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00" r:id="rId3"/>
    <p:sldId id="264" r:id="rId4"/>
    <p:sldId id="307" r:id="rId5"/>
    <p:sldId id="302" r:id="rId6"/>
    <p:sldId id="309" r:id="rId7"/>
    <p:sldId id="308" r:id="rId8"/>
    <p:sldId id="311" r:id="rId9"/>
    <p:sldId id="316" r:id="rId10"/>
    <p:sldId id="313" r:id="rId11"/>
    <p:sldId id="314" r:id="rId12"/>
    <p:sldId id="296" r:id="rId13"/>
    <p:sldId id="278" r:id="rId14"/>
    <p:sldId id="269" r:id="rId15"/>
    <p:sldId id="297" r:id="rId16"/>
    <p:sldId id="295" r:id="rId17"/>
    <p:sldId id="312" r:id="rId18"/>
    <p:sldId id="315" r:id="rId19"/>
    <p:sldId id="292" r:id="rId20"/>
    <p:sldId id="298" r:id="rId21"/>
    <p:sldId id="283" r:id="rId22"/>
    <p:sldId id="293" r:id="rId23"/>
    <p:sldId id="303" r:id="rId24"/>
    <p:sldId id="304" r:id="rId25"/>
    <p:sldId id="305" r:id="rId26"/>
    <p:sldId id="289" r:id="rId27"/>
    <p:sldId id="294"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ta" initials="E" lastIdx="4" clrIdx="0">
    <p:extLst>
      <p:ext uri="{19B8F6BF-5375-455C-9EA6-DF929625EA0E}">
        <p15:presenceInfo xmlns:p15="http://schemas.microsoft.com/office/powerpoint/2012/main" userId="Edita" providerId="None"/>
      </p:ext>
    </p:extLst>
  </p:cmAuthor>
  <p:cmAuthor id="2" name="Lina Šemetulskytė" initials="LŠ" lastIdx="11" clrIdx="1">
    <p:extLst>
      <p:ext uri="{19B8F6BF-5375-455C-9EA6-DF929625EA0E}">
        <p15:presenceInfo xmlns:p15="http://schemas.microsoft.com/office/powerpoint/2012/main" userId="S-1-5-21-4209697224-3871758227-447121003-11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E90"/>
    <a:srgbClr val="243E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Vidutinis stilius 2 – paryškinima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714" autoAdjust="0"/>
  </p:normalViewPr>
  <p:slideViewPr>
    <p:cSldViewPr snapToGrid="0">
      <p:cViewPr varScale="1">
        <p:scale>
          <a:sx n="63" d="100"/>
          <a:sy n="63" d="100"/>
        </p:scale>
        <p:origin x="804"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596B8-037D-4338-8BF2-307F87CE6BA5}" type="datetimeFigureOut">
              <a:rPr lang="lt-LT" smtClean="0"/>
              <a:t>2024-10-08</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2751C-ED95-4C68-867E-B80FFA5E2AE0}" type="slidenum">
              <a:rPr lang="lt-LT" smtClean="0"/>
              <a:t>‹#›</a:t>
            </a:fld>
            <a:endParaRPr lang="lt-LT"/>
          </a:p>
        </p:txBody>
      </p:sp>
    </p:spTree>
    <p:extLst>
      <p:ext uri="{BB962C8B-B14F-4D97-AF65-F5344CB8AC3E}">
        <p14:creationId xmlns:p14="http://schemas.microsoft.com/office/powerpoint/2010/main" val="72912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43C2751C-ED95-4C68-867E-B80FFA5E2AE0}" type="slidenum">
              <a:rPr lang="lt-LT" smtClean="0"/>
              <a:t>2</a:t>
            </a:fld>
            <a:endParaRPr lang="lt-LT"/>
          </a:p>
        </p:txBody>
      </p:sp>
    </p:spTree>
    <p:extLst>
      <p:ext uri="{BB962C8B-B14F-4D97-AF65-F5344CB8AC3E}">
        <p14:creationId xmlns:p14="http://schemas.microsoft.com/office/powerpoint/2010/main" val="1479150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43C2751C-ED95-4C68-867E-B80FFA5E2AE0}" type="slidenum">
              <a:rPr lang="lt-LT" smtClean="0"/>
              <a:t>11</a:t>
            </a:fld>
            <a:endParaRPr lang="lt-LT"/>
          </a:p>
        </p:txBody>
      </p:sp>
    </p:spTree>
    <p:extLst>
      <p:ext uri="{BB962C8B-B14F-4D97-AF65-F5344CB8AC3E}">
        <p14:creationId xmlns:p14="http://schemas.microsoft.com/office/powerpoint/2010/main" val="3840083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43C2751C-ED95-4C68-867E-B80FFA5E2AE0}" type="slidenum">
              <a:rPr lang="lt-LT" smtClean="0"/>
              <a:t>12</a:t>
            </a:fld>
            <a:endParaRPr lang="lt-LT"/>
          </a:p>
        </p:txBody>
      </p:sp>
    </p:spTree>
    <p:extLst>
      <p:ext uri="{BB962C8B-B14F-4D97-AF65-F5344CB8AC3E}">
        <p14:creationId xmlns:p14="http://schemas.microsoft.com/office/powerpoint/2010/main" val="1223587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i="0" dirty="0">
              <a:solidFill>
                <a:schemeClr val="tx1"/>
              </a:solidFill>
            </a:endParaRPr>
          </a:p>
        </p:txBody>
      </p:sp>
      <p:sp>
        <p:nvSpPr>
          <p:cNvPr id="4" name="Slide Number Placeholder 3"/>
          <p:cNvSpPr>
            <a:spLocks noGrp="1"/>
          </p:cNvSpPr>
          <p:nvPr>
            <p:ph type="sldNum" sz="quarter" idx="5"/>
          </p:nvPr>
        </p:nvSpPr>
        <p:spPr/>
        <p:txBody>
          <a:bodyPr/>
          <a:lstStyle/>
          <a:p>
            <a:fld id="{43C2751C-ED95-4C68-867E-B80FFA5E2AE0}" type="slidenum">
              <a:rPr lang="lt-LT" smtClean="0"/>
              <a:t>13</a:t>
            </a:fld>
            <a:endParaRPr lang="lt-LT"/>
          </a:p>
        </p:txBody>
      </p:sp>
    </p:spTree>
    <p:extLst>
      <p:ext uri="{BB962C8B-B14F-4D97-AF65-F5344CB8AC3E}">
        <p14:creationId xmlns:p14="http://schemas.microsoft.com/office/powerpoint/2010/main" val="137915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b="0" i="0" u="none" dirty="0">
              <a:solidFill>
                <a:schemeClr val="tx1"/>
              </a:solidFill>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C2751C-ED95-4C68-867E-B80FFA5E2AE0}" type="slidenum">
              <a:rPr lang="lt-LT" smtClean="0"/>
              <a:t>14</a:t>
            </a:fld>
            <a:endParaRPr lang="lt-LT"/>
          </a:p>
        </p:txBody>
      </p:sp>
    </p:spTree>
    <p:extLst>
      <p:ext uri="{BB962C8B-B14F-4D97-AF65-F5344CB8AC3E}">
        <p14:creationId xmlns:p14="http://schemas.microsoft.com/office/powerpoint/2010/main" val="3688313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b="1" i="0" u="sng" dirty="0">
              <a:solidFill>
                <a:schemeClr val="tx1"/>
              </a:solidFill>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C2751C-ED95-4C68-867E-B80FFA5E2AE0}" type="slidenum">
              <a:rPr lang="lt-LT" smtClean="0"/>
              <a:t>15</a:t>
            </a:fld>
            <a:endParaRPr lang="lt-LT"/>
          </a:p>
        </p:txBody>
      </p:sp>
    </p:spTree>
    <p:extLst>
      <p:ext uri="{BB962C8B-B14F-4D97-AF65-F5344CB8AC3E}">
        <p14:creationId xmlns:p14="http://schemas.microsoft.com/office/powerpoint/2010/main" val="4168845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kaidrės numerio vietos rezervavimo ženklas 3"/>
          <p:cNvSpPr>
            <a:spLocks noGrp="1"/>
          </p:cNvSpPr>
          <p:nvPr>
            <p:ph type="sldNum" sz="quarter" idx="5"/>
          </p:nvPr>
        </p:nvSpPr>
        <p:spPr/>
        <p:txBody>
          <a:bodyPr/>
          <a:lstStyle/>
          <a:p>
            <a:fld id="{43C2751C-ED95-4C68-867E-B80FFA5E2AE0}" type="slidenum">
              <a:rPr lang="lt-LT" smtClean="0"/>
              <a:t>16</a:t>
            </a:fld>
            <a:endParaRPr lang="lt-LT"/>
          </a:p>
        </p:txBody>
      </p:sp>
    </p:spTree>
    <p:extLst>
      <p:ext uri="{BB962C8B-B14F-4D97-AF65-F5344CB8AC3E}">
        <p14:creationId xmlns:p14="http://schemas.microsoft.com/office/powerpoint/2010/main" val="545368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kaidrės numerio vietos rezervavimo ženklas 3"/>
          <p:cNvSpPr>
            <a:spLocks noGrp="1"/>
          </p:cNvSpPr>
          <p:nvPr>
            <p:ph type="sldNum" sz="quarter" idx="5"/>
          </p:nvPr>
        </p:nvSpPr>
        <p:spPr/>
        <p:txBody>
          <a:bodyPr/>
          <a:lstStyle/>
          <a:p>
            <a:fld id="{43C2751C-ED95-4C68-867E-B80FFA5E2AE0}" type="slidenum">
              <a:rPr lang="lt-LT" smtClean="0"/>
              <a:t>17</a:t>
            </a:fld>
            <a:endParaRPr lang="lt-LT"/>
          </a:p>
        </p:txBody>
      </p:sp>
    </p:spTree>
    <p:extLst>
      <p:ext uri="{BB962C8B-B14F-4D97-AF65-F5344CB8AC3E}">
        <p14:creationId xmlns:p14="http://schemas.microsoft.com/office/powerpoint/2010/main" val="3825906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kaidrės numerio vietos rezervavimo ženklas 3"/>
          <p:cNvSpPr>
            <a:spLocks noGrp="1"/>
          </p:cNvSpPr>
          <p:nvPr>
            <p:ph type="sldNum" sz="quarter" idx="5"/>
          </p:nvPr>
        </p:nvSpPr>
        <p:spPr/>
        <p:txBody>
          <a:bodyPr/>
          <a:lstStyle/>
          <a:p>
            <a:fld id="{43C2751C-ED95-4C68-867E-B80FFA5E2AE0}" type="slidenum">
              <a:rPr lang="lt-LT" smtClean="0"/>
              <a:t>18</a:t>
            </a:fld>
            <a:endParaRPr lang="lt-LT"/>
          </a:p>
        </p:txBody>
      </p:sp>
    </p:spTree>
    <p:extLst>
      <p:ext uri="{BB962C8B-B14F-4D97-AF65-F5344CB8AC3E}">
        <p14:creationId xmlns:p14="http://schemas.microsoft.com/office/powerpoint/2010/main" val="3466456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43C2751C-ED95-4C68-867E-B80FFA5E2AE0}" type="slidenum">
              <a:rPr lang="lt-LT" smtClean="0"/>
              <a:t>19</a:t>
            </a:fld>
            <a:endParaRPr lang="lt-LT"/>
          </a:p>
        </p:txBody>
      </p:sp>
    </p:spTree>
    <p:extLst>
      <p:ext uri="{BB962C8B-B14F-4D97-AF65-F5344CB8AC3E}">
        <p14:creationId xmlns:p14="http://schemas.microsoft.com/office/powerpoint/2010/main" val="3637638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43C2751C-ED95-4C68-867E-B80FFA5E2AE0}" type="slidenum">
              <a:rPr lang="lt-LT" smtClean="0"/>
              <a:t>28</a:t>
            </a:fld>
            <a:endParaRPr lang="lt-LT"/>
          </a:p>
        </p:txBody>
      </p:sp>
    </p:spTree>
    <p:extLst>
      <p:ext uri="{BB962C8B-B14F-4D97-AF65-F5344CB8AC3E}">
        <p14:creationId xmlns:p14="http://schemas.microsoft.com/office/powerpoint/2010/main" val="383094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43C2751C-ED95-4C68-867E-B80FFA5E2AE0}" type="slidenum">
              <a:rPr lang="lt-LT" smtClean="0"/>
              <a:t>3</a:t>
            </a:fld>
            <a:endParaRPr lang="lt-LT"/>
          </a:p>
        </p:txBody>
      </p:sp>
    </p:spTree>
    <p:extLst>
      <p:ext uri="{BB962C8B-B14F-4D97-AF65-F5344CB8AC3E}">
        <p14:creationId xmlns:p14="http://schemas.microsoft.com/office/powerpoint/2010/main" val="2137677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43C2751C-ED95-4C68-867E-B80FFA5E2AE0}" type="slidenum">
              <a:rPr lang="lt-LT" smtClean="0"/>
              <a:t>4</a:t>
            </a:fld>
            <a:endParaRPr lang="lt-LT"/>
          </a:p>
        </p:txBody>
      </p:sp>
    </p:spTree>
    <p:extLst>
      <p:ext uri="{BB962C8B-B14F-4D97-AF65-F5344CB8AC3E}">
        <p14:creationId xmlns:p14="http://schemas.microsoft.com/office/powerpoint/2010/main" val="1229426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43C2751C-ED95-4C68-867E-B80FFA5E2AE0}" type="slidenum">
              <a:rPr lang="lt-LT" smtClean="0"/>
              <a:t>5</a:t>
            </a:fld>
            <a:endParaRPr lang="lt-LT"/>
          </a:p>
        </p:txBody>
      </p:sp>
    </p:spTree>
    <p:extLst>
      <p:ext uri="{BB962C8B-B14F-4D97-AF65-F5344CB8AC3E}">
        <p14:creationId xmlns:p14="http://schemas.microsoft.com/office/powerpoint/2010/main" val="291870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43C2751C-ED95-4C68-867E-B80FFA5E2AE0}" type="slidenum">
              <a:rPr lang="lt-LT" smtClean="0"/>
              <a:t>6</a:t>
            </a:fld>
            <a:endParaRPr lang="lt-LT"/>
          </a:p>
        </p:txBody>
      </p:sp>
    </p:spTree>
    <p:extLst>
      <p:ext uri="{BB962C8B-B14F-4D97-AF65-F5344CB8AC3E}">
        <p14:creationId xmlns:p14="http://schemas.microsoft.com/office/powerpoint/2010/main" val="28582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43C2751C-ED95-4C68-867E-B80FFA5E2AE0}" type="slidenum">
              <a:rPr lang="lt-LT" smtClean="0"/>
              <a:t>7</a:t>
            </a:fld>
            <a:endParaRPr lang="lt-LT"/>
          </a:p>
        </p:txBody>
      </p:sp>
    </p:spTree>
    <p:extLst>
      <p:ext uri="{BB962C8B-B14F-4D97-AF65-F5344CB8AC3E}">
        <p14:creationId xmlns:p14="http://schemas.microsoft.com/office/powerpoint/2010/main" val="2442483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43C2751C-ED95-4C68-867E-B80FFA5E2AE0}" type="slidenum">
              <a:rPr lang="lt-LT" smtClean="0"/>
              <a:t>8</a:t>
            </a:fld>
            <a:endParaRPr lang="lt-LT"/>
          </a:p>
        </p:txBody>
      </p:sp>
    </p:spTree>
    <p:extLst>
      <p:ext uri="{BB962C8B-B14F-4D97-AF65-F5344CB8AC3E}">
        <p14:creationId xmlns:p14="http://schemas.microsoft.com/office/powerpoint/2010/main" val="1647977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43C2751C-ED95-4C68-867E-B80FFA5E2AE0}" type="slidenum">
              <a:rPr lang="lt-LT" smtClean="0"/>
              <a:t>9</a:t>
            </a:fld>
            <a:endParaRPr lang="lt-LT"/>
          </a:p>
        </p:txBody>
      </p:sp>
    </p:spTree>
    <p:extLst>
      <p:ext uri="{BB962C8B-B14F-4D97-AF65-F5344CB8AC3E}">
        <p14:creationId xmlns:p14="http://schemas.microsoft.com/office/powerpoint/2010/main" val="3916143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43C2751C-ED95-4C68-867E-B80FFA5E2AE0}" type="slidenum">
              <a:rPr lang="lt-LT" smtClean="0"/>
              <a:t>10</a:t>
            </a:fld>
            <a:endParaRPr lang="lt-LT"/>
          </a:p>
        </p:txBody>
      </p:sp>
    </p:spTree>
    <p:extLst>
      <p:ext uri="{BB962C8B-B14F-4D97-AF65-F5344CB8AC3E}">
        <p14:creationId xmlns:p14="http://schemas.microsoft.com/office/powerpoint/2010/main" val="1289024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E74D-302D-9EF0-15C9-72526448EB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BAE928-4D01-09DC-8831-F8D2D41481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FC792C-ADAE-1D31-120E-AB14319532D3}"/>
              </a:ext>
            </a:extLst>
          </p:cNvPr>
          <p:cNvSpPr>
            <a:spLocks noGrp="1"/>
          </p:cNvSpPr>
          <p:nvPr>
            <p:ph type="dt" sz="half" idx="10"/>
          </p:nvPr>
        </p:nvSpPr>
        <p:spPr/>
        <p:txBody>
          <a:bodyPr/>
          <a:lstStyle/>
          <a:p>
            <a:fld id="{D292C156-66E5-4E2E-8566-40F2D32CE8C5}" type="datetimeFigureOut">
              <a:rPr lang="en-US" smtClean="0"/>
              <a:t>10/8/2024</a:t>
            </a:fld>
            <a:endParaRPr lang="en-US"/>
          </a:p>
        </p:txBody>
      </p:sp>
      <p:sp>
        <p:nvSpPr>
          <p:cNvPr id="5" name="Footer Placeholder 4">
            <a:extLst>
              <a:ext uri="{FF2B5EF4-FFF2-40B4-BE49-F238E27FC236}">
                <a16:creationId xmlns:a16="http://schemas.microsoft.com/office/drawing/2014/main" id="{093BF9C5-62FC-7F8E-2349-87A6DC6E1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EC1D4-CE51-B017-CC86-ED81BC734843}"/>
              </a:ext>
            </a:extLst>
          </p:cNvPr>
          <p:cNvSpPr>
            <a:spLocks noGrp="1"/>
          </p:cNvSpPr>
          <p:nvPr>
            <p:ph type="sldNum" sz="quarter" idx="12"/>
          </p:nvPr>
        </p:nvSpPr>
        <p:spPr/>
        <p:txBody>
          <a:bodyPr/>
          <a:lstStyle/>
          <a:p>
            <a:fld id="{440B2088-A515-4DFE-AE2B-FFA223CB4BBE}" type="slidenum">
              <a:rPr lang="en-US" smtClean="0"/>
              <a:t>‹#›</a:t>
            </a:fld>
            <a:endParaRPr lang="en-US"/>
          </a:p>
        </p:txBody>
      </p:sp>
    </p:spTree>
    <p:extLst>
      <p:ext uri="{BB962C8B-B14F-4D97-AF65-F5344CB8AC3E}">
        <p14:creationId xmlns:p14="http://schemas.microsoft.com/office/powerpoint/2010/main" val="17293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18BF9-AE4B-3635-C3FE-7DEAE2F1BE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9AA089-B377-1539-3FD7-5C6638A105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1983B-5420-2B32-98F7-A52ED52065FC}"/>
              </a:ext>
            </a:extLst>
          </p:cNvPr>
          <p:cNvSpPr>
            <a:spLocks noGrp="1"/>
          </p:cNvSpPr>
          <p:nvPr>
            <p:ph type="dt" sz="half" idx="10"/>
          </p:nvPr>
        </p:nvSpPr>
        <p:spPr/>
        <p:txBody>
          <a:bodyPr/>
          <a:lstStyle/>
          <a:p>
            <a:fld id="{D292C156-66E5-4E2E-8566-40F2D32CE8C5}" type="datetimeFigureOut">
              <a:rPr lang="en-US" smtClean="0"/>
              <a:t>10/8/2024</a:t>
            </a:fld>
            <a:endParaRPr lang="en-US"/>
          </a:p>
        </p:txBody>
      </p:sp>
      <p:sp>
        <p:nvSpPr>
          <p:cNvPr id="5" name="Footer Placeholder 4">
            <a:extLst>
              <a:ext uri="{FF2B5EF4-FFF2-40B4-BE49-F238E27FC236}">
                <a16:creationId xmlns:a16="http://schemas.microsoft.com/office/drawing/2014/main" id="{02884109-2FF7-451D-E898-83A2C46F0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F4D9C-553D-1202-BB4B-4A47D8E2BBF4}"/>
              </a:ext>
            </a:extLst>
          </p:cNvPr>
          <p:cNvSpPr>
            <a:spLocks noGrp="1"/>
          </p:cNvSpPr>
          <p:nvPr>
            <p:ph type="sldNum" sz="quarter" idx="12"/>
          </p:nvPr>
        </p:nvSpPr>
        <p:spPr/>
        <p:txBody>
          <a:bodyPr/>
          <a:lstStyle/>
          <a:p>
            <a:fld id="{440B2088-A515-4DFE-AE2B-FFA223CB4BBE}" type="slidenum">
              <a:rPr lang="en-US" smtClean="0"/>
              <a:t>‹#›</a:t>
            </a:fld>
            <a:endParaRPr lang="en-US"/>
          </a:p>
        </p:txBody>
      </p:sp>
    </p:spTree>
    <p:extLst>
      <p:ext uri="{BB962C8B-B14F-4D97-AF65-F5344CB8AC3E}">
        <p14:creationId xmlns:p14="http://schemas.microsoft.com/office/powerpoint/2010/main" val="14790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2AC32D-9D2E-0D66-6CE8-C71B610994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CB94FF-9A37-911E-A1A3-14EDB8BD05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842397-CE39-51D5-3F74-70AEDC54C14F}"/>
              </a:ext>
            </a:extLst>
          </p:cNvPr>
          <p:cNvSpPr>
            <a:spLocks noGrp="1"/>
          </p:cNvSpPr>
          <p:nvPr>
            <p:ph type="dt" sz="half" idx="10"/>
          </p:nvPr>
        </p:nvSpPr>
        <p:spPr/>
        <p:txBody>
          <a:bodyPr/>
          <a:lstStyle/>
          <a:p>
            <a:fld id="{D292C156-66E5-4E2E-8566-40F2D32CE8C5}" type="datetimeFigureOut">
              <a:rPr lang="en-US" smtClean="0"/>
              <a:t>10/8/2024</a:t>
            </a:fld>
            <a:endParaRPr lang="en-US"/>
          </a:p>
        </p:txBody>
      </p:sp>
      <p:sp>
        <p:nvSpPr>
          <p:cNvPr id="5" name="Footer Placeholder 4">
            <a:extLst>
              <a:ext uri="{FF2B5EF4-FFF2-40B4-BE49-F238E27FC236}">
                <a16:creationId xmlns:a16="http://schemas.microsoft.com/office/drawing/2014/main" id="{A7F48C25-7E31-820F-3E45-611444B9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1C59F0-666E-24AC-DD44-4600C90AD480}"/>
              </a:ext>
            </a:extLst>
          </p:cNvPr>
          <p:cNvSpPr>
            <a:spLocks noGrp="1"/>
          </p:cNvSpPr>
          <p:nvPr>
            <p:ph type="sldNum" sz="quarter" idx="12"/>
          </p:nvPr>
        </p:nvSpPr>
        <p:spPr/>
        <p:txBody>
          <a:bodyPr/>
          <a:lstStyle/>
          <a:p>
            <a:fld id="{440B2088-A515-4DFE-AE2B-FFA223CB4BBE}" type="slidenum">
              <a:rPr lang="en-US" smtClean="0"/>
              <a:t>‹#›</a:t>
            </a:fld>
            <a:endParaRPr lang="en-US"/>
          </a:p>
        </p:txBody>
      </p:sp>
    </p:spTree>
    <p:extLst>
      <p:ext uri="{BB962C8B-B14F-4D97-AF65-F5344CB8AC3E}">
        <p14:creationId xmlns:p14="http://schemas.microsoft.com/office/powerpoint/2010/main" val="156310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ED15C-7966-7F2F-5B34-40D58639AA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034370-0BBC-9C4A-5E18-824B484DD7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1C3B45-379F-D122-95BB-FF9550027B02}"/>
              </a:ext>
            </a:extLst>
          </p:cNvPr>
          <p:cNvSpPr>
            <a:spLocks noGrp="1"/>
          </p:cNvSpPr>
          <p:nvPr>
            <p:ph type="dt" sz="half" idx="10"/>
          </p:nvPr>
        </p:nvSpPr>
        <p:spPr/>
        <p:txBody>
          <a:bodyPr/>
          <a:lstStyle/>
          <a:p>
            <a:fld id="{D292C156-66E5-4E2E-8566-40F2D32CE8C5}" type="datetimeFigureOut">
              <a:rPr lang="en-US" smtClean="0"/>
              <a:t>10/8/2024</a:t>
            </a:fld>
            <a:endParaRPr lang="en-US"/>
          </a:p>
        </p:txBody>
      </p:sp>
      <p:sp>
        <p:nvSpPr>
          <p:cNvPr id="5" name="Footer Placeholder 4">
            <a:extLst>
              <a:ext uri="{FF2B5EF4-FFF2-40B4-BE49-F238E27FC236}">
                <a16:creationId xmlns:a16="http://schemas.microsoft.com/office/drawing/2014/main" id="{FDDB187F-9F4D-B168-B563-196F0E4A1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6099A8-7D89-4D0C-5D8A-42821DB149B9}"/>
              </a:ext>
            </a:extLst>
          </p:cNvPr>
          <p:cNvSpPr>
            <a:spLocks noGrp="1"/>
          </p:cNvSpPr>
          <p:nvPr>
            <p:ph type="sldNum" sz="quarter" idx="12"/>
          </p:nvPr>
        </p:nvSpPr>
        <p:spPr/>
        <p:txBody>
          <a:bodyPr/>
          <a:lstStyle/>
          <a:p>
            <a:fld id="{440B2088-A515-4DFE-AE2B-FFA223CB4BBE}" type="slidenum">
              <a:rPr lang="en-US" smtClean="0"/>
              <a:t>‹#›</a:t>
            </a:fld>
            <a:endParaRPr lang="en-US"/>
          </a:p>
        </p:txBody>
      </p:sp>
    </p:spTree>
    <p:extLst>
      <p:ext uri="{BB962C8B-B14F-4D97-AF65-F5344CB8AC3E}">
        <p14:creationId xmlns:p14="http://schemas.microsoft.com/office/powerpoint/2010/main" val="272988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458E-DFA5-7865-A0C3-5E3D4398E6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34450E-DCB6-177C-0724-610AC6CFC5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840111-1D22-89AF-FF3F-75499B32CE69}"/>
              </a:ext>
            </a:extLst>
          </p:cNvPr>
          <p:cNvSpPr>
            <a:spLocks noGrp="1"/>
          </p:cNvSpPr>
          <p:nvPr>
            <p:ph type="dt" sz="half" idx="10"/>
          </p:nvPr>
        </p:nvSpPr>
        <p:spPr/>
        <p:txBody>
          <a:bodyPr/>
          <a:lstStyle/>
          <a:p>
            <a:fld id="{D292C156-66E5-4E2E-8566-40F2D32CE8C5}" type="datetimeFigureOut">
              <a:rPr lang="en-US" smtClean="0"/>
              <a:t>10/8/2024</a:t>
            </a:fld>
            <a:endParaRPr lang="en-US"/>
          </a:p>
        </p:txBody>
      </p:sp>
      <p:sp>
        <p:nvSpPr>
          <p:cNvPr id="5" name="Footer Placeholder 4">
            <a:extLst>
              <a:ext uri="{FF2B5EF4-FFF2-40B4-BE49-F238E27FC236}">
                <a16:creationId xmlns:a16="http://schemas.microsoft.com/office/drawing/2014/main" id="{3D486C95-5EEC-76BF-3B83-5FE74DB21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858F3-3465-9AD7-2FAB-F504E87BBEE9}"/>
              </a:ext>
            </a:extLst>
          </p:cNvPr>
          <p:cNvSpPr>
            <a:spLocks noGrp="1"/>
          </p:cNvSpPr>
          <p:nvPr>
            <p:ph type="sldNum" sz="quarter" idx="12"/>
          </p:nvPr>
        </p:nvSpPr>
        <p:spPr/>
        <p:txBody>
          <a:bodyPr/>
          <a:lstStyle/>
          <a:p>
            <a:fld id="{440B2088-A515-4DFE-AE2B-FFA223CB4BBE}" type="slidenum">
              <a:rPr lang="en-US" smtClean="0"/>
              <a:t>‹#›</a:t>
            </a:fld>
            <a:endParaRPr lang="en-US"/>
          </a:p>
        </p:txBody>
      </p:sp>
    </p:spTree>
    <p:extLst>
      <p:ext uri="{BB962C8B-B14F-4D97-AF65-F5344CB8AC3E}">
        <p14:creationId xmlns:p14="http://schemas.microsoft.com/office/powerpoint/2010/main" val="279873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FEB6-303B-6409-2814-475235E46D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F076C9-CA61-00FD-4095-DE8C29F3EB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FB107C-4B1F-814D-EEBC-CFF06D1DA3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48EACD-DF00-9CDB-A3AA-94F41F012732}"/>
              </a:ext>
            </a:extLst>
          </p:cNvPr>
          <p:cNvSpPr>
            <a:spLocks noGrp="1"/>
          </p:cNvSpPr>
          <p:nvPr>
            <p:ph type="dt" sz="half" idx="10"/>
          </p:nvPr>
        </p:nvSpPr>
        <p:spPr/>
        <p:txBody>
          <a:bodyPr/>
          <a:lstStyle/>
          <a:p>
            <a:fld id="{D292C156-66E5-4E2E-8566-40F2D32CE8C5}" type="datetimeFigureOut">
              <a:rPr lang="en-US" smtClean="0"/>
              <a:t>10/8/2024</a:t>
            </a:fld>
            <a:endParaRPr lang="en-US"/>
          </a:p>
        </p:txBody>
      </p:sp>
      <p:sp>
        <p:nvSpPr>
          <p:cNvPr id="6" name="Footer Placeholder 5">
            <a:extLst>
              <a:ext uri="{FF2B5EF4-FFF2-40B4-BE49-F238E27FC236}">
                <a16:creationId xmlns:a16="http://schemas.microsoft.com/office/drawing/2014/main" id="{73BC5B36-34C5-3CA9-6072-4FEEB9B26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8FD52C-D5CA-F390-EC5D-7882AE9AE08B}"/>
              </a:ext>
            </a:extLst>
          </p:cNvPr>
          <p:cNvSpPr>
            <a:spLocks noGrp="1"/>
          </p:cNvSpPr>
          <p:nvPr>
            <p:ph type="sldNum" sz="quarter" idx="12"/>
          </p:nvPr>
        </p:nvSpPr>
        <p:spPr/>
        <p:txBody>
          <a:bodyPr/>
          <a:lstStyle/>
          <a:p>
            <a:fld id="{440B2088-A515-4DFE-AE2B-FFA223CB4BBE}" type="slidenum">
              <a:rPr lang="en-US" smtClean="0"/>
              <a:t>‹#›</a:t>
            </a:fld>
            <a:endParaRPr lang="en-US"/>
          </a:p>
        </p:txBody>
      </p:sp>
    </p:spTree>
    <p:extLst>
      <p:ext uri="{BB962C8B-B14F-4D97-AF65-F5344CB8AC3E}">
        <p14:creationId xmlns:p14="http://schemas.microsoft.com/office/powerpoint/2010/main" val="344034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6B2BD-3EAB-99FC-B799-DAC82ED000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411D14-96B0-AD1F-E86D-F55B11B919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DBC737-FB28-90F2-7524-8391B06338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DE8365-E7C1-43A6-ADD7-8C910B7ADC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5253F2-D9EB-BC6F-783C-1F70EDCDE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5ED5D4-175F-8160-FCE0-F5C1177E151C}"/>
              </a:ext>
            </a:extLst>
          </p:cNvPr>
          <p:cNvSpPr>
            <a:spLocks noGrp="1"/>
          </p:cNvSpPr>
          <p:nvPr>
            <p:ph type="dt" sz="half" idx="10"/>
          </p:nvPr>
        </p:nvSpPr>
        <p:spPr/>
        <p:txBody>
          <a:bodyPr/>
          <a:lstStyle/>
          <a:p>
            <a:fld id="{D292C156-66E5-4E2E-8566-40F2D32CE8C5}" type="datetimeFigureOut">
              <a:rPr lang="en-US" smtClean="0"/>
              <a:t>10/8/2024</a:t>
            </a:fld>
            <a:endParaRPr lang="en-US"/>
          </a:p>
        </p:txBody>
      </p:sp>
      <p:sp>
        <p:nvSpPr>
          <p:cNvPr id="8" name="Footer Placeholder 7">
            <a:extLst>
              <a:ext uri="{FF2B5EF4-FFF2-40B4-BE49-F238E27FC236}">
                <a16:creationId xmlns:a16="http://schemas.microsoft.com/office/drawing/2014/main" id="{98EC320D-E54E-1CEC-C9FA-ABF8B7DFA1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4B5029-68A8-DFF8-BF50-28B13E2A2891}"/>
              </a:ext>
            </a:extLst>
          </p:cNvPr>
          <p:cNvSpPr>
            <a:spLocks noGrp="1"/>
          </p:cNvSpPr>
          <p:nvPr>
            <p:ph type="sldNum" sz="quarter" idx="12"/>
          </p:nvPr>
        </p:nvSpPr>
        <p:spPr/>
        <p:txBody>
          <a:bodyPr/>
          <a:lstStyle/>
          <a:p>
            <a:fld id="{440B2088-A515-4DFE-AE2B-FFA223CB4BBE}" type="slidenum">
              <a:rPr lang="en-US" smtClean="0"/>
              <a:t>‹#›</a:t>
            </a:fld>
            <a:endParaRPr lang="en-US"/>
          </a:p>
        </p:txBody>
      </p:sp>
    </p:spTree>
    <p:extLst>
      <p:ext uri="{BB962C8B-B14F-4D97-AF65-F5344CB8AC3E}">
        <p14:creationId xmlns:p14="http://schemas.microsoft.com/office/powerpoint/2010/main" val="12777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75D43-3D49-9285-B34A-B8F0ADA35E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E5977D-297E-121D-3CA3-4F292E4448A5}"/>
              </a:ext>
            </a:extLst>
          </p:cNvPr>
          <p:cNvSpPr>
            <a:spLocks noGrp="1"/>
          </p:cNvSpPr>
          <p:nvPr>
            <p:ph type="dt" sz="half" idx="10"/>
          </p:nvPr>
        </p:nvSpPr>
        <p:spPr/>
        <p:txBody>
          <a:bodyPr/>
          <a:lstStyle/>
          <a:p>
            <a:fld id="{D292C156-66E5-4E2E-8566-40F2D32CE8C5}" type="datetimeFigureOut">
              <a:rPr lang="en-US" smtClean="0"/>
              <a:t>10/8/2024</a:t>
            </a:fld>
            <a:endParaRPr lang="en-US"/>
          </a:p>
        </p:txBody>
      </p:sp>
      <p:sp>
        <p:nvSpPr>
          <p:cNvPr id="4" name="Footer Placeholder 3">
            <a:extLst>
              <a:ext uri="{FF2B5EF4-FFF2-40B4-BE49-F238E27FC236}">
                <a16:creationId xmlns:a16="http://schemas.microsoft.com/office/drawing/2014/main" id="{325B9BEE-79FF-AD61-7BFA-58628BC59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3895E3-05D8-719F-C21A-62BD85470728}"/>
              </a:ext>
            </a:extLst>
          </p:cNvPr>
          <p:cNvSpPr>
            <a:spLocks noGrp="1"/>
          </p:cNvSpPr>
          <p:nvPr>
            <p:ph type="sldNum" sz="quarter" idx="12"/>
          </p:nvPr>
        </p:nvSpPr>
        <p:spPr/>
        <p:txBody>
          <a:bodyPr/>
          <a:lstStyle/>
          <a:p>
            <a:fld id="{440B2088-A515-4DFE-AE2B-FFA223CB4BBE}" type="slidenum">
              <a:rPr lang="en-US" smtClean="0"/>
              <a:t>‹#›</a:t>
            </a:fld>
            <a:endParaRPr lang="en-US"/>
          </a:p>
        </p:txBody>
      </p:sp>
    </p:spTree>
    <p:extLst>
      <p:ext uri="{BB962C8B-B14F-4D97-AF65-F5344CB8AC3E}">
        <p14:creationId xmlns:p14="http://schemas.microsoft.com/office/powerpoint/2010/main" val="141279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48DA00-17F7-079C-FE0A-F5C12EFCDC17}"/>
              </a:ext>
            </a:extLst>
          </p:cNvPr>
          <p:cNvSpPr>
            <a:spLocks noGrp="1"/>
          </p:cNvSpPr>
          <p:nvPr>
            <p:ph type="dt" sz="half" idx="10"/>
          </p:nvPr>
        </p:nvSpPr>
        <p:spPr/>
        <p:txBody>
          <a:bodyPr/>
          <a:lstStyle/>
          <a:p>
            <a:fld id="{D292C156-66E5-4E2E-8566-40F2D32CE8C5}" type="datetimeFigureOut">
              <a:rPr lang="en-US" smtClean="0"/>
              <a:t>10/8/2024</a:t>
            </a:fld>
            <a:endParaRPr lang="en-US"/>
          </a:p>
        </p:txBody>
      </p:sp>
      <p:sp>
        <p:nvSpPr>
          <p:cNvPr id="3" name="Footer Placeholder 2">
            <a:extLst>
              <a:ext uri="{FF2B5EF4-FFF2-40B4-BE49-F238E27FC236}">
                <a16:creationId xmlns:a16="http://schemas.microsoft.com/office/drawing/2014/main" id="{10E101F9-6AD8-8E99-01C6-38C6165FE8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324CDD-28B5-B9FB-8B34-F7F97F7240DF}"/>
              </a:ext>
            </a:extLst>
          </p:cNvPr>
          <p:cNvSpPr>
            <a:spLocks noGrp="1"/>
          </p:cNvSpPr>
          <p:nvPr>
            <p:ph type="sldNum" sz="quarter" idx="12"/>
          </p:nvPr>
        </p:nvSpPr>
        <p:spPr/>
        <p:txBody>
          <a:bodyPr/>
          <a:lstStyle/>
          <a:p>
            <a:fld id="{440B2088-A515-4DFE-AE2B-FFA223CB4BBE}" type="slidenum">
              <a:rPr lang="en-US" smtClean="0"/>
              <a:t>‹#›</a:t>
            </a:fld>
            <a:endParaRPr lang="en-US"/>
          </a:p>
        </p:txBody>
      </p:sp>
    </p:spTree>
    <p:extLst>
      <p:ext uri="{BB962C8B-B14F-4D97-AF65-F5344CB8AC3E}">
        <p14:creationId xmlns:p14="http://schemas.microsoft.com/office/powerpoint/2010/main" val="22975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59C53-F30C-3742-CE46-EA763E2D3A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2654C8-96A6-95F8-8EA1-11D9047B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7BE29-DF8E-6C61-BA73-109B54E361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32E0D1-C32B-A134-FE0E-DB6673B93318}"/>
              </a:ext>
            </a:extLst>
          </p:cNvPr>
          <p:cNvSpPr>
            <a:spLocks noGrp="1"/>
          </p:cNvSpPr>
          <p:nvPr>
            <p:ph type="dt" sz="half" idx="10"/>
          </p:nvPr>
        </p:nvSpPr>
        <p:spPr/>
        <p:txBody>
          <a:bodyPr/>
          <a:lstStyle/>
          <a:p>
            <a:fld id="{D292C156-66E5-4E2E-8566-40F2D32CE8C5}" type="datetimeFigureOut">
              <a:rPr lang="en-US" smtClean="0"/>
              <a:t>10/8/2024</a:t>
            </a:fld>
            <a:endParaRPr lang="en-US"/>
          </a:p>
        </p:txBody>
      </p:sp>
      <p:sp>
        <p:nvSpPr>
          <p:cNvPr id="6" name="Footer Placeholder 5">
            <a:extLst>
              <a:ext uri="{FF2B5EF4-FFF2-40B4-BE49-F238E27FC236}">
                <a16:creationId xmlns:a16="http://schemas.microsoft.com/office/drawing/2014/main" id="{136981EC-09D6-416B-83D1-7424E331FA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C645C2-0F55-9599-67E0-C79BE05EB525}"/>
              </a:ext>
            </a:extLst>
          </p:cNvPr>
          <p:cNvSpPr>
            <a:spLocks noGrp="1"/>
          </p:cNvSpPr>
          <p:nvPr>
            <p:ph type="sldNum" sz="quarter" idx="12"/>
          </p:nvPr>
        </p:nvSpPr>
        <p:spPr/>
        <p:txBody>
          <a:bodyPr/>
          <a:lstStyle/>
          <a:p>
            <a:fld id="{440B2088-A515-4DFE-AE2B-FFA223CB4BBE}" type="slidenum">
              <a:rPr lang="en-US" smtClean="0"/>
              <a:t>‹#›</a:t>
            </a:fld>
            <a:endParaRPr lang="en-US"/>
          </a:p>
        </p:txBody>
      </p:sp>
    </p:spTree>
    <p:extLst>
      <p:ext uri="{BB962C8B-B14F-4D97-AF65-F5344CB8AC3E}">
        <p14:creationId xmlns:p14="http://schemas.microsoft.com/office/powerpoint/2010/main" val="2954366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7602-2710-1FAC-0D6D-0AACD3A65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31FBEF-A406-9263-27D5-4DB6E99360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9DF1B5-9F97-9B0E-1EAF-4718547D86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3576B-FF8B-2D3F-78C6-BB2F348BE29E}"/>
              </a:ext>
            </a:extLst>
          </p:cNvPr>
          <p:cNvSpPr>
            <a:spLocks noGrp="1"/>
          </p:cNvSpPr>
          <p:nvPr>
            <p:ph type="dt" sz="half" idx="10"/>
          </p:nvPr>
        </p:nvSpPr>
        <p:spPr/>
        <p:txBody>
          <a:bodyPr/>
          <a:lstStyle/>
          <a:p>
            <a:fld id="{D292C156-66E5-4E2E-8566-40F2D32CE8C5}" type="datetimeFigureOut">
              <a:rPr lang="en-US" smtClean="0"/>
              <a:t>10/8/2024</a:t>
            </a:fld>
            <a:endParaRPr lang="en-US"/>
          </a:p>
        </p:txBody>
      </p:sp>
      <p:sp>
        <p:nvSpPr>
          <p:cNvPr id="6" name="Footer Placeholder 5">
            <a:extLst>
              <a:ext uri="{FF2B5EF4-FFF2-40B4-BE49-F238E27FC236}">
                <a16:creationId xmlns:a16="http://schemas.microsoft.com/office/drawing/2014/main" id="{4BAD89D0-8E48-E8E5-7054-B924B1886C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0D4E7-16D0-16EF-14CB-4B35C8B95300}"/>
              </a:ext>
            </a:extLst>
          </p:cNvPr>
          <p:cNvSpPr>
            <a:spLocks noGrp="1"/>
          </p:cNvSpPr>
          <p:nvPr>
            <p:ph type="sldNum" sz="quarter" idx="12"/>
          </p:nvPr>
        </p:nvSpPr>
        <p:spPr/>
        <p:txBody>
          <a:bodyPr/>
          <a:lstStyle/>
          <a:p>
            <a:fld id="{440B2088-A515-4DFE-AE2B-FFA223CB4BBE}" type="slidenum">
              <a:rPr lang="en-US" smtClean="0"/>
              <a:t>‹#›</a:t>
            </a:fld>
            <a:endParaRPr lang="en-US"/>
          </a:p>
        </p:txBody>
      </p:sp>
    </p:spTree>
    <p:extLst>
      <p:ext uri="{BB962C8B-B14F-4D97-AF65-F5344CB8AC3E}">
        <p14:creationId xmlns:p14="http://schemas.microsoft.com/office/powerpoint/2010/main" val="49676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C293A8-3380-AD46-75AF-3858249AE4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C193ED-3FEE-183B-0AFA-DAC0D77A6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588385-7BC5-621A-A147-429585F4F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2C156-66E5-4E2E-8566-40F2D32CE8C5}" type="datetimeFigureOut">
              <a:rPr lang="en-US" smtClean="0"/>
              <a:t>10/8/2024</a:t>
            </a:fld>
            <a:endParaRPr lang="en-US"/>
          </a:p>
        </p:txBody>
      </p:sp>
      <p:sp>
        <p:nvSpPr>
          <p:cNvPr id="5" name="Footer Placeholder 4">
            <a:extLst>
              <a:ext uri="{FF2B5EF4-FFF2-40B4-BE49-F238E27FC236}">
                <a16:creationId xmlns:a16="http://schemas.microsoft.com/office/drawing/2014/main" id="{E08B9389-87CD-F460-5373-505716C886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8625CA-D961-AE85-7740-153437FBD3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B2088-A515-4DFE-AE2B-FFA223CB4BBE}" type="slidenum">
              <a:rPr lang="en-US" smtClean="0"/>
              <a:t>‹#›</a:t>
            </a:fld>
            <a:endParaRPr lang="en-US"/>
          </a:p>
        </p:txBody>
      </p:sp>
    </p:spTree>
    <p:extLst>
      <p:ext uri="{BB962C8B-B14F-4D97-AF65-F5344CB8AC3E}">
        <p14:creationId xmlns:p14="http://schemas.microsoft.com/office/powerpoint/2010/main" val="2878271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www.vsfsvvp.lt/"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white background">
            <a:extLst>
              <a:ext uri="{FF2B5EF4-FFF2-40B4-BE49-F238E27FC236}">
                <a16:creationId xmlns:a16="http://schemas.microsoft.com/office/drawing/2014/main" id="{A95CD3DC-C206-7FB8-992E-62D057CBD18D}"/>
              </a:ext>
            </a:extLst>
          </p:cNvPr>
          <p:cNvPicPr>
            <a:picLocks noChangeAspect="1"/>
          </p:cNvPicPr>
          <p:nvPr/>
        </p:nvPicPr>
        <p:blipFill rotWithShape="1">
          <a:blip r:embed="rId2">
            <a:extLst>
              <a:ext uri="{28A0092B-C50C-407E-A947-70E740481C1C}">
                <a14:useLocalDpi xmlns:a14="http://schemas.microsoft.com/office/drawing/2010/main" val="0"/>
              </a:ext>
            </a:extLst>
          </a:blip>
          <a:srcRect l="6110" t="6111" r="6110" b="6111"/>
          <a:stretch/>
        </p:blipFill>
        <p:spPr>
          <a:xfrm>
            <a:off x="0" y="0"/>
            <a:ext cx="12192000" cy="6858000"/>
          </a:xfrm>
          <a:prstGeom prst="rect">
            <a:avLst/>
          </a:prstGeom>
        </p:spPr>
      </p:pic>
      <p:sp>
        <p:nvSpPr>
          <p:cNvPr id="8" name="TextBox 7">
            <a:extLst>
              <a:ext uri="{FF2B5EF4-FFF2-40B4-BE49-F238E27FC236}">
                <a16:creationId xmlns:a16="http://schemas.microsoft.com/office/drawing/2014/main" id="{F559BF46-771D-5090-F9E4-C892062FED85}"/>
              </a:ext>
            </a:extLst>
          </p:cNvPr>
          <p:cNvSpPr txBox="1"/>
          <p:nvPr/>
        </p:nvSpPr>
        <p:spPr>
          <a:xfrm>
            <a:off x="568829" y="1701752"/>
            <a:ext cx="10780736" cy="3944926"/>
          </a:xfrm>
          <a:prstGeom prst="rect">
            <a:avLst/>
          </a:prstGeom>
          <a:noFill/>
        </p:spPr>
        <p:txBody>
          <a:bodyPr wrap="square" rtlCol="0">
            <a:spAutoFit/>
          </a:bodyPr>
          <a:lstStyle/>
          <a:p>
            <a:pPr algn="ctr">
              <a:lnSpc>
                <a:spcPct val="150000"/>
              </a:lnSpc>
            </a:pPr>
            <a:r>
              <a:rPr lang="lt-LT" sz="2800" b="1" dirty="0">
                <a:solidFill>
                  <a:srgbClr val="243E90"/>
                </a:solidFill>
                <a:latin typeface="+mj-lt"/>
                <a:ea typeface="Calibri" panose="020F0502020204030204" pitchFamily="34" charset="0"/>
                <a:cs typeface="Calibri" panose="020F0502020204030204" pitchFamily="34" charset="0"/>
              </a:rPr>
              <a:t>SIENŲ VALDYMO IR VIZŲ POLITIKOS FINANSINĖS PARAMOS PRIEMONĖS, ĮTRAUKTOS Į INTEGRUOTO SIENŲ VALDYMO FONDĄ, IR </a:t>
            </a:r>
          </a:p>
          <a:p>
            <a:pPr algn="ctr">
              <a:lnSpc>
                <a:spcPct val="150000"/>
              </a:lnSpc>
            </a:pPr>
            <a:r>
              <a:rPr lang="lt-LT" sz="2800" b="1" dirty="0">
                <a:solidFill>
                  <a:srgbClr val="243E90"/>
                </a:solidFill>
                <a:latin typeface="+mj-lt"/>
                <a:ea typeface="Calibri" panose="020F0502020204030204" pitchFamily="34" charset="0"/>
                <a:cs typeface="Calibri" panose="020F0502020204030204" pitchFamily="34" charset="0"/>
              </a:rPr>
              <a:t>VIDAUS SAUGUMO FONDO 2021–2027 M. PROGRAMŲ</a:t>
            </a:r>
          </a:p>
          <a:p>
            <a:pPr algn="ctr">
              <a:lnSpc>
                <a:spcPct val="150000"/>
              </a:lnSpc>
            </a:pPr>
            <a:r>
              <a:rPr lang="lt-LT" sz="2800" b="1" dirty="0">
                <a:solidFill>
                  <a:srgbClr val="243E90"/>
                </a:solidFill>
                <a:latin typeface="+mj-lt"/>
                <a:ea typeface="Calibri" panose="020F0502020204030204" pitchFamily="34" charset="0"/>
                <a:cs typeface="Calibri" panose="020F0502020204030204" pitchFamily="34" charset="0"/>
              </a:rPr>
              <a:t>STEBĖSENOS KOMITETO </a:t>
            </a:r>
          </a:p>
          <a:p>
            <a:pPr algn="ctr">
              <a:lnSpc>
                <a:spcPct val="150000"/>
              </a:lnSpc>
            </a:pPr>
            <a:r>
              <a:rPr lang="lt-LT" sz="2800" b="1" dirty="0">
                <a:solidFill>
                  <a:srgbClr val="243E90"/>
                </a:solidFill>
                <a:latin typeface="+mj-lt"/>
                <a:ea typeface="Calibri" panose="020F0502020204030204" pitchFamily="34" charset="0"/>
                <a:cs typeface="Calibri" panose="020F0502020204030204" pitchFamily="34" charset="0"/>
              </a:rPr>
              <a:t>10-ASIS POSĖDIS</a:t>
            </a:r>
          </a:p>
          <a:p>
            <a:pPr algn="ctr">
              <a:lnSpc>
                <a:spcPct val="150000"/>
              </a:lnSpc>
            </a:pPr>
            <a:endParaRPr lang="en-US" sz="3000" dirty="0">
              <a:solidFill>
                <a:srgbClr val="243E90"/>
              </a:solidFill>
              <a:latin typeface="+mj-lt"/>
            </a:endParaRPr>
          </a:p>
        </p:txBody>
      </p:sp>
      <p:sp>
        <p:nvSpPr>
          <p:cNvPr id="3" name="TextBox 2"/>
          <p:cNvSpPr txBox="1"/>
          <p:nvPr/>
        </p:nvSpPr>
        <p:spPr>
          <a:xfrm>
            <a:off x="4889032" y="5201552"/>
            <a:ext cx="2140330" cy="400110"/>
          </a:xfrm>
          <a:prstGeom prst="rect">
            <a:avLst/>
          </a:prstGeom>
          <a:noFill/>
        </p:spPr>
        <p:txBody>
          <a:bodyPr wrap="none" rtlCol="0">
            <a:spAutoFit/>
          </a:bodyPr>
          <a:lstStyle/>
          <a:p>
            <a:r>
              <a:rPr lang="en-GB" sz="2000" dirty="0">
                <a:solidFill>
                  <a:srgbClr val="243E90"/>
                </a:solidFill>
                <a:latin typeface="Nurito"/>
              </a:rPr>
              <a:t>2024 m. </a:t>
            </a:r>
            <a:r>
              <a:rPr lang="lt-LT" sz="2000" dirty="0">
                <a:solidFill>
                  <a:srgbClr val="243E90"/>
                </a:solidFill>
                <a:latin typeface="Nurito"/>
              </a:rPr>
              <a:t>spalio 8 d.</a:t>
            </a:r>
          </a:p>
        </p:txBody>
      </p:sp>
      <p:grpSp>
        <p:nvGrpSpPr>
          <p:cNvPr id="10" name="Grupė 9"/>
          <p:cNvGrpSpPr/>
          <p:nvPr/>
        </p:nvGrpSpPr>
        <p:grpSpPr>
          <a:xfrm>
            <a:off x="2108077" y="5691694"/>
            <a:ext cx="7608892" cy="993636"/>
            <a:chOff x="1400710" y="296431"/>
            <a:chExt cx="7608892" cy="993636"/>
          </a:xfrm>
        </p:grpSpPr>
        <p:pic>
          <p:nvPicPr>
            <p:cNvPr id="11" name="Paveikslėlis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0710" y="366895"/>
              <a:ext cx="2222385" cy="483080"/>
            </a:xfrm>
            <a:prstGeom prst="rect">
              <a:avLst/>
            </a:prstGeom>
          </p:spPr>
        </p:pic>
        <p:pic>
          <p:nvPicPr>
            <p:cNvPr id="12" name="Paveikslėlis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1665" y="341597"/>
              <a:ext cx="1678495" cy="568775"/>
            </a:xfrm>
            <a:prstGeom prst="rect">
              <a:avLst/>
            </a:prstGeom>
          </p:spPr>
        </p:pic>
        <p:pic>
          <p:nvPicPr>
            <p:cNvPr id="13" name="Paveikslėlis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17632" y="296431"/>
              <a:ext cx="1308695" cy="624009"/>
            </a:xfrm>
            <a:prstGeom prst="rect">
              <a:avLst/>
            </a:prstGeom>
          </p:spPr>
        </p:pic>
        <p:pic>
          <p:nvPicPr>
            <p:cNvPr id="14" name="Paveikslėlis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1271" y="303336"/>
              <a:ext cx="1068331" cy="986731"/>
            </a:xfrm>
            <a:prstGeom prst="rect">
              <a:avLst/>
            </a:prstGeom>
          </p:spPr>
        </p:pic>
      </p:grpSp>
    </p:spTree>
    <p:extLst>
      <p:ext uri="{BB962C8B-B14F-4D97-AF65-F5344CB8AC3E}">
        <p14:creationId xmlns:p14="http://schemas.microsoft.com/office/powerpoint/2010/main" val="4217667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25" name="TextBox 24"/>
          <p:cNvSpPr txBox="1"/>
          <p:nvPr/>
        </p:nvSpPr>
        <p:spPr>
          <a:xfrm>
            <a:off x="-258792" y="-180451"/>
            <a:ext cx="12450792" cy="1323439"/>
          </a:xfrm>
          <a:prstGeom prst="rect">
            <a:avLst/>
          </a:prstGeom>
          <a:noFill/>
        </p:spPr>
        <p:txBody>
          <a:bodyPr wrap="square" rtlCol="0">
            <a:spAutoFit/>
          </a:bodyPr>
          <a:lstStyle/>
          <a:p>
            <a:pPr algn="ctr">
              <a:lnSpc>
                <a:spcPct val="150000"/>
              </a:lnSpc>
            </a:pPr>
            <a:r>
              <a:rPr lang="lt-LT" sz="3200" b="1" dirty="0">
                <a:solidFill>
                  <a:schemeClr val="bg1"/>
                </a:solidFill>
                <a:latin typeface="+mj-lt"/>
                <a:cs typeface="Calibri" panose="020F0502020204030204" pitchFamily="34" charset="0"/>
              </a:rPr>
              <a:t>SVVP ir VSF programų įgyvendinimo pažanga</a:t>
            </a:r>
            <a:r>
              <a:rPr lang="en-GB" sz="3200" b="1" dirty="0">
                <a:solidFill>
                  <a:schemeClr val="bg1"/>
                </a:solidFill>
                <a:latin typeface="+mj-lt"/>
                <a:cs typeface="Calibri" panose="020F0502020204030204" pitchFamily="34" charset="0"/>
              </a:rPr>
              <a:t> (</a:t>
            </a:r>
            <a:r>
              <a:rPr lang="lt-LT" sz="3200" b="1" dirty="0">
                <a:solidFill>
                  <a:schemeClr val="bg1"/>
                </a:solidFill>
                <a:latin typeface="+mj-lt"/>
                <a:cs typeface="Calibri" panose="020F0502020204030204" pitchFamily="34" charset="0"/>
              </a:rPr>
              <a:t>8</a:t>
            </a:r>
            <a:r>
              <a:rPr lang="en-GB" sz="3200" b="1" dirty="0">
                <a:solidFill>
                  <a:schemeClr val="bg1"/>
                </a:solidFill>
                <a:latin typeface="+mj-lt"/>
                <a:cs typeface="Calibri" panose="020F0502020204030204" pitchFamily="34" charset="0"/>
              </a:rPr>
              <a:t>)</a:t>
            </a:r>
            <a:r>
              <a:rPr lang="lt-LT" sz="3200" b="1" dirty="0">
                <a:solidFill>
                  <a:schemeClr val="bg1"/>
                </a:solidFill>
                <a:latin typeface="+mj-lt"/>
                <a:cs typeface="Calibri" panose="020F0502020204030204" pitchFamily="34" charset="0"/>
              </a:rPr>
              <a:t> – VSF rodikliai</a:t>
            </a:r>
          </a:p>
          <a:p>
            <a:endParaRPr lang="lt-LT" sz="3200" dirty="0">
              <a:solidFill>
                <a:schemeClr val="bg1"/>
              </a:solidFill>
              <a:latin typeface="+mj-lt"/>
            </a:endParaRPr>
          </a:p>
        </p:txBody>
      </p:sp>
      <p:graphicFrame>
        <p:nvGraphicFramePr>
          <p:cNvPr id="3" name="Table 2">
            <a:extLst>
              <a:ext uri="{FF2B5EF4-FFF2-40B4-BE49-F238E27FC236}">
                <a16:creationId xmlns:a16="http://schemas.microsoft.com/office/drawing/2014/main" id="{5A5EB97B-1B9D-3E74-D552-44D1ECD4272A}"/>
              </a:ext>
            </a:extLst>
          </p:cNvPr>
          <p:cNvGraphicFramePr>
            <a:graphicFrameLocks noGrp="1"/>
          </p:cNvGraphicFramePr>
          <p:nvPr/>
        </p:nvGraphicFramePr>
        <p:xfrm>
          <a:off x="233916" y="942453"/>
          <a:ext cx="11738344" cy="4808600"/>
        </p:xfrm>
        <a:graphic>
          <a:graphicData uri="http://schemas.openxmlformats.org/drawingml/2006/table">
            <a:tbl>
              <a:tblPr>
                <a:tableStyleId>{5C22544A-7EE6-4342-B048-85BDC9FD1C3A}</a:tableStyleId>
              </a:tblPr>
              <a:tblGrid>
                <a:gridCol w="7984719">
                  <a:extLst>
                    <a:ext uri="{9D8B030D-6E8A-4147-A177-3AD203B41FA5}">
                      <a16:colId xmlns:a16="http://schemas.microsoft.com/office/drawing/2014/main" val="3999455478"/>
                    </a:ext>
                  </a:extLst>
                </a:gridCol>
                <a:gridCol w="2064805">
                  <a:extLst>
                    <a:ext uri="{9D8B030D-6E8A-4147-A177-3AD203B41FA5}">
                      <a16:colId xmlns:a16="http://schemas.microsoft.com/office/drawing/2014/main" val="3223166920"/>
                    </a:ext>
                  </a:extLst>
                </a:gridCol>
                <a:gridCol w="1688820">
                  <a:extLst>
                    <a:ext uri="{9D8B030D-6E8A-4147-A177-3AD203B41FA5}">
                      <a16:colId xmlns:a16="http://schemas.microsoft.com/office/drawing/2014/main" val="4021381112"/>
                    </a:ext>
                  </a:extLst>
                </a:gridCol>
              </a:tblGrid>
              <a:tr h="1299531">
                <a:tc>
                  <a:txBody>
                    <a:bodyPr/>
                    <a:lstStyle/>
                    <a:p>
                      <a:pPr marL="0" marR="0" algn="ctr">
                        <a:lnSpc>
                          <a:spcPct val="107000"/>
                        </a:lnSpc>
                        <a:spcBef>
                          <a:spcPts val="0"/>
                        </a:spcBef>
                        <a:spcAft>
                          <a:spcPts val="0"/>
                        </a:spcAft>
                      </a:pPr>
                      <a:r>
                        <a:rPr lang="sv-SE" sz="2400" b="1" kern="100" dirty="0">
                          <a:effectLst/>
                          <a:latin typeface="+mj-lt"/>
                          <a:ea typeface="Aptos" panose="020B0004020202020204" pitchFamily="34" charset="0"/>
                          <a:cs typeface="Times New Roman" panose="02020603050405020304" pitchFamily="18" charset="0"/>
                        </a:rPr>
                        <a:t>II. KONKRETUS TIKSLAS:  Aktyvesnis operatyvinis bendradarbiavimas</a:t>
                      </a:r>
                    </a:p>
                    <a:p>
                      <a:pPr marL="0" marR="0" algn="ctr">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Rezultato rodikliai </a:t>
                      </a: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2029 m.</a:t>
                      </a: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Pasiekta reikšmė iki 2024-06-30</a:t>
                      </a: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5626743"/>
                  </a:ext>
                </a:extLst>
              </a:tr>
              <a:tr h="910007">
                <a:tc>
                  <a:txBody>
                    <a:bodyPr/>
                    <a:lstStyle/>
                    <a:p>
                      <a:pPr marL="0" marR="0" algn="l">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Apskaičiuota turto, įšaldyto vykdant tarpvalstybines operacijas, vertė (eurais)</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latin typeface="+mj-lt"/>
                          <a:ea typeface="Aptos" panose="020B0004020202020204" pitchFamily="34" charset="0"/>
                          <a:cs typeface="Times New Roman" panose="02020603050405020304" pitchFamily="18" charset="0"/>
                        </a:rPr>
                        <a:t>38 000 000</a:t>
                      </a:r>
                    </a:p>
                  </a:txBody>
                  <a:tcPr marL="68580" marR="68580" marT="0" marB="0"/>
                </a:tc>
                <a:tc>
                  <a:txBody>
                    <a:bodyPr/>
                    <a:lstStyle/>
                    <a:p>
                      <a:pPr marL="0" marR="0" algn="ctr">
                        <a:lnSpc>
                          <a:spcPct val="107000"/>
                        </a:lnSpc>
                        <a:spcBef>
                          <a:spcPts val="0"/>
                        </a:spcBef>
                        <a:spcAft>
                          <a:spcPts val="0"/>
                        </a:spcAft>
                      </a:pPr>
                      <a:r>
                        <a:rPr lang="en-US" sz="2400" kern="100" dirty="0">
                          <a:effectLst/>
                          <a:latin typeface="+mj-lt"/>
                          <a:ea typeface="Aptos" panose="020B0004020202020204" pitchFamily="34" charset="0"/>
                          <a:cs typeface="Times New Roman" panose="02020603050405020304" pitchFamily="18" charset="0"/>
                        </a:rPr>
                        <a:t>404 385,00</a:t>
                      </a:r>
                    </a:p>
                    <a:p>
                      <a:pPr marL="0" marR="0" algn="ctr">
                        <a:lnSpc>
                          <a:spcPct val="107000"/>
                        </a:lnSpc>
                        <a:spcBef>
                          <a:spcPts val="0"/>
                        </a:spcBef>
                        <a:spcAft>
                          <a:spcPts val="0"/>
                        </a:spcAft>
                      </a:pP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53118"/>
                  </a:ext>
                </a:extLst>
              </a:tr>
              <a:tr h="2178869">
                <a:tc>
                  <a:txBody>
                    <a:bodyPr/>
                    <a:lstStyle/>
                    <a:p>
                      <a:pPr marL="0" marR="0" algn="l">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Administracinių vienetų, kurie sukūrė / pritaikė esamus bendradarbiavimo su kitomis valstybėmis narėmis / Sąjungos organais, tarnybomis arba agentūromis / trečiosiomis valstybėmis / tarptautinėmis organizacijomis mechanizmus / procedūras / priemones / gaires, skaičius</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latin typeface="+mj-lt"/>
                          <a:ea typeface="Aptos" panose="020B0004020202020204" pitchFamily="34" charset="0"/>
                          <a:cs typeface="Times New Roman" panose="02020603050405020304" pitchFamily="18" charset="0"/>
                        </a:rPr>
                        <a:t>3</a:t>
                      </a:r>
                    </a:p>
                  </a:txBody>
                  <a:tcPr marL="68580" marR="68580" marT="0" marB="0"/>
                </a:tc>
                <a:tc>
                  <a:txBody>
                    <a:bodyPr/>
                    <a:lstStyle/>
                    <a:p>
                      <a:pPr marL="0" marR="0" algn="ctr">
                        <a:lnSpc>
                          <a:spcPct val="107000"/>
                        </a:lnSpc>
                        <a:spcBef>
                          <a:spcPts val="0"/>
                        </a:spcBef>
                        <a:spcAft>
                          <a:spcPts val="0"/>
                        </a:spcAft>
                      </a:pPr>
                      <a:r>
                        <a:rPr lang="en-US" sz="2400" kern="100" dirty="0">
                          <a:effectLst/>
                          <a:latin typeface="+mj-lt"/>
                          <a:ea typeface="Aptos" panose="020B000402020202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2589121241"/>
                  </a:ext>
                </a:extLst>
              </a:tr>
              <a:tr h="420193">
                <a:tc>
                  <a:txBody>
                    <a:bodyPr/>
                    <a:lstStyle/>
                    <a:p>
                      <a:pPr marL="0" marR="0" algn="l">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Darbuotojų, dalyvavusių tarpvalstybinėse operacijose, skaičius</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latin typeface="+mj-lt"/>
                          <a:ea typeface="Aptos" panose="020B0004020202020204" pitchFamily="34" charset="0"/>
                          <a:cs typeface="Times New Roman" panose="02020603050405020304" pitchFamily="18" charset="0"/>
                        </a:rPr>
                        <a:t>44</a:t>
                      </a:r>
                    </a:p>
                  </a:txBody>
                  <a:tcPr marL="68580" marR="68580" marT="0" marB="0"/>
                </a:tc>
                <a:tc>
                  <a:txBody>
                    <a:bodyPr/>
                    <a:lstStyle/>
                    <a:p>
                      <a:pPr marL="0" marR="0" algn="ctr">
                        <a:lnSpc>
                          <a:spcPct val="107000"/>
                        </a:lnSpc>
                        <a:spcBef>
                          <a:spcPts val="0"/>
                        </a:spcBef>
                        <a:spcAft>
                          <a:spcPts val="0"/>
                        </a:spcAft>
                      </a:pPr>
                      <a:r>
                        <a:rPr lang="en-US" sz="2400" kern="100" dirty="0">
                          <a:effectLst/>
                          <a:latin typeface="+mj-lt"/>
                          <a:ea typeface="Aptos" panose="020B000402020202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288481420"/>
                  </a:ext>
                </a:extLst>
              </a:tr>
            </a:tbl>
          </a:graphicData>
        </a:graphic>
      </p:graphicFrame>
    </p:spTree>
    <p:extLst>
      <p:ext uri="{BB962C8B-B14F-4D97-AF65-F5344CB8AC3E}">
        <p14:creationId xmlns:p14="http://schemas.microsoft.com/office/powerpoint/2010/main" val="410229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25" name="TextBox 24"/>
          <p:cNvSpPr txBox="1"/>
          <p:nvPr/>
        </p:nvSpPr>
        <p:spPr>
          <a:xfrm>
            <a:off x="-258792" y="-180451"/>
            <a:ext cx="12450792" cy="1323439"/>
          </a:xfrm>
          <a:prstGeom prst="rect">
            <a:avLst/>
          </a:prstGeom>
          <a:noFill/>
        </p:spPr>
        <p:txBody>
          <a:bodyPr wrap="square" rtlCol="0">
            <a:spAutoFit/>
          </a:bodyPr>
          <a:lstStyle/>
          <a:p>
            <a:pPr algn="ctr">
              <a:lnSpc>
                <a:spcPct val="150000"/>
              </a:lnSpc>
            </a:pPr>
            <a:r>
              <a:rPr lang="lt-LT" sz="3200" b="1" dirty="0">
                <a:solidFill>
                  <a:schemeClr val="bg1"/>
                </a:solidFill>
                <a:latin typeface="+mj-lt"/>
                <a:cs typeface="Calibri" panose="020F0502020204030204" pitchFamily="34" charset="0"/>
              </a:rPr>
              <a:t>SVVP ir VSF programų įgyvendinimo pažanga</a:t>
            </a:r>
            <a:r>
              <a:rPr lang="en-GB" sz="3200" b="1" dirty="0">
                <a:solidFill>
                  <a:schemeClr val="bg1"/>
                </a:solidFill>
                <a:latin typeface="+mj-lt"/>
                <a:cs typeface="Calibri" panose="020F0502020204030204" pitchFamily="34" charset="0"/>
              </a:rPr>
              <a:t> (</a:t>
            </a:r>
            <a:r>
              <a:rPr lang="lt-LT" sz="3200" b="1" dirty="0">
                <a:solidFill>
                  <a:schemeClr val="bg1"/>
                </a:solidFill>
                <a:latin typeface="+mj-lt"/>
                <a:cs typeface="Calibri" panose="020F0502020204030204" pitchFamily="34" charset="0"/>
              </a:rPr>
              <a:t>9</a:t>
            </a:r>
            <a:r>
              <a:rPr lang="en-GB" sz="3200" b="1" dirty="0">
                <a:solidFill>
                  <a:schemeClr val="bg1"/>
                </a:solidFill>
                <a:latin typeface="+mj-lt"/>
                <a:cs typeface="Calibri" panose="020F0502020204030204" pitchFamily="34" charset="0"/>
              </a:rPr>
              <a:t>)</a:t>
            </a:r>
            <a:r>
              <a:rPr lang="lt-LT" sz="3200" b="1" dirty="0">
                <a:solidFill>
                  <a:schemeClr val="bg1"/>
                </a:solidFill>
                <a:latin typeface="+mj-lt"/>
                <a:cs typeface="Calibri" panose="020F0502020204030204" pitchFamily="34" charset="0"/>
              </a:rPr>
              <a:t> – </a:t>
            </a:r>
            <a:r>
              <a:rPr lang="en-US" sz="3200" b="1" dirty="0">
                <a:solidFill>
                  <a:schemeClr val="bg1"/>
                </a:solidFill>
                <a:latin typeface="+mj-lt"/>
                <a:cs typeface="Calibri" panose="020F0502020204030204" pitchFamily="34" charset="0"/>
              </a:rPr>
              <a:t>VSF</a:t>
            </a:r>
            <a:r>
              <a:rPr lang="lt-LT" sz="3200" b="1" dirty="0">
                <a:solidFill>
                  <a:schemeClr val="bg1"/>
                </a:solidFill>
                <a:latin typeface="+mj-lt"/>
                <a:cs typeface="Calibri" panose="020F0502020204030204" pitchFamily="34" charset="0"/>
              </a:rPr>
              <a:t> rodikliai</a:t>
            </a:r>
          </a:p>
          <a:p>
            <a:endParaRPr lang="lt-LT" sz="3200" dirty="0">
              <a:solidFill>
                <a:schemeClr val="bg1"/>
              </a:solidFill>
              <a:latin typeface="+mj-lt"/>
            </a:endParaRPr>
          </a:p>
        </p:txBody>
      </p:sp>
      <p:graphicFrame>
        <p:nvGraphicFramePr>
          <p:cNvPr id="3" name="Table 2">
            <a:extLst>
              <a:ext uri="{FF2B5EF4-FFF2-40B4-BE49-F238E27FC236}">
                <a16:creationId xmlns:a16="http://schemas.microsoft.com/office/drawing/2014/main" id="{5A5EB97B-1B9D-3E74-D552-44D1ECD4272A}"/>
              </a:ext>
            </a:extLst>
          </p:cNvPr>
          <p:cNvGraphicFramePr>
            <a:graphicFrameLocks noGrp="1"/>
          </p:cNvGraphicFramePr>
          <p:nvPr/>
        </p:nvGraphicFramePr>
        <p:xfrm>
          <a:off x="290456" y="1077780"/>
          <a:ext cx="11674716" cy="2104566"/>
        </p:xfrm>
        <a:graphic>
          <a:graphicData uri="http://schemas.openxmlformats.org/drawingml/2006/table">
            <a:tbl>
              <a:tblPr>
                <a:tableStyleId>{5C22544A-7EE6-4342-B048-85BDC9FD1C3A}</a:tableStyleId>
              </a:tblPr>
              <a:tblGrid>
                <a:gridCol w="7921091">
                  <a:extLst>
                    <a:ext uri="{9D8B030D-6E8A-4147-A177-3AD203B41FA5}">
                      <a16:colId xmlns:a16="http://schemas.microsoft.com/office/drawing/2014/main" val="3999455478"/>
                    </a:ext>
                  </a:extLst>
                </a:gridCol>
                <a:gridCol w="2064805">
                  <a:extLst>
                    <a:ext uri="{9D8B030D-6E8A-4147-A177-3AD203B41FA5}">
                      <a16:colId xmlns:a16="http://schemas.microsoft.com/office/drawing/2014/main" val="3223166920"/>
                    </a:ext>
                  </a:extLst>
                </a:gridCol>
                <a:gridCol w="1688820">
                  <a:extLst>
                    <a:ext uri="{9D8B030D-6E8A-4147-A177-3AD203B41FA5}">
                      <a16:colId xmlns:a16="http://schemas.microsoft.com/office/drawing/2014/main" val="4021381112"/>
                    </a:ext>
                  </a:extLst>
                </a:gridCol>
              </a:tblGrid>
              <a:tr h="1590116">
                <a:tc>
                  <a:txBody>
                    <a:bodyPr/>
                    <a:lstStyle/>
                    <a:p>
                      <a:pPr marL="0" marR="0" indent="0" algn="ctr">
                        <a:lnSpc>
                          <a:spcPct val="107000"/>
                        </a:lnSpc>
                        <a:spcBef>
                          <a:spcPts val="0"/>
                        </a:spcBef>
                        <a:spcAft>
                          <a:spcPts val="0"/>
                        </a:spcAft>
                        <a:buNone/>
                      </a:pPr>
                      <a:r>
                        <a:rPr lang="lt-LT" sz="2400" b="1" kern="100" dirty="0">
                          <a:effectLst/>
                          <a:latin typeface="+mj-lt"/>
                          <a:ea typeface="Aptos" panose="020B0004020202020204" pitchFamily="34" charset="0"/>
                          <a:cs typeface="Times New Roman" panose="02020603050405020304" pitchFamily="18" charset="0"/>
                        </a:rPr>
                        <a:t>II</a:t>
                      </a:r>
                      <a:r>
                        <a:rPr lang="en-US" sz="2400" b="1" kern="100" dirty="0">
                          <a:effectLst/>
                          <a:latin typeface="+mj-lt"/>
                          <a:ea typeface="Aptos" panose="020B0004020202020204" pitchFamily="34" charset="0"/>
                          <a:cs typeface="Times New Roman" panose="02020603050405020304" pitchFamily="18" charset="0"/>
                        </a:rPr>
                        <a:t>I</a:t>
                      </a:r>
                      <a:r>
                        <a:rPr lang="lt-LT" sz="2400" b="1" kern="100" dirty="0">
                          <a:effectLst/>
                          <a:latin typeface="+mj-lt"/>
                          <a:ea typeface="Aptos" panose="020B0004020202020204" pitchFamily="34" charset="0"/>
                          <a:cs typeface="Times New Roman" panose="02020603050405020304" pitchFamily="18" charset="0"/>
                        </a:rPr>
                        <a:t>. </a:t>
                      </a:r>
                      <a:r>
                        <a:rPr lang="sv-SE" sz="2400" b="1" kern="100" dirty="0">
                          <a:effectLst/>
                          <a:latin typeface="+mj-lt"/>
                          <a:ea typeface="Aptos" panose="020B0004020202020204" pitchFamily="34" charset="0"/>
                          <a:cs typeface="Times New Roman" panose="02020603050405020304" pitchFamily="18" charset="0"/>
                        </a:rPr>
                        <a:t>KONKRETUS TIKSLAS: </a:t>
                      </a:r>
                      <a:r>
                        <a:rPr lang="lt-LT" sz="2400" b="1" kern="100" dirty="0">
                          <a:effectLst/>
                          <a:latin typeface="+mj-lt"/>
                          <a:ea typeface="Aptos" panose="020B0004020202020204" pitchFamily="34" charset="0"/>
                          <a:cs typeface="Times New Roman" panose="02020603050405020304" pitchFamily="18" charset="0"/>
                        </a:rPr>
                        <a:t> Kovos su nusikalstamumu ir jo prevencijos užtikrinimo gebėjimų stiprinimas</a:t>
                      </a:r>
                      <a:endParaRPr lang="en-US" sz="2400" b="1" kern="100" dirty="0">
                        <a:effectLst/>
                        <a:latin typeface="+mj-lt"/>
                        <a:ea typeface="Aptos" panose="020B0004020202020204" pitchFamily="34" charset="0"/>
                        <a:cs typeface="Times New Roman" panose="02020603050405020304" pitchFamily="18" charset="0"/>
                      </a:endParaRPr>
                    </a:p>
                    <a:p>
                      <a:pPr marL="0" marR="0" indent="0" algn="ctr">
                        <a:lnSpc>
                          <a:spcPct val="107000"/>
                        </a:lnSpc>
                        <a:spcBef>
                          <a:spcPts val="0"/>
                        </a:spcBef>
                        <a:spcAft>
                          <a:spcPts val="0"/>
                        </a:spcAft>
                        <a:buNone/>
                      </a:pPr>
                      <a:r>
                        <a:rPr lang="lt-LT" sz="2400" b="1" kern="100" noProof="0" dirty="0">
                          <a:effectLst/>
                          <a:latin typeface="+mj-lt"/>
                          <a:ea typeface="Aptos" panose="020B0004020202020204" pitchFamily="34" charset="0"/>
                          <a:cs typeface="Times New Roman" panose="02020603050405020304" pitchFamily="18" charset="0"/>
                        </a:rPr>
                        <a:t>Produkto rodikliai </a:t>
                      </a:r>
                    </a:p>
                    <a:p>
                      <a:pPr marL="0" marR="0" indent="0" algn="ctr">
                        <a:lnSpc>
                          <a:spcPct val="107000"/>
                        </a:lnSpc>
                        <a:spcBef>
                          <a:spcPts val="0"/>
                        </a:spcBef>
                        <a:spcAft>
                          <a:spcPts val="0"/>
                        </a:spcAft>
                        <a:buNone/>
                      </a:pP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Rodiklio tarpinė (2024 m.) reikšmė</a:t>
                      </a: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Pasiekta reikšmė iki 2024-06-30</a:t>
                      </a: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5626743"/>
                  </a:ext>
                </a:extLst>
              </a:tr>
              <a:tr h="51445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lt-LT" sz="2400" kern="100" dirty="0">
                          <a:effectLst/>
                          <a:latin typeface="+mj-lt"/>
                          <a:ea typeface="Aptos" panose="020B0004020202020204" pitchFamily="34" charset="0"/>
                          <a:cs typeface="Times New Roman" panose="02020603050405020304" pitchFamily="18" charset="0"/>
                        </a:rPr>
                        <a:t>Įsigytų įrangos vienetų skaičius</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latin typeface="+mj-lt"/>
                          <a:ea typeface="Aptos" panose="020B0004020202020204" pitchFamily="34" charset="0"/>
                          <a:cs typeface="Times New Roman" panose="02020603050405020304" pitchFamily="18" charset="0"/>
                        </a:rPr>
                        <a:t>0</a:t>
                      </a:r>
                    </a:p>
                  </a:txBody>
                  <a:tcPr marL="68580" marR="68580" marT="0" marB="0"/>
                </a:tc>
                <a:tc>
                  <a:txBody>
                    <a:bodyPr/>
                    <a:lstStyle/>
                    <a:p>
                      <a:pPr marL="0" marR="0" algn="ctr">
                        <a:lnSpc>
                          <a:spcPct val="107000"/>
                        </a:lnSpc>
                        <a:spcBef>
                          <a:spcPts val="0"/>
                        </a:spcBef>
                        <a:spcAft>
                          <a:spcPts val="0"/>
                        </a:spcAft>
                      </a:pPr>
                      <a:r>
                        <a:rPr lang="en-US" sz="2400" kern="100" dirty="0">
                          <a:effectLst/>
                          <a:latin typeface="+mj-lt"/>
                          <a:ea typeface="Aptos" panose="020B0004020202020204" pitchFamily="34" charset="0"/>
                          <a:cs typeface="Times New Roman" panose="02020603050405020304" pitchFamily="18" charset="0"/>
                        </a:rPr>
                        <a:t>27</a:t>
                      </a:r>
                    </a:p>
                  </a:txBody>
                  <a:tcPr marL="68580" marR="68580" marT="0" marB="0"/>
                </a:tc>
                <a:extLst>
                  <a:ext uri="{0D108BD9-81ED-4DB2-BD59-A6C34878D82A}">
                    <a16:rowId xmlns:a16="http://schemas.microsoft.com/office/drawing/2014/main" val="2164522188"/>
                  </a:ext>
                </a:extLst>
              </a:tr>
            </a:tbl>
          </a:graphicData>
        </a:graphic>
      </p:graphicFrame>
    </p:spTree>
    <p:extLst>
      <p:ext uri="{BB962C8B-B14F-4D97-AF65-F5344CB8AC3E}">
        <p14:creationId xmlns:p14="http://schemas.microsoft.com/office/powerpoint/2010/main" val="224541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5107D-EDDC-B756-FC4A-32E27036E132}"/>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E059AE7A-3CCC-0DFC-AE36-2DD23FA2D65D}"/>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25" name="TextBox 24">
            <a:extLst>
              <a:ext uri="{FF2B5EF4-FFF2-40B4-BE49-F238E27FC236}">
                <a16:creationId xmlns:a16="http://schemas.microsoft.com/office/drawing/2014/main" id="{38B25BC3-A92D-0551-9FBA-A344E0C83755}"/>
              </a:ext>
            </a:extLst>
          </p:cNvPr>
          <p:cNvSpPr txBox="1"/>
          <p:nvPr/>
        </p:nvSpPr>
        <p:spPr>
          <a:xfrm>
            <a:off x="-258792" y="-198612"/>
            <a:ext cx="12450792" cy="1292662"/>
          </a:xfrm>
          <a:prstGeom prst="rect">
            <a:avLst/>
          </a:prstGeom>
          <a:noFill/>
        </p:spPr>
        <p:txBody>
          <a:bodyPr wrap="square" rtlCol="0">
            <a:spAutoFit/>
          </a:bodyPr>
          <a:lstStyle/>
          <a:p>
            <a:pPr algn="ctr">
              <a:lnSpc>
                <a:spcPct val="150000"/>
              </a:lnSpc>
            </a:pPr>
            <a:r>
              <a:rPr lang="fi-FI" sz="4000" b="1" dirty="0">
                <a:solidFill>
                  <a:schemeClr val="bg1"/>
                </a:solidFill>
                <a:latin typeface="+mj-lt"/>
                <a:cs typeface="Calibri" panose="020F0502020204030204" pitchFamily="34" charset="0"/>
              </a:rPr>
              <a:t>Atsiskaitymas Europos Komisijai ataskaitiniais metais*</a:t>
            </a:r>
          </a:p>
          <a:p>
            <a:endParaRPr lang="lt-LT" dirty="0">
              <a:solidFill>
                <a:schemeClr val="bg1"/>
              </a:solidFill>
              <a:latin typeface="+mj-lt"/>
            </a:endParaRPr>
          </a:p>
        </p:txBody>
      </p:sp>
      <p:sp>
        <p:nvSpPr>
          <p:cNvPr id="3" name="TextBox 2">
            <a:extLst>
              <a:ext uri="{FF2B5EF4-FFF2-40B4-BE49-F238E27FC236}">
                <a16:creationId xmlns:a16="http://schemas.microsoft.com/office/drawing/2014/main" id="{D92197CE-AC65-4B16-B01C-822637950947}"/>
              </a:ext>
            </a:extLst>
          </p:cNvPr>
          <p:cNvSpPr txBox="1"/>
          <p:nvPr/>
        </p:nvSpPr>
        <p:spPr>
          <a:xfrm>
            <a:off x="192010" y="655675"/>
            <a:ext cx="11562589" cy="6309420"/>
          </a:xfrm>
          <a:prstGeom prst="rect">
            <a:avLst/>
          </a:prstGeom>
          <a:noFill/>
        </p:spPr>
        <p:txBody>
          <a:bodyPr wrap="none" rtlCol="0">
            <a:spAutoFit/>
          </a:bodyPr>
          <a:lstStyle/>
          <a:p>
            <a:r>
              <a:rPr lang="lt-LT" sz="2400" b="1" dirty="0">
                <a:solidFill>
                  <a:schemeClr val="accent1"/>
                </a:solidFill>
              </a:rPr>
              <a:t>Duomenų perdavimo ataskaitų </a:t>
            </a:r>
            <a:r>
              <a:rPr lang="lt-LT" sz="2400" u="sng" dirty="0">
                <a:solidFill>
                  <a:srgbClr val="000000"/>
                </a:solidFill>
              </a:rPr>
              <a:t>privalomas</a:t>
            </a:r>
            <a:r>
              <a:rPr lang="lt-LT" sz="2400" dirty="0">
                <a:solidFill>
                  <a:srgbClr val="000000"/>
                </a:solidFill>
              </a:rPr>
              <a:t> teikimas:</a:t>
            </a:r>
          </a:p>
          <a:p>
            <a:pPr marL="342900" indent="-342900">
              <a:buFont typeface="Arial" panose="020B0604020202020204" pitchFamily="34" charset="0"/>
              <a:buChar char="•"/>
            </a:pPr>
            <a:r>
              <a:rPr lang="lt-LT" sz="2400" dirty="0">
                <a:solidFill>
                  <a:srgbClr val="000000"/>
                </a:solidFill>
              </a:rPr>
              <a:t>SVVP ataskaitos pateiktos 2023-07-21; 2023-09-20; 2023-11-28; 2024-01-26; 2024-04-15</a:t>
            </a:r>
          </a:p>
          <a:p>
            <a:pPr marL="342900" indent="-342900">
              <a:buFont typeface="Arial" panose="020B0604020202020204" pitchFamily="34" charset="0"/>
              <a:buChar char="•"/>
            </a:pPr>
            <a:r>
              <a:rPr lang="lt-LT" sz="2400" dirty="0">
                <a:solidFill>
                  <a:srgbClr val="000000"/>
                </a:solidFill>
              </a:rPr>
              <a:t>VSF ataskaitos pateiktos    2023-07-05; 2023-09-20; 2023-11-28; 2024-01-26; 2024-04-15</a:t>
            </a:r>
          </a:p>
          <a:p>
            <a:endParaRPr lang="lt-LT" sz="2400" dirty="0">
              <a:solidFill>
                <a:srgbClr val="000000"/>
              </a:solidFill>
            </a:endParaRPr>
          </a:p>
          <a:p>
            <a:r>
              <a:rPr lang="lt-LT" sz="2400" b="1" dirty="0">
                <a:solidFill>
                  <a:schemeClr val="accent1"/>
                </a:solidFill>
              </a:rPr>
              <a:t>Prognozių </a:t>
            </a:r>
            <a:r>
              <a:rPr lang="lt-LT" sz="2400" u="sng" dirty="0">
                <a:solidFill>
                  <a:srgbClr val="000000"/>
                </a:solidFill>
              </a:rPr>
              <a:t>privalomas</a:t>
            </a:r>
            <a:r>
              <a:rPr lang="lt-LT" sz="2400" dirty="0">
                <a:solidFill>
                  <a:srgbClr val="000000"/>
                </a:solidFill>
              </a:rPr>
              <a:t> teikimas: </a:t>
            </a:r>
          </a:p>
          <a:p>
            <a:pPr marL="342900" indent="-342900">
              <a:buFont typeface="Arial" panose="020B0604020202020204" pitchFamily="34" charset="0"/>
              <a:buChar char="•"/>
            </a:pPr>
            <a:r>
              <a:rPr lang="lt-LT" sz="2400" dirty="0">
                <a:solidFill>
                  <a:srgbClr val="000000"/>
                </a:solidFill>
              </a:rPr>
              <a:t>SVVP prognozės pateiktos 2023.07.25; 2024.01.26</a:t>
            </a:r>
          </a:p>
          <a:p>
            <a:pPr marL="342900" indent="-342900">
              <a:buFont typeface="Arial" panose="020B0604020202020204" pitchFamily="34" charset="0"/>
              <a:buChar char="•"/>
            </a:pPr>
            <a:r>
              <a:rPr lang="lt-LT" sz="2400" dirty="0">
                <a:solidFill>
                  <a:srgbClr val="000000"/>
                </a:solidFill>
              </a:rPr>
              <a:t>VSF prognozės pateiktos    2023.07.05; 2024.01.15</a:t>
            </a:r>
          </a:p>
          <a:p>
            <a:endParaRPr lang="lt-LT" sz="2400" b="1" dirty="0">
              <a:solidFill>
                <a:schemeClr val="accent1"/>
              </a:solidFill>
            </a:endParaRPr>
          </a:p>
          <a:p>
            <a:r>
              <a:rPr lang="lt-LT" sz="2400" b="1" dirty="0">
                <a:solidFill>
                  <a:schemeClr val="accent1"/>
                </a:solidFill>
              </a:rPr>
              <a:t>Mokėjimo paraiškos (MP) </a:t>
            </a:r>
            <a:r>
              <a:rPr lang="lt-LT" sz="2400" dirty="0"/>
              <a:t>pateiktos:</a:t>
            </a:r>
          </a:p>
          <a:p>
            <a:pPr marL="342900" indent="-342900">
              <a:buFont typeface="Arial" panose="020B0604020202020204" pitchFamily="34" charset="0"/>
              <a:buChar char="•"/>
            </a:pPr>
            <a:r>
              <a:rPr lang="lt-LT" sz="2400" dirty="0">
                <a:solidFill>
                  <a:srgbClr val="000000"/>
                </a:solidFill>
              </a:rPr>
              <a:t>SVVP MP pateiktos 2023.07.17; 2023.08.10; 2023.11.30; 2023.12.21; 2024.05.31</a:t>
            </a:r>
          </a:p>
          <a:p>
            <a:pPr marL="342900" indent="-342900">
              <a:buFont typeface="Arial" panose="020B0604020202020204" pitchFamily="34" charset="0"/>
              <a:buChar char="•"/>
            </a:pPr>
            <a:r>
              <a:rPr lang="lt-LT" sz="2400" dirty="0">
                <a:solidFill>
                  <a:srgbClr val="000000"/>
                </a:solidFill>
              </a:rPr>
              <a:t>VSF MP pateikta      2024.05.31</a:t>
            </a:r>
          </a:p>
          <a:p>
            <a:endParaRPr lang="lt-LT" sz="2400" dirty="0">
              <a:solidFill>
                <a:srgbClr val="000000"/>
              </a:solidFill>
            </a:endParaRPr>
          </a:p>
          <a:p>
            <a:r>
              <a:rPr lang="lt-LT" sz="2400" b="1" dirty="0">
                <a:solidFill>
                  <a:schemeClr val="accent1"/>
                </a:solidFill>
              </a:rPr>
              <a:t>Metinės veiklos rezultatų ataskaitos </a:t>
            </a:r>
            <a:r>
              <a:rPr lang="lt-LT" sz="2400" dirty="0"/>
              <a:t>pateiktos:</a:t>
            </a:r>
          </a:p>
          <a:p>
            <a:pPr marL="342900" indent="-342900">
              <a:buFont typeface="Arial" panose="020B0604020202020204" pitchFamily="34" charset="0"/>
              <a:buChar char="•"/>
            </a:pPr>
            <a:r>
              <a:rPr lang="lt-LT" sz="2400" dirty="0"/>
              <a:t>SVVP 2024.02.15</a:t>
            </a:r>
          </a:p>
          <a:p>
            <a:pPr marL="342900" indent="-342900">
              <a:buFont typeface="Arial" panose="020B0604020202020204" pitchFamily="34" charset="0"/>
              <a:buChar char="•"/>
            </a:pPr>
            <a:r>
              <a:rPr lang="lt-LT" sz="2400" dirty="0"/>
              <a:t>VSF   2024.02.15 (pateikta pakoreguota 2024.07.05)</a:t>
            </a:r>
          </a:p>
          <a:p>
            <a:endParaRPr lang="lt-LT" sz="2000" dirty="0">
              <a:solidFill>
                <a:srgbClr val="000000"/>
              </a:solidFill>
            </a:endParaRPr>
          </a:p>
          <a:p>
            <a:r>
              <a:rPr lang="lt-LT" sz="2400" dirty="0">
                <a:solidFill>
                  <a:srgbClr val="000000"/>
                </a:solidFill>
              </a:rPr>
              <a:t>          *ataskaitiniai metai nuo 2023-07-01 iki 2024-06-30</a:t>
            </a:r>
          </a:p>
        </p:txBody>
      </p:sp>
    </p:spTree>
    <p:extLst>
      <p:ext uri="{BB962C8B-B14F-4D97-AF65-F5344CB8AC3E}">
        <p14:creationId xmlns:p14="http://schemas.microsoft.com/office/powerpoint/2010/main" val="449887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12" name="TextBox 11"/>
          <p:cNvSpPr txBox="1"/>
          <p:nvPr/>
        </p:nvSpPr>
        <p:spPr>
          <a:xfrm>
            <a:off x="0" y="-189371"/>
            <a:ext cx="12338649" cy="1785104"/>
          </a:xfrm>
          <a:prstGeom prst="rect">
            <a:avLst/>
          </a:prstGeom>
          <a:noFill/>
        </p:spPr>
        <p:txBody>
          <a:bodyPr wrap="square" rtlCol="0">
            <a:spAutoFit/>
          </a:bodyPr>
          <a:lstStyle/>
          <a:p>
            <a:pPr algn="ctr">
              <a:lnSpc>
                <a:spcPct val="150000"/>
              </a:lnSpc>
            </a:pPr>
            <a:r>
              <a:rPr lang="lt-LT" sz="4000" b="1" dirty="0">
                <a:solidFill>
                  <a:schemeClr val="bg1"/>
                </a:solidFill>
                <a:latin typeface="+mj-lt"/>
                <a:cs typeface="Calibri" panose="020F0502020204030204" pitchFamily="34" charset="0"/>
              </a:rPr>
              <a:t>SVVP ir VSF programų įgyvendinimo stebėsena (1)</a:t>
            </a:r>
          </a:p>
          <a:p>
            <a:endParaRPr lang="lt-LT" sz="3200" dirty="0">
              <a:solidFill>
                <a:schemeClr val="bg1"/>
              </a:solidFill>
              <a:latin typeface="+mj-lt"/>
            </a:endParaRPr>
          </a:p>
          <a:p>
            <a:endParaRPr lang="lt-LT" dirty="0">
              <a:solidFill>
                <a:schemeClr val="bg1"/>
              </a:solidFill>
              <a:latin typeface="+mj-lt"/>
            </a:endParaRPr>
          </a:p>
        </p:txBody>
      </p:sp>
      <p:sp>
        <p:nvSpPr>
          <p:cNvPr id="13" name="TextBox 12"/>
          <p:cNvSpPr txBox="1"/>
          <p:nvPr/>
        </p:nvSpPr>
        <p:spPr>
          <a:xfrm>
            <a:off x="0" y="802510"/>
            <a:ext cx="12036669" cy="954107"/>
          </a:xfrm>
          <a:prstGeom prst="rect">
            <a:avLst/>
          </a:prstGeom>
          <a:noFill/>
        </p:spPr>
        <p:txBody>
          <a:bodyPr wrap="square" rtlCol="0">
            <a:spAutoFit/>
          </a:bodyPr>
          <a:lstStyle/>
          <a:p>
            <a:endParaRPr lang="lt-LT" sz="2800" dirty="0">
              <a:solidFill>
                <a:srgbClr val="000000"/>
              </a:solidFill>
            </a:endParaRPr>
          </a:p>
          <a:p>
            <a:endParaRPr lang="lt-LT" sz="2800" dirty="0">
              <a:solidFill>
                <a:srgbClr val="000000"/>
              </a:solidFill>
            </a:endParaRPr>
          </a:p>
        </p:txBody>
      </p:sp>
      <p:graphicFrame>
        <p:nvGraphicFramePr>
          <p:cNvPr id="4" name="Lentelė 3"/>
          <p:cNvGraphicFramePr>
            <a:graphicFrameLocks noGrp="1"/>
          </p:cNvGraphicFramePr>
          <p:nvPr>
            <p:extLst>
              <p:ext uri="{D42A27DB-BD31-4B8C-83A1-F6EECF244321}">
                <p14:modId xmlns:p14="http://schemas.microsoft.com/office/powerpoint/2010/main" val="705333333"/>
              </p:ext>
            </p:extLst>
          </p:nvPr>
        </p:nvGraphicFramePr>
        <p:xfrm>
          <a:off x="856034" y="1075765"/>
          <a:ext cx="10693815" cy="3322320"/>
        </p:xfrm>
        <a:graphic>
          <a:graphicData uri="http://schemas.openxmlformats.org/drawingml/2006/table">
            <a:tbl>
              <a:tblPr firstRow="1" bandRow="1">
                <a:tableStyleId>{7DF18680-E054-41AD-8BC1-D1AEF772440D}</a:tableStyleId>
              </a:tblPr>
              <a:tblGrid>
                <a:gridCol w="919603">
                  <a:extLst>
                    <a:ext uri="{9D8B030D-6E8A-4147-A177-3AD203B41FA5}">
                      <a16:colId xmlns:a16="http://schemas.microsoft.com/office/drawing/2014/main" val="20000"/>
                    </a:ext>
                  </a:extLst>
                </a:gridCol>
                <a:gridCol w="9774212">
                  <a:extLst>
                    <a:ext uri="{9D8B030D-6E8A-4147-A177-3AD203B41FA5}">
                      <a16:colId xmlns:a16="http://schemas.microsoft.com/office/drawing/2014/main" val="20001"/>
                    </a:ext>
                  </a:extLst>
                </a:gridCol>
              </a:tblGrid>
              <a:tr h="335051">
                <a:tc>
                  <a:txBody>
                    <a:bodyPr/>
                    <a:lstStyle/>
                    <a:p>
                      <a:endParaRPr lang="lt-LT" sz="2400" dirty="0">
                        <a:solidFill>
                          <a:schemeClr val="tx1"/>
                        </a:solidFill>
                        <a:latin typeface="+mj-lt"/>
                      </a:endParaRPr>
                    </a:p>
                  </a:txBody>
                  <a:tcPr>
                    <a:noFill/>
                  </a:tcPr>
                </a:tc>
                <a:tc>
                  <a:txBody>
                    <a:bodyPr/>
                    <a:lstStyle/>
                    <a:p>
                      <a:r>
                        <a:rPr lang="lt-LT" sz="3200" dirty="0">
                          <a:solidFill>
                            <a:schemeClr val="tx1"/>
                          </a:solidFill>
                          <a:latin typeface="+mj-lt"/>
                        </a:rPr>
                        <a:t>Vidurio peržiūra 2024 m.</a:t>
                      </a:r>
                    </a:p>
                  </a:txBody>
                  <a:tcPr>
                    <a:noFill/>
                  </a:tcPr>
                </a:tc>
                <a:extLst>
                  <a:ext uri="{0D108BD9-81ED-4DB2-BD59-A6C34878D82A}">
                    <a16:rowId xmlns:a16="http://schemas.microsoft.com/office/drawing/2014/main" val="10000"/>
                  </a:ext>
                </a:extLst>
              </a:tr>
              <a:tr h="370840">
                <a:tc>
                  <a:txBody>
                    <a:bodyPr/>
                    <a:lstStyle/>
                    <a:p>
                      <a:r>
                        <a:rPr lang="lt-LT" sz="2400" b="1" dirty="0">
                          <a:solidFill>
                            <a:schemeClr val="tx1"/>
                          </a:solidFill>
                          <a:latin typeface="+mj-lt"/>
                        </a:rPr>
                        <a:t>SVVP</a:t>
                      </a:r>
                    </a:p>
                  </a:txBody>
                  <a:tcP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lt-LT" sz="2400" dirty="0">
                          <a:solidFill>
                            <a:schemeClr val="tx1"/>
                          </a:solidFill>
                          <a:latin typeface="+mj-lt"/>
                        </a:rPr>
                        <a:t>Šiuo metu EK jau deklaruota </a:t>
                      </a:r>
                      <a:r>
                        <a:rPr lang="lt-LT" sz="2400" b="1" dirty="0">
                          <a:solidFill>
                            <a:schemeClr val="tx1"/>
                          </a:solidFill>
                          <a:latin typeface="+mj-lt"/>
                        </a:rPr>
                        <a:t>35 proc.</a:t>
                      </a:r>
                      <a:r>
                        <a:rPr lang="lt-LT" sz="2400" dirty="0">
                          <a:solidFill>
                            <a:schemeClr val="tx1"/>
                          </a:solidFill>
                          <a:latin typeface="+mj-lt"/>
                        </a:rPr>
                        <a:t> , pasiekta vidurio peržiūrai reikalinga 10 proc. riba</a:t>
                      </a:r>
                    </a:p>
                    <a:p>
                      <a:endParaRPr lang="lt-LT" sz="2400" dirty="0">
                        <a:solidFill>
                          <a:schemeClr val="tx1"/>
                        </a:solidFill>
                        <a:latin typeface="+mj-lt"/>
                      </a:endParaRPr>
                    </a:p>
                  </a:txBody>
                  <a:tcPr>
                    <a:noFill/>
                  </a:tcPr>
                </a:tc>
                <a:extLst>
                  <a:ext uri="{0D108BD9-81ED-4DB2-BD59-A6C34878D82A}">
                    <a16:rowId xmlns:a16="http://schemas.microsoft.com/office/drawing/2014/main" val="10001"/>
                  </a:ext>
                </a:extLst>
              </a:tr>
              <a:tr h="370840">
                <a:tc>
                  <a:txBody>
                    <a:bodyPr/>
                    <a:lstStyle/>
                    <a:p>
                      <a:r>
                        <a:rPr lang="lt-LT" sz="2400" b="1" dirty="0">
                          <a:solidFill>
                            <a:schemeClr val="tx1"/>
                          </a:solidFill>
                          <a:latin typeface="+mj-lt"/>
                        </a:rPr>
                        <a:t>VSF</a:t>
                      </a:r>
                    </a:p>
                  </a:txBody>
                  <a:tcPr>
                    <a:noFill/>
                  </a:tcPr>
                </a:tc>
                <a:tc>
                  <a:txBody>
                    <a:bodyPr/>
                    <a:lstStyle/>
                    <a:p>
                      <a:pPr algn="just"/>
                      <a:r>
                        <a:rPr lang="lt-LT" sz="2400" noProof="0" dirty="0">
                          <a:solidFill>
                            <a:schemeClr val="tx1"/>
                          </a:solidFill>
                          <a:latin typeface="+mj-lt"/>
                        </a:rPr>
                        <a:t>EK buvo pateiktos </a:t>
                      </a:r>
                      <a:r>
                        <a:rPr lang="en-US" sz="2400" noProof="0" dirty="0">
                          <a:solidFill>
                            <a:schemeClr val="tx1"/>
                          </a:solidFill>
                          <a:latin typeface="+mj-lt"/>
                        </a:rPr>
                        <a:t>3</a:t>
                      </a:r>
                      <a:r>
                        <a:rPr lang="lt-LT" sz="2400" noProof="0" dirty="0">
                          <a:solidFill>
                            <a:schemeClr val="tx1"/>
                          </a:solidFill>
                          <a:latin typeface="+mj-lt"/>
                        </a:rPr>
                        <a:t> mokėjimo paraiškos </a:t>
                      </a:r>
                      <a:r>
                        <a:rPr lang="lt-LT" sz="2400" b="1" noProof="0" dirty="0">
                          <a:solidFill>
                            <a:schemeClr val="tx1"/>
                          </a:solidFill>
                          <a:latin typeface="+mj-lt"/>
                        </a:rPr>
                        <a:t>1 735 623,61 </a:t>
                      </a:r>
                      <a:r>
                        <a:rPr lang="lt-LT" sz="2400" noProof="0" dirty="0">
                          <a:solidFill>
                            <a:schemeClr val="tx1"/>
                          </a:solidFill>
                          <a:latin typeface="+mj-lt"/>
                        </a:rPr>
                        <a:t>EUR sumai (</a:t>
                      </a:r>
                      <a:r>
                        <a:rPr lang="en-US" sz="2400" b="1" noProof="0" dirty="0">
                          <a:solidFill>
                            <a:schemeClr val="tx1"/>
                          </a:solidFill>
                          <a:latin typeface="+mj-lt"/>
                        </a:rPr>
                        <a:t>5</a:t>
                      </a:r>
                      <a:r>
                        <a:rPr lang="lt-LT" sz="2400" b="1" noProof="0" dirty="0">
                          <a:solidFill>
                            <a:schemeClr val="tx1"/>
                          </a:solidFill>
                          <a:latin typeface="+mj-lt"/>
                        </a:rPr>
                        <a:t>,</a:t>
                      </a:r>
                      <a:r>
                        <a:rPr lang="en-US" sz="2400" b="1" noProof="0" dirty="0">
                          <a:solidFill>
                            <a:schemeClr val="tx1"/>
                          </a:solidFill>
                          <a:latin typeface="+mj-lt"/>
                        </a:rPr>
                        <a:t>74</a:t>
                      </a:r>
                      <a:r>
                        <a:rPr lang="lt-LT" sz="2400" b="1" noProof="0" dirty="0">
                          <a:solidFill>
                            <a:schemeClr val="tx1"/>
                          </a:solidFill>
                          <a:latin typeface="+mj-lt"/>
                        </a:rPr>
                        <a:t> proc.</a:t>
                      </a:r>
                      <a:r>
                        <a:rPr lang="lt-LT" sz="2400" noProof="0" dirty="0">
                          <a:solidFill>
                            <a:schemeClr val="tx1"/>
                          </a:solidFill>
                          <a:latin typeface="+mj-lt"/>
                        </a:rPr>
                        <a:t>).</a:t>
                      </a:r>
                      <a:r>
                        <a:rPr lang="lt-LT" sz="2400" baseline="0" noProof="0" dirty="0">
                          <a:solidFill>
                            <a:schemeClr val="tx1"/>
                          </a:solidFill>
                          <a:latin typeface="+mj-lt"/>
                        </a:rPr>
                        <a:t> </a:t>
                      </a:r>
                    </a:p>
                    <a:p>
                      <a:pPr algn="just"/>
                      <a:r>
                        <a:rPr lang="lt-LT" sz="2400" noProof="0" dirty="0">
                          <a:solidFill>
                            <a:schemeClr val="tx1"/>
                          </a:solidFill>
                          <a:latin typeface="+mj-lt"/>
                        </a:rPr>
                        <a:t>Kol VSF projektų vykdytojai nėra deklaravę 10 proc. patirtų išlaidų (pagal VSF sutartis daugiausia išmokėta tik pagal avansus), išlieka rizika nepasiekti 10 proc. ribos ir negauti papildomų VSF lėšų 2025 m.</a:t>
                      </a:r>
                    </a:p>
                  </a:txBody>
                  <a:tcP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82723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12" name="TextBox 11"/>
          <p:cNvSpPr txBox="1"/>
          <p:nvPr/>
        </p:nvSpPr>
        <p:spPr>
          <a:xfrm>
            <a:off x="0" y="-218533"/>
            <a:ext cx="12338649" cy="1785104"/>
          </a:xfrm>
          <a:prstGeom prst="rect">
            <a:avLst/>
          </a:prstGeom>
          <a:noFill/>
        </p:spPr>
        <p:txBody>
          <a:bodyPr wrap="square" rtlCol="0">
            <a:spAutoFit/>
          </a:bodyPr>
          <a:lstStyle/>
          <a:p>
            <a:pPr algn="ctr">
              <a:lnSpc>
                <a:spcPct val="150000"/>
              </a:lnSpc>
            </a:pPr>
            <a:r>
              <a:rPr lang="lt-LT" sz="4000" b="1" dirty="0">
                <a:solidFill>
                  <a:schemeClr val="bg1"/>
                </a:solidFill>
                <a:latin typeface="+mj-lt"/>
                <a:cs typeface="Calibri" panose="020F0502020204030204" pitchFamily="34" charset="0"/>
              </a:rPr>
              <a:t>VSF programos įgyvendinimo stebėsena (2)</a:t>
            </a:r>
          </a:p>
          <a:p>
            <a:endParaRPr lang="lt-LT" sz="3200" dirty="0">
              <a:solidFill>
                <a:schemeClr val="bg1"/>
              </a:solidFill>
              <a:latin typeface="+mj-lt"/>
            </a:endParaRPr>
          </a:p>
          <a:p>
            <a:endParaRPr lang="lt-LT" dirty="0">
              <a:solidFill>
                <a:schemeClr val="bg1"/>
              </a:solidFill>
              <a:latin typeface="+mj-lt"/>
            </a:endParaRPr>
          </a:p>
        </p:txBody>
      </p:sp>
      <p:graphicFrame>
        <p:nvGraphicFramePr>
          <p:cNvPr id="3" name="Table 2">
            <a:extLst>
              <a:ext uri="{FF2B5EF4-FFF2-40B4-BE49-F238E27FC236}">
                <a16:creationId xmlns:a16="http://schemas.microsoft.com/office/drawing/2014/main" id="{6AF6FE9D-AF98-ADCB-4BD1-9CF2DFC2A571}"/>
              </a:ext>
            </a:extLst>
          </p:cNvPr>
          <p:cNvGraphicFramePr>
            <a:graphicFrameLocks noGrp="1"/>
          </p:cNvGraphicFramePr>
          <p:nvPr>
            <p:extLst>
              <p:ext uri="{D42A27DB-BD31-4B8C-83A1-F6EECF244321}">
                <p14:modId xmlns:p14="http://schemas.microsoft.com/office/powerpoint/2010/main" val="853648498"/>
              </p:ext>
            </p:extLst>
          </p:nvPr>
        </p:nvGraphicFramePr>
        <p:xfrm>
          <a:off x="0" y="1171927"/>
          <a:ext cx="12192001" cy="4912360"/>
        </p:xfrm>
        <a:graphic>
          <a:graphicData uri="http://schemas.openxmlformats.org/drawingml/2006/table">
            <a:tbl>
              <a:tblPr firstRow="1" bandRow="1">
                <a:tableStyleId>{5C22544A-7EE6-4342-B048-85BDC9FD1C3A}</a:tableStyleId>
              </a:tblPr>
              <a:tblGrid>
                <a:gridCol w="6549390">
                  <a:extLst>
                    <a:ext uri="{9D8B030D-6E8A-4147-A177-3AD203B41FA5}">
                      <a16:colId xmlns:a16="http://schemas.microsoft.com/office/drawing/2014/main" val="147682314"/>
                    </a:ext>
                  </a:extLst>
                </a:gridCol>
                <a:gridCol w="1503240">
                  <a:extLst>
                    <a:ext uri="{9D8B030D-6E8A-4147-A177-3AD203B41FA5}">
                      <a16:colId xmlns:a16="http://schemas.microsoft.com/office/drawing/2014/main" val="2297244759"/>
                    </a:ext>
                  </a:extLst>
                </a:gridCol>
                <a:gridCol w="1262820">
                  <a:extLst>
                    <a:ext uri="{9D8B030D-6E8A-4147-A177-3AD203B41FA5}">
                      <a16:colId xmlns:a16="http://schemas.microsoft.com/office/drawing/2014/main" val="1842324856"/>
                    </a:ext>
                  </a:extLst>
                </a:gridCol>
                <a:gridCol w="1274578">
                  <a:extLst>
                    <a:ext uri="{9D8B030D-6E8A-4147-A177-3AD203B41FA5}">
                      <a16:colId xmlns:a16="http://schemas.microsoft.com/office/drawing/2014/main" val="1545062386"/>
                    </a:ext>
                  </a:extLst>
                </a:gridCol>
                <a:gridCol w="1601973">
                  <a:extLst>
                    <a:ext uri="{9D8B030D-6E8A-4147-A177-3AD203B41FA5}">
                      <a16:colId xmlns:a16="http://schemas.microsoft.com/office/drawing/2014/main" val="807494093"/>
                    </a:ext>
                  </a:extLst>
                </a:gridCol>
              </a:tblGrid>
              <a:tr h="370840">
                <a:tc>
                  <a:txBody>
                    <a:bodyPr/>
                    <a:lstStyle/>
                    <a:p>
                      <a:pPr algn="ctr"/>
                      <a:r>
                        <a:rPr lang="lt-LT" sz="1600" noProof="0" dirty="0">
                          <a:solidFill>
                            <a:schemeClr val="tx1"/>
                          </a:solidFill>
                          <a:latin typeface="+mj-lt"/>
                        </a:rPr>
                        <a:t>Projekto vykdytojas ir pavadinimas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400" noProof="0" dirty="0">
                          <a:solidFill>
                            <a:schemeClr val="tx1"/>
                          </a:solidFill>
                          <a:latin typeface="+mj-lt"/>
                        </a:rPr>
                        <a:t>Projektui skirta ES lėšų dalis EUR</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400" noProof="0" dirty="0">
                          <a:solidFill>
                            <a:schemeClr val="tx1"/>
                          </a:solidFill>
                          <a:latin typeface="+mj-lt"/>
                        </a:rPr>
                        <a:t>Pateikta prognozėse EK</a:t>
                      </a:r>
                      <a:r>
                        <a:rPr lang="en-GB" sz="1400" noProof="0" dirty="0">
                          <a:solidFill>
                            <a:schemeClr val="tx1"/>
                          </a:solidFill>
                          <a:latin typeface="+mj-lt"/>
                        </a:rPr>
                        <a:t> </a:t>
                      </a:r>
                      <a:r>
                        <a:rPr lang="en-GB" sz="1400" noProof="0" dirty="0" err="1">
                          <a:solidFill>
                            <a:schemeClr val="tx1"/>
                          </a:solidFill>
                          <a:latin typeface="+mj-lt"/>
                        </a:rPr>
                        <a:t>iki</a:t>
                      </a:r>
                      <a:r>
                        <a:rPr lang="en-GB" sz="1400" noProof="0" dirty="0">
                          <a:solidFill>
                            <a:schemeClr val="tx1"/>
                          </a:solidFill>
                          <a:latin typeface="+mj-lt"/>
                        </a:rPr>
                        <a:t> 2024-10-31</a:t>
                      </a:r>
                      <a:endParaRPr lang="lt-LT" sz="14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400" noProof="0" dirty="0">
                          <a:solidFill>
                            <a:schemeClr val="tx1"/>
                          </a:solidFill>
                          <a:latin typeface="+mj-lt"/>
                        </a:rPr>
                        <a:t>Deklaruota EK iki 2024-07-31</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D</a:t>
                      </a:r>
                      <a:r>
                        <a:rPr lang="nl-NL" sz="1600" noProof="0" dirty="0">
                          <a:solidFill>
                            <a:schemeClr val="tx1"/>
                          </a:solidFill>
                          <a:latin typeface="+mj-lt"/>
                        </a:rPr>
                        <a:t>eklaruota EK  iki </a:t>
                      </a:r>
                      <a:r>
                        <a:rPr lang="nl-NL" sz="1400" noProof="0" dirty="0">
                          <a:solidFill>
                            <a:schemeClr val="tx1"/>
                          </a:solidFill>
                          <a:latin typeface="+mj-lt"/>
                        </a:rPr>
                        <a:t>2024-0</a:t>
                      </a:r>
                      <a:r>
                        <a:rPr lang="lt-LT" sz="1400" noProof="0" dirty="0">
                          <a:solidFill>
                            <a:schemeClr val="tx1"/>
                          </a:solidFill>
                          <a:latin typeface="+mj-lt"/>
                        </a:rPr>
                        <a:t>9</a:t>
                      </a:r>
                      <a:r>
                        <a:rPr lang="nl-NL" sz="1400" noProof="0" dirty="0">
                          <a:solidFill>
                            <a:schemeClr val="tx1"/>
                          </a:solidFill>
                          <a:latin typeface="+mj-lt"/>
                        </a:rPr>
                        <a:t>-3</a:t>
                      </a:r>
                      <a:r>
                        <a:rPr lang="lt-LT" sz="1400" noProof="0" dirty="0">
                          <a:solidFill>
                            <a:schemeClr val="tx1"/>
                          </a:solidFill>
                          <a:latin typeface="+mj-lt"/>
                        </a:rPr>
                        <a:t>0</a:t>
                      </a:r>
                      <a:r>
                        <a:rPr lang="nl-NL" sz="1400" noProof="0" dirty="0">
                          <a:solidFill>
                            <a:schemeClr val="tx1"/>
                          </a:solidFill>
                          <a:latin typeface="+mj-lt"/>
                        </a:rPr>
                        <a:t> </a:t>
                      </a:r>
                      <a:endParaRPr lang="lt-LT" sz="14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162440768"/>
                  </a:ext>
                </a:extLst>
              </a:tr>
              <a:tr h="136718">
                <a:tc>
                  <a:txBody>
                    <a:bodyPr/>
                    <a:lstStyle/>
                    <a:p>
                      <a:pPr algn="ctr"/>
                      <a:r>
                        <a:rPr lang="lt-LT" sz="1600" b="1" noProof="0" dirty="0">
                          <a:solidFill>
                            <a:schemeClr val="tx1"/>
                          </a:solidFill>
                          <a:latin typeface="+mj-lt"/>
                        </a:rPr>
                        <a:t>Policijos departamentas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895963653"/>
                  </a:ext>
                </a:extLst>
              </a:tr>
              <a:tr h="251556">
                <a:tc>
                  <a:txBody>
                    <a:bodyPr/>
                    <a:lstStyle/>
                    <a:p>
                      <a:r>
                        <a:rPr lang="lt-LT" sz="1600" noProof="0" dirty="0">
                          <a:solidFill>
                            <a:schemeClr val="tx1"/>
                          </a:solidFill>
                          <a:latin typeface="+mj-lt"/>
                        </a:rPr>
                        <a:t>Policijos gebėjimų gerinimas vykdant bendras ES operacijas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475 506,12</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59 821,51</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0,00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spcBef>
                          <a:spcPts val="0"/>
                        </a:spcBef>
                        <a:spcAft>
                          <a:spcPts val="0"/>
                        </a:spcAft>
                      </a:pPr>
                      <a:r>
                        <a:rPr lang="en-US" sz="1600" dirty="0">
                          <a:solidFill>
                            <a:schemeClr val="tx1"/>
                          </a:solidFill>
                          <a:effectLst/>
                          <a:latin typeface="+mj-lt"/>
                          <a:ea typeface="Aptos" panose="020B0004020202020204" pitchFamily="34" charset="0"/>
                          <a:cs typeface="Aptos" panose="020B0004020202020204" pitchFamily="34" charset="0"/>
                        </a:rPr>
                        <a:t>23 630,22</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593689811"/>
                  </a:ext>
                </a:extLst>
              </a:tr>
              <a:tr h="251556">
                <a:tc>
                  <a:txBody>
                    <a:bodyPr/>
                    <a:lstStyle/>
                    <a:p>
                      <a:r>
                        <a:rPr lang="lt-LT" sz="1600" noProof="0" dirty="0">
                          <a:solidFill>
                            <a:schemeClr val="tx1"/>
                          </a:solidFill>
                          <a:latin typeface="+mj-lt"/>
                        </a:rPr>
                        <a:t>Policijos pajėgumų stiprinimas užtikrinant tarptautinės narkotikų apyvartos kontrolę bei kovą su organizuotu nusikalstamumu, I etapas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190 834,50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90 000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spcBef>
                          <a:spcPts val="0"/>
                        </a:spcBef>
                        <a:spcAft>
                          <a:spcPts val="0"/>
                        </a:spcAft>
                      </a:pPr>
                      <a:r>
                        <a:rPr lang="lt-LT" sz="1600" dirty="0">
                          <a:solidFill>
                            <a:schemeClr val="tx1"/>
                          </a:solidFill>
                          <a:effectLst/>
                          <a:latin typeface="+mj-lt"/>
                          <a:ea typeface="Aptos" panose="020B0004020202020204" pitchFamily="34" charset="0"/>
                          <a:cs typeface="Aptos" panose="020B0004020202020204" pitchFamily="34" charset="0"/>
                        </a:rPr>
                        <a:t>64 295,81</a:t>
                      </a:r>
                      <a:endParaRPr lang="en-US" sz="1600" dirty="0">
                        <a:solidFill>
                          <a:schemeClr val="tx1"/>
                        </a:solidFill>
                        <a:effectLst/>
                        <a:latin typeface="+mj-lt"/>
                        <a:ea typeface="Aptos" panose="020B0004020202020204" pitchFamily="34" charset="0"/>
                        <a:cs typeface="Aptos" panose="020B0004020202020204" pitchFamily="34" charset="0"/>
                      </a:endParaRP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61833594"/>
                  </a:ext>
                </a:extLst>
              </a:tr>
              <a:tr h="243454">
                <a:tc>
                  <a:txBody>
                    <a:bodyPr/>
                    <a:lstStyle/>
                    <a:p>
                      <a:r>
                        <a:rPr lang="lt-LT" sz="1600" noProof="0" dirty="0">
                          <a:solidFill>
                            <a:srgbClr val="FF0000"/>
                          </a:solidFill>
                          <a:latin typeface="+mj-lt"/>
                        </a:rPr>
                        <a:t>Specialiųjų užduočių padalinių gebėjimų stiprinimas, I etapas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rgbClr val="FF0000"/>
                          </a:solidFill>
                          <a:latin typeface="+mj-lt"/>
                        </a:rPr>
                        <a:t>749 218,28</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rgbClr val="FF0000"/>
                          </a:solidFill>
                          <a:latin typeface="+mj-lt"/>
                        </a:rPr>
                        <a:t>749 218,28</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rgbClr val="FF0000"/>
                          </a:solidFill>
                          <a:latin typeface="+mj-lt"/>
                        </a:rPr>
                        <a:t>60 524,12</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spcBef>
                          <a:spcPts val="0"/>
                        </a:spcBef>
                        <a:spcAft>
                          <a:spcPts val="0"/>
                        </a:spcAft>
                      </a:pPr>
                      <a:r>
                        <a:rPr lang="en-US" sz="1600" dirty="0">
                          <a:solidFill>
                            <a:srgbClr val="FF0000"/>
                          </a:solidFill>
                          <a:effectLst/>
                          <a:latin typeface="+mj-lt"/>
                          <a:ea typeface="Aptos" panose="020B0004020202020204" pitchFamily="34" charset="0"/>
                          <a:cs typeface="Aptos" panose="020B0004020202020204" pitchFamily="34" charset="0"/>
                        </a:rPr>
                        <a:t>60 524,12</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458705417"/>
                  </a:ext>
                </a:extLst>
              </a:tr>
              <a:tr h="235352">
                <a:tc>
                  <a:txBody>
                    <a:bodyPr/>
                    <a:lstStyle/>
                    <a:p>
                      <a:r>
                        <a:rPr lang="lt-LT" sz="1600" noProof="0" dirty="0">
                          <a:solidFill>
                            <a:schemeClr val="tx1"/>
                          </a:solidFill>
                          <a:latin typeface="+mj-lt"/>
                        </a:rPr>
                        <a:t>Elektroninių nusikaltimų tyrimų galimybių plėtimas, I etapas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b="0" i="0" kern="1200" noProof="0" dirty="0">
                          <a:solidFill>
                            <a:schemeClr val="tx1"/>
                          </a:solidFill>
                          <a:effectLst/>
                          <a:latin typeface="+mj-lt"/>
                          <a:ea typeface="+mn-ea"/>
                          <a:cs typeface="+mn-cs"/>
                        </a:rPr>
                        <a:t>682 285,05</a:t>
                      </a:r>
                      <a:endParaRPr lang="lt-LT" sz="1600" b="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549 750,00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275 117,50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spcBef>
                          <a:spcPts val="0"/>
                        </a:spcBef>
                        <a:spcAft>
                          <a:spcPts val="0"/>
                        </a:spcAft>
                      </a:pPr>
                      <a:r>
                        <a:rPr lang="en-US" sz="1600" dirty="0">
                          <a:solidFill>
                            <a:schemeClr val="tx1"/>
                          </a:solidFill>
                          <a:effectLst/>
                          <a:latin typeface="+mj-lt"/>
                          <a:ea typeface="Aptos" panose="020B0004020202020204" pitchFamily="34" charset="0"/>
                          <a:cs typeface="Aptos" panose="020B0004020202020204" pitchFamily="34" charset="0"/>
                        </a:rPr>
                        <a:t>564 228,74</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156318"/>
                  </a:ext>
                </a:extLst>
              </a:tr>
              <a:tr h="261973">
                <a:tc>
                  <a:txBody>
                    <a:bodyPr/>
                    <a:lstStyle/>
                    <a:p>
                      <a:r>
                        <a:rPr lang="lt-LT" sz="1600" noProof="0" dirty="0">
                          <a:solidFill>
                            <a:schemeClr val="tx1"/>
                          </a:solidFill>
                          <a:latin typeface="+mj-lt"/>
                        </a:rPr>
                        <a:t>Pareigūnų pajėgumų stiprinimas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lt-LT" sz="1600" noProof="0" dirty="0">
                          <a:solidFill>
                            <a:schemeClr val="tx1"/>
                          </a:solidFill>
                          <a:effectLst/>
                          <a:latin typeface="+mj-lt"/>
                        </a:rPr>
                        <a:t>268 643,74</a:t>
                      </a:r>
                    </a:p>
                  </a:txBody>
                  <a:tcPr marL="60960" marR="6096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164 250,00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21 305,80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spcBef>
                          <a:spcPts val="0"/>
                        </a:spcBef>
                        <a:spcAft>
                          <a:spcPts val="0"/>
                        </a:spcAft>
                      </a:pPr>
                      <a:r>
                        <a:rPr lang="en-US" sz="1600" dirty="0">
                          <a:solidFill>
                            <a:schemeClr val="tx1"/>
                          </a:solidFill>
                          <a:effectLst/>
                          <a:latin typeface="+mj-lt"/>
                          <a:ea typeface="Aptos" panose="020B0004020202020204" pitchFamily="34" charset="0"/>
                          <a:cs typeface="Aptos" panose="020B0004020202020204" pitchFamily="34" charset="0"/>
                        </a:rPr>
                        <a:t>185 699,29</a:t>
                      </a:r>
                    </a:p>
                  </a:txBody>
                  <a:tcPr marL="0" marR="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911555329"/>
                  </a:ext>
                </a:extLst>
              </a:tr>
              <a:tr h="370840">
                <a:tc>
                  <a:txBody>
                    <a:bodyPr/>
                    <a:lstStyle/>
                    <a:p>
                      <a:r>
                        <a:rPr lang="lt-LT" sz="1600" noProof="0" dirty="0">
                          <a:solidFill>
                            <a:schemeClr val="tx1"/>
                          </a:solidFill>
                          <a:latin typeface="+mj-lt"/>
                        </a:rPr>
                        <a:t>Daktiloskopinių duomenų registro, kaip informacinės technologijos sistemos, atnaujinimas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lt-LT" sz="1600" noProof="0" dirty="0">
                          <a:solidFill>
                            <a:schemeClr val="tx1"/>
                          </a:solidFill>
                          <a:effectLst/>
                          <a:latin typeface="+mj-lt"/>
                        </a:rPr>
                        <a:t>2 114 827,65</a:t>
                      </a:r>
                    </a:p>
                  </a:txBody>
                  <a:tcPr marL="60960" marR="6096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1600" noProof="0" dirty="0">
                          <a:solidFill>
                            <a:schemeClr val="tx1"/>
                          </a:solidFill>
                          <a:latin typeface="+mj-lt"/>
                        </a:rPr>
                        <a:t>0,00</a:t>
                      </a: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1600" noProof="0" dirty="0">
                          <a:solidFill>
                            <a:schemeClr val="tx1"/>
                          </a:solidFill>
                          <a:latin typeface="+mj-lt"/>
                        </a:rPr>
                        <a:t>0,00</a:t>
                      </a: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highlight>
                          <a:srgbClr val="FFFF00"/>
                        </a:highlight>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65771335"/>
                  </a:ext>
                </a:extLst>
              </a:tr>
              <a:tr h="370840">
                <a:tc>
                  <a:txBody>
                    <a:bodyPr/>
                    <a:lstStyle/>
                    <a:p>
                      <a:r>
                        <a:rPr lang="lt-LT" sz="1600" noProof="0" dirty="0">
                          <a:solidFill>
                            <a:schemeClr val="tx1"/>
                          </a:solidFill>
                          <a:latin typeface="+mj-lt"/>
                        </a:rPr>
                        <a:t>Policijos registruojamų įvykių registro atnaujinimas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lt-LT" sz="1600" noProof="0" dirty="0">
                          <a:solidFill>
                            <a:schemeClr val="tx1"/>
                          </a:solidFill>
                          <a:effectLst/>
                          <a:latin typeface="+mj-lt"/>
                        </a:rPr>
                        <a:t>3 749 619,47</a:t>
                      </a:r>
                    </a:p>
                  </a:txBody>
                  <a:tcPr marL="60960" marR="6096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35 392,50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1600" noProof="0" dirty="0">
                          <a:solidFill>
                            <a:schemeClr val="tx1"/>
                          </a:solidFill>
                          <a:latin typeface="+mj-lt"/>
                        </a:rPr>
                        <a:t>0,00</a:t>
                      </a: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35 392,50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664621205"/>
                  </a:ext>
                </a:extLst>
              </a:tr>
              <a:tr h="275477">
                <a:tc>
                  <a:txBody>
                    <a:bodyPr/>
                    <a:lstStyle/>
                    <a:p>
                      <a:r>
                        <a:rPr lang="lt-LT" sz="1600" noProof="0" dirty="0">
                          <a:solidFill>
                            <a:srgbClr val="FF0000"/>
                          </a:solidFill>
                          <a:latin typeface="+mj-lt"/>
                        </a:rPr>
                        <a:t>LPAOR „Aras“ išminuotojų pajėgumų stiprinimas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lt-LT" sz="1600" noProof="0" dirty="0">
                          <a:solidFill>
                            <a:srgbClr val="FF0000"/>
                          </a:solidFill>
                          <a:effectLst/>
                          <a:latin typeface="+mj-lt"/>
                        </a:rPr>
                        <a:t>673 463,96</a:t>
                      </a:r>
                    </a:p>
                  </a:txBody>
                  <a:tcPr marL="60960" marR="6096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rgbClr val="FF0000"/>
                          </a:solidFill>
                          <a:latin typeface="+mj-lt"/>
                        </a:rPr>
                        <a:t>600 000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rgbClr val="FF0000"/>
                          </a:solidFill>
                          <a:latin typeface="+mj-lt"/>
                        </a:rPr>
                        <a:t>0,00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510210221"/>
                  </a:ext>
                </a:extLst>
              </a:tr>
              <a:tr h="275477">
                <a:tc>
                  <a:txBody>
                    <a:bodyPr/>
                    <a:lstStyle/>
                    <a:p>
                      <a:r>
                        <a:rPr lang="lt-LT" sz="1600" noProof="0" dirty="0">
                          <a:solidFill>
                            <a:schemeClr val="tx1"/>
                          </a:solidFill>
                          <a:latin typeface="+mj-lt"/>
                        </a:rPr>
                        <a:t>Gebėjimų atlikti kriminalistinius tyrimus didinimas, įsigyjant tyrimams skirtą įrangą, I etapas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lt-LT" sz="1600" noProof="0" dirty="0">
                          <a:solidFill>
                            <a:schemeClr val="tx1"/>
                          </a:solidFill>
                          <a:effectLst/>
                          <a:latin typeface="+mj-lt"/>
                        </a:rPr>
                        <a:t>233 249,25 </a:t>
                      </a:r>
                    </a:p>
                  </a:txBody>
                  <a:tcPr marL="60960" marR="60960" marT="60960" marB="6096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1600" noProof="0" dirty="0">
                          <a:solidFill>
                            <a:schemeClr val="tx1"/>
                          </a:solidFill>
                          <a:latin typeface="+mj-lt"/>
                        </a:rPr>
                        <a:t>0,00</a:t>
                      </a: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0,00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89705821"/>
                  </a:ext>
                </a:extLst>
              </a:tr>
            </a:tbl>
          </a:graphicData>
        </a:graphic>
      </p:graphicFrame>
    </p:spTree>
    <p:extLst>
      <p:ext uri="{BB962C8B-B14F-4D97-AF65-F5344CB8AC3E}">
        <p14:creationId xmlns:p14="http://schemas.microsoft.com/office/powerpoint/2010/main" val="3247137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12" name="TextBox 11"/>
          <p:cNvSpPr txBox="1"/>
          <p:nvPr/>
        </p:nvSpPr>
        <p:spPr>
          <a:xfrm>
            <a:off x="0" y="-250432"/>
            <a:ext cx="12338649" cy="1785104"/>
          </a:xfrm>
          <a:prstGeom prst="rect">
            <a:avLst/>
          </a:prstGeom>
          <a:noFill/>
        </p:spPr>
        <p:txBody>
          <a:bodyPr wrap="square" rtlCol="0">
            <a:spAutoFit/>
          </a:bodyPr>
          <a:lstStyle/>
          <a:p>
            <a:pPr algn="ctr">
              <a:lnSpc>
                <a:spcPct val="150000"/>
              </a:lnSpc>
            </a:pPr>
            <a:r>
              <a:rPr lang="lt-LT" sz="4000" b="1" dirty="0">
                <a:solidFill>
                  <a:schemeClr val="bg1"/>
                </a:solidFill>
                <a:latin typeface="+mj-lt"/>
                <a:cs typeface="Calibri" panose="020F0502020204030204" pitchFamily="34" charset="0"/>
              </a:rPr>
              <a:t>VSF programos įgyvendinimo stebėsena (3)</a:t>
            </a:r>
          </a:p>
          <a:p>
            <a:endParaRPr lang="lt-LT" sz="3200" dirty="0">
              <a:solidFill>
                <a:schemeClr val="bg1"/>
              </a:solidFill>
              <a:latin typeface="+mj-lt"/>
            </a:endParaRPr>
          </a:p>
          <a:p>
            <a:endParaRPr lang="lt-LT" dirty="0">
              <a:solidFill>
                <a:schemeClr val="bg1"/>
              </a:solidFill>
              <a:latin typeface="+mj-lt"/>
            </a:endParaRPr>
          </a:p>
        </p:txBody>
      </p:sp>
      <p:graphicFrame>
        <p:nvGraphicFramePr>
          <p:cNvPr id="3" name="Table 2">
            <a:extLst>
              <a:ext uri="{FF2B5EF4-FFF2-40B4-BE49-F238E27FC236}">
                <a16:creationId xmlns:a16="http://schemas.microsoft.com/office/drawing/2014/main" id="{6AF6FE9D-AF98-ADCB-4BD1-9CF2DFC2A571}"/>
              </a:ext>
            </a:extLst>
          </p:cNvPr>
          <p:cNvGraphicFramePr>
            <a:graphicFrameLocks noGrp="1"/>
          </p:cNvGraphicFramePr>
          <p:nvPr>
            <p:extLst>
              <p:ext uri="{D42A27DB-BD31-4B8C-83A1-F6EECF244321}">
                <p14:modId xmlns:p14="http://schemas.microsoft.com/office/powerpoint/2010/main" val="1380828853"/>
              </p:ext>
            </p:extLst>
          </p:nvPr>
        </p:nvGraphicFramePr>
        <p:xfrm>
          <a:off x="-1" y="897743"/>
          <a:ext cx="12192001" cy="5821680"/>
        </p:xfrm>
        <a:graphic>
          <a:graphicData uri="http://schemas.openxmlformats.org/drawingml/2006/table">
            <a:tbl>
              <a:tblPr firstRow="1" bandRow="1">
                <a:tableStyleId>{5C22544A-7EE6-4342-B048-85BDC9FD1C3A}</a:tableStyleId>
              </a:tblPr>
              <a:tblGrid>
                <a:gridCol w="5709684">
                  <a:extLst>
                    <a:ext uri="{9D8B030D-6E8A-4147-A177-3AD203B41FA5}">
                      <a16:colId xmlns:a16="http://schemas.microsoft.com/office/drawing/2014/main" val="147682314"/>
                    </a:ext>
                  </a:extLst>
                </a:gridCol>
                <a:gridCol w="1701209">
                  <a:extLst>
                    <a:ext uri="{9D8B030D-6E8A-4147-A177-3AD203B41FA5}">
                      <a16:colId xmlns:a16="http://schemas.microsoft.com/office/drawing/2014/main" val="2297244759"/>
                    </a:ext>
                  </a:extLst>
                </a:gridCol>
                <a:gridCol w="1403498">
                  <a:extLst>
                    <a:ext uri="{9D8B030D-6E8A-4147-A177-3AD203B41FA5}">
                      <a16:colId xmlns:a16="http://schemas.microsoft.com/office/drawing/2014/main" val="1842324856"/>
                    </a:ext>
                  </a:extLst>
                </a:gridCol>
                <a:gridCol w="1584251">
                  <a:extLst>
                    <a:ext uri="{9D8B030D-6E8A-4147-A177-3AD203B41FA5}">
                      <a16:colId xmlns:a16="http://schemas.microsoft.com/office/drawing/2014/main" val="1545062386"/>
                    </a:ext>
                  </a:extLst>
                </a:gridCol>
                <a:gridCol w="1793359">
                  <a:extLst>
                    <a:ext uri="{9D8B030D-6E8A-4147-A177-3AD203B41FA5}">
                      <a16:colId xmlns:a16="http://schemas.microsoft.com/office/drawing/2014/main" val="807494093"/>
                    </a:ext>
                  </a:extLst>
                </a:gridCol>
              </a:tblGrid>
              <a:tr h="370840">
                <a:tc>
                  <a:txBody>
                    <a:bodyPr/>
                    <a:lstStyle/>
                    <a:p>
                      <a:pPr algn="ctr"/>
                      <a:r>
                        <a:rPr lang="lt-LT" sz="1600" noProof="0" dirty="0">
                          <a:solidFill>
                            <a:schemeClr val="tx1"/>
                          </a:solidFill>
                          <a:latin typeface="+mj-lt"/>
                        </a:rPr>
                        <a:t>Projekto vykdytojas ir pavadinimas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Projektui skirta ES lėšų dalis EUR</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Pateikta prognozėse EK</a:t>
                      </a:r>
                      <a:r>
                        <a:rPr lang="en-GB" sz="1600" noProof="0" dirty="0">
                          <a:solidFill>
                            <a:schemeClr val="tx1"/>
                          </a:solidFill>
                          <a:latin typeface="+mj-lt"/>
                        </a:rPr>
                        <a:t> </a:t>
                      </a:r>
                      <a:r>
                        <a:rPr lang="en-GB" sz="1600" noProof="0" dirty="0" err="1">
                          <a:solidFill>
                            <a:schemeClr val="tx1"/>
                          </a:solidFill>
                          <a:latin typeface="+mj-lt"/>
                        </a:rPr>
                        <a:t>iki</a:t>
                      </a:r>
                      <a:r>
                        <a:rPr lang="en-GB" sz="1600" noProof="0" dirty="0">
                          <a:solidFill>
                            <a:schemeClr val="tx1"/>
                          </a:solidFill>
                          <a:latin typeface="+mj-lt"/>
                        </a:rPr>
                        <a:t> 2024-10-31</a:t>
                      </a: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Deklaruota EK iki 2024-07-31</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D</a:t>
                      </a:r>
                      <a:r>
                        <a:rPr lang="nl-NL" sz="1600" noProof="0" dirty="0">
                          <a:solidFill>
                            <a:schemeClr val="tx1"/>
                          </a:solidFill>
                          <a:latin typeface="+mj-lt"/>
                        </a:rPr>
                        <a:t>eklaruota EK  iki 2024-0</a:t>
                      </a:r>
                      <a:r>
                        <a:rPr lang="lt-LT" sz="1600" noProof="0" dirty="0">
                          <a:solidFill>
                            <a:schemeClr val="tx1"/>
                          </a:solidFill>
                          <a:latin typeface="+mj-lt"/>
                        </a:rPr>
                        <a:t>9</a:t>
                      </a:r>
                      <a:r>
                        <a:rPr lang="nl-NL" sz="1600" noProof="0" dirty="0">
                          <a:solidFill>
                            <a:schemeClr val="tx1"/>
                          </a:solidFill>
                          <a:latin typeface="+mj-lt"/>
                        </a:rPr>
                        <a:t>-3</a:t>
                      </a:r>
                      <a:r>
                        <a:rPr lang="lt-LT" sz="1600" noProof="0" dirty="0">
                          <a:solidFill>
                            <a:schemeClr val="tx1"/>
                          </a:solidFill>
                          <a:latin typeface="+mj-lt"/>
                        </a:rPr>
                        <a:t>0</a:t>
                      </a:r>
                      <a:r>
                        <a:rPr lang="nl-NL" sz="1600" noProof="0" dirty="0">
                          <a:solidFill>
                            <a:schemeClr val="tx1"/>
                          </a:solidFill>
                          <a:latin typeface="+mj-lt"/>
                        </a:rPr>
                        <a:t> </a:t>
                      </a: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162440768"/>
                  </a:ext>
                </a:extLst>
              </a:tr>
              <a:tr h="241935">
                <a:tc>
                  <a:txBody>
                    <a:bodyPr/>
                    <a:lstStyle/>
                    <a:p>
                      <a:pPr algn="ctr"/>
                      <a:r>
                        <a:rPr lang="lt-LT" sz="1600" b="1" noProof="0" dirty="0">
                          <a:solidFill>
                            <a:schemeClr val="tx1"/>
                          </a:solidFill>
                          <a:latin typeface="+mj-lt"/>
                        </a:rPr>
                        <a:t>Informatikos ir ryšių departamentas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63917829"/>
                  </a:ext>
                </a:extLst>
              </a:tr>
              <a:tr h="281419">
                <a:tc>
                  <a:txBody>
                    <a:bodyPr/>
                    <a:lstStyle/>
                    <a:p>
                      <a:r>
                        <a:rPr lang="lt-LT" sz="1600" noProof="0" dirty="0">
                          <a:solidFill>
                            <a:schemeClr val="tx1"/>
                          </a:solidFill>
                          <a:latin typeface="+mj-lt"/>
                        </a:rPr>
                        <a:t>Integruotos baudžiamojo proceso informacinės sistemos (IBPS) suderinamumas su ES IS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675 000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1600" noProof="0" dirty="0">
                          <a:solidFill>
                            <a:schemeClr val="tx1"/>
                          </a:solidFill>
                          <a:latin typeface="+mj-lt"/>
                        </a:rPr>
                        <a:t>15 000</a:t>
                      </a: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7 382,14</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7 382,14</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364667733"/>
                  </a:ext>
                </a:extLst>
              </a:tr>
              <a:tr h="194686">
                <a:tc>
                  <a:txBody>
                    <a:bodyPr/>
                    <a:lstStyle/>
                    <a:p>
                      <a:r>
                        <a:rPr lang="lt-LT" sz="1600" noProof="0" dirty="0" err="1">
                          <a:solidFill>
                            <a:schemeClr val="tx1"/>
                          </a:solidFill>
                          <a:latin typeface="+mj-lt"/>
                        </a:rPr>
                        <a:t>Habitoskopinių</a:t>
                      </a:r>
                      <a:r>
                        <a:rPr lang="lt-LT" sz="1600" noProof="0" dirty="0">
                          <a:solidFill>
                            <a:schemeClr val="tx1"/>
                          </a:solidFill>
                          <a:latin typeface="+mj-lt"/>
                        </a:rPr>
                        <a:t> duomenų registro (HDR) veido atpažinimo sprendimų plėtra</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335 118 ,86</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1600" noProof="0" dirty="0">
                          <a:solidFill>
                            <a:schemeClr val="tx1"/>
                          </a:solidFill>
                          <a:latin typeface="+mj-lt"/>
                        </a:rPr>
                        <a:t>750,00</a:t>
                      </a: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0,00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673,47</a:t>
                      </a:r>
                    </a:p>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365299860"/>
                  </a:ext>
                </a:extLst>
              </a:tr>
              <a:tr h="292735">
                <a:tc>
                  <a:txBody>
                    <a:bodyPr/>
                    <a:lstStyle/>
                    <a:p>
                      <a:pPr algn="ctr"/>
                      <a:r>
                        <a:rPr lang="lt-LT" sz="1600" b="1" noProof="0" dirty="0">
                          <a:solidFill>
                            <a:schemeClr val="tx1"/>
                          </a:solidFill>
                          <a:latin typeface="+mj-lt"/>
                        </a:rPr>
                        <a:t>Specialiųjų tyrimų tarnyba</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948960871"/>
                  </a:ext>
                </a:extLst>
              </a:tr>
              <a:tr h="265085">
                <a:tc>
                  <a:txBody>
                    <a:bodyPr/>
                    <a:lstStyle/>
                    <a:p>
                      <a:r>
                        <a:rPr lang="lt-LT" sz="1600" noProof="0" dirty="0">
                          <a:solidFill>
                            <a:schemeClr val="tx1"/>
                          </a:solidFill>
                          <a:latin typeface="+mj-lt"/>
                        </a:rPr>
                        <a:t>STT naudojamos IS tobulinimas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626 990,34</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151 994,45</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21 175,60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74 066,52</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29851954"/>
                  </a:ext>
                </a:extLst>
              </a:tr>
              <a:tr h="265085">
                <a:tc>
                  <a:txBody>
                    <a:bodyPr/>
                    <a:lstStyle/>
                    <a:p>
                      <a:r>
                        <a:rPr lang="lt-LT" sz="1600" noProof="0" dirty="0">
                          <a:solidFill>
                            <a:schemeClr val="tx1"/>
                          </a:solidFill>
                          <a:latin typeface="+mj-lt"/>
                        </a:rPr>
                        <a:t>Korupcijos, įskaitant kyšininkavimą, sudarant tarptautinius verslo sandorius, prevencija ir išaiškinimas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370 747,62</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47 692,22</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0,00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825169658"/>
                  </a:ext>
                </a:extLst>
              </a:tr>
              <a:tr h="257810">
                <a:tc>
                  <a:txBody>
                    <a:bodyPr/>
                    <a:lstStyle/>
                    <a:p>
                      <a:pPr algn="ctr"/>
                      <a:r>
                        <a:rPr lang="lt-LT" sz="1600" b="1" noProof="0" dirty="0">
                          <a:solidFill>
                            <a:schemeClr val="tx1"/>
                          </a:solidFill>
                          <a:latin typeface="+mj-lt"/>
                        </a:rPr>
                        <a:t>Muitinės departamentas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338921867"/>
                  </a:ext>
                </a:extLst>
              </a:tr>
              <a:tr h="286512">
                <a:tc>
                  <a:txBody>
                    <a:bodyPr/>
                    <a:lstStyle/>
                    <a:p>
                      <a:r>
                        <a:rPr lang="lt-LT" sz="1600" noProof="0" dirty="0">
                          <a:solidFill>
                            <a:schemeClr val="tx1"/>
                          </a:solidFill>
                          <a:latin typeface="+mj-lt"/>
                        </a:rPr>
                        <a:t>Muitinės kriminalinės žvalgybos informacinės sistemos įrangos įsigijimas ir diegimas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1 500 000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530 799,75</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80 994,38</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529 987,26</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807852967"/>
                  </a:ext>
                </a:extLst>
              </a:tr>
              <a:tr h="286512">
                <a:tc>
                  <a:txBody>
                    <a:bodyPr/>
                    <a:lstStyle/>
                    <a:p>
                      <a:pPr algn="ctr"/>
                      <a:r>
                        <a:rPr lang="lt-LT" sz="1600" b="1" noProof="0" dirty="0">
                          <a:solidFill>
                            <a:schemeClr val="tx1"/>
                          </a:solidFill>
                          <a:latin typeface="+mj-lt"/>
                        </a:rPr>
                        <a:t>Techninė parama</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646 600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100 171</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27 989,98</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noProof="0" dirty="0">
                          <a:solidFill>
                            <a:schemeClr val="tx1"/>
                          </a:solidFill>
                          <a:latin typeface="+mj-lt"/>
                        </a:rPr>
                        <a:t>92 752,80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790973573"/>
                  </a:ext>
                </a:extLst>
              </a:tr>
              <a:tr h="286512">
                <a:tc>
                  <a:txBody>
                    <a:bodyPr/>
                    <a:lstStyle/>
                    <a:p>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775432991"/>
                  </a:ext>
                </a:extLst>
              </a:tr>
              <a:tr h="216535">
                <a:tc>
                  <a:txBody>
                    <a:bodyPr/>
                    <a:lstStyle/>
                    <a:p>
                      <a:pPr algn="r"/>
                      <a:r>
                        <a:rPr lang="lt-LT" sz="1600" b="1" noProof="0" dirty="0">
                          <a:solidFill>
                            <a:schemeClr val="tx1"/>
                          </a:solidFill>
                          <a:latin typeface="+mj-lt"/>
                        </a:rPr>
                        <a:t>Iš viso:</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b="1" noProof="0" dirty="0">
                          <a:solidFill>
                            <a:schemeClr val="tx1"/>
                          </a:solidFill>
                          <a:latin typeface="+mj-lt"/>
                        </a:rPr>
                        <a:t>13 502 104,84</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b="1" noProof="0" dirty="0">
                          <a:solidFill>
                            <a:schemeClr val="tx1"/>
                          </a:solidFill>
                          <a:latin typeface="+mj-lt"/>
                        </a:rPr>
                        <a:t>3 103 652,21</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b="1" noProof="0" dirty="0">
                          <a:solidFill>
                            <a:schemeClr val="tx1"/>
                          </a:solidFill>
                          <a:latin typeface="+mj-lt"/>
                        </a:rPr>
                        <a:t>494 489,72</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b="1" noProof="0" dirty="0">
                          <a:solidFill>
                            <a:schemeClr val="tx1"/>
                          </a:solidFill>
                          <a:latin typeface="+mj-lt"/>
                        </a:rPr>
                        <a:t>1 638 632,87</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41612491"/>
                  </a:ext>
                </a:extLst>
              </a:tr>
              <a:tr h="17081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lt-LT" sz="1600" b="1" kern="1200" noProof="0" dirty="0">
                          <a:solidFill>
                            <a:schemeClr val="tx1"/>
                          </a:solidFill>
                          <a:latin typeface="+mn-lt"/>
                          <a:ea typeface="+mn-ea"/>
                          <a:cs typeface="+mn-cs"/>
                        </a:rPr>
                        <a:t>10 proc.</a:t>
                      </a:r>
                      <a:endParaRPr lang="lt-LT" sz="1600"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lt-LT" sz="1600" noProof="0" dirty="0">
                        <a:solidFill>
                          <a:srgbClr val="FF0000"/>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b="1" noProof="0" dirty="0">
                          <a:solidFill>
                            <a:schemeClr val="tx1"/>
                          </a:solidFill>
                          <a:latin typeface="+mj-lt"/>
                        </a:rPr>
                        <a:t>2 959 369,60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1600" b="1" noProof="0" dirty="0">
                          <a:solidFill>
                            <a:schemeClr val="tx1"/>
                          </a:solidFill>
                          <a:latin typeface="+mj-lt"/>
                        </a:rPr>
                        <a:t>1,67</a:t>
                      </a:r>
                      <a:endParaRPr lang="lt-LT" sz="1600" b="1" noProof="0" dirty="0">
                        <a:solidFill>
                          <a:schemeClr val="tx1"/>
                        </a:solidFill>
                        <a:latin typeface="+mj-lt"/>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600" b="1" noProof="0" dirty="0">
                          <a:solidFill>
                            <a:schemeClr val="tx1"/>
                          </a:solidFill>
                          <a:latin typeface="+mj-lt"/>
                        </a:rPr>
                        <a:t>5,54</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011129193"/>
                  </a:ext>
                </a:extLst>
              </a:tr>
            </a:tbl>
          </a:graphicData>
        </a:graphic>
      </p:graphicFrame>
    </p:spTree>
    <p:extLst>
      <p:ext uri="{BB962C8B-B14F-4D97-AF65-F5344CB8AC3E}">
        <p14:creationId xmlns:p14="http://schemas.microsoft.com/office/powerpoint/2010/main" val="1698478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5107D-EDDC-B756-FC4A-32E27036E132}"/>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E059AE7A-3CCC-0DFC-AE36-2DD23FA2D65D}"/>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25" name="TextBox 24">
            <a:extLst>
              <a:ext uri="{FF2B5EF4-FFF2-40B4-BE49-F238E27FC236}">
                <a16:creationId xmlns:a16="http://schemas.microsoft.com/office/drawing/2014/main" id="{38B25BC3-A92D-0551-9FBA-A344E0C83755}"/>
              </a:ext>
            </a:extLst>
          </p:cNvPr>
          <p:cNvSpPr txBox="1"/>
          <p:nvPr/>
        </p:nvSpPr>
        <p:spPr>
          <a:xfrm>
            <a:off x="-258792" y="-201788"/>
            <a:ext cx="12450792" cy="1292662"/>
          </a:xfrm>
          <a:prstGeom prst="rect">
            <a:avLst/>
          </a:prstGeom>
          <a:noFill/>
        </p:spPr>
        <p:txBody>
          <a:bodyPr wrap="square" rtlCol="0">
            <a:spAutoFit/>
          </a:bodyPr>
          <a:lstStyle/>
          <a:p>
            <a:pPr algn="ctr">
              <a:lnSpc>
                <a:spcPct val="150000"/>
              </a:lnSpc>
            </a:pPr>
            <a:r>
              <a:rPr lang="lt-LT" sz="4000" b="1" dirty="0">
                <a:solidFill>
                  <a:schemeClr val="bg1"/>
                </a:solidFill>
                <a:latin typeface="+mj-lt"/>
                <a:cs typeface="Calibri" panose="020F0502020204030204" pitchFamily="34" charset="0"/>
              </a:rPr>
              <a:t>SVVP ir VSF programų viešinimas</a:t>
            </a:r>
          </a:p>
          <a:p>
            <a:endParaRPr lang="lt-LT" dirty="0">
              <a:solidFill>
                <a:schemeClr val="bg1"/>
              </a:solidFill>
              <a:latin typeface="+mj-lt"/>
            </a:endParaRPr>
          </a:p>
        </p:txBody>
      </p:sp>
      <p:pic>
        <p:nvPicPr>
          <p:cNvPr id="9" name="Picture 8">
            <a:extLst>
              <a:ext uri="{FF2B5EF4-FFF2-40B4-BE49-F238E27FC236}">
                <a16:creationId xmlns:a16="http://schemas.microsoft.com/office/drawing/2014/main" id="{4738E73A-5318-20C8-AFC4-FF967E32141B}"/>
              </a:ext>
            </a:extLst>
          </p:cNvPr>
          <p:cNvPicPr>
            <a:picLocks noChangeAspect="1"/>
          </p:cNvPicPr>
          <p:nvPr/>
        </p:nvPicPr>
        <p:blipFill>
          <a:blip r:embed="rId4"/>
          <a:stretch>
            <a:fillRect/>
          </a:stretch>
        </p:blipFill>
        <p:spPr>
          <a:xfrm>
            <a:off x="1697689" y="1652482"/>
            <a:ext cx="2295191" cy="3254906"/>
          </a:xfrm>
          <a:prstGeom prst="rect">
            <a:avLst/>
          </a:prstGeom>
        </p:spPr>
      </p:pic>
      <p:pic>
        <p:nvPicPr>
          <p:cNvPr id="11" name="Picture 10">
            <a:extLst>
              <a:ext uri="{FF2B5EF4-FFF2-40B4-BE49-F238E27FC236}">
                <a16:creationId xmlns:a16="http://schemas.microsoft.com/office/drawing/2014/main" id="{A893BDB8-CB46-1CD9-C8F9-39CD8FB4462C}"/>
              </a:ext>
            </a:extLst>
          </p:cNvPr>
          <p:cNvPicPr>
            <a:picLocks noChangeAspect="1"/>
          </p:cNvPicPr>
          <p:nvPr/>
        </p:nvPicPr>
        <p:blipFill>
          <a:blip r:embed="rId5"/>
          <a:stretch>
            <a:fillRect/>
          </a:stretch>
        </p:blipFill>
        <p:spPr>
          <a:xfrm>
            <a:off x="6319520" y="1491775"/>
            <a:ext cx="3973640" cy="3576320"/>
          </a:xfrm>
          <a:prstGeom prst="rect">
            <a:avLst/>
          </a:prstGeom>
        </p:spPr>
      </p:pic>
      <p:sp>
        <p:nvSpPr>
          <p:cNvPr id="3" name="TextBox 2">
            <a:extLst>
              <a:ext uri="{FF2B5EF4-FFF2-40B4-BE49-F238E27FC236}">
                <a16:creationId xmlns:a16="http://schemas.microsoft.com/office/drawing/2014/main" id="{D6D5384B-4CC9-3078-E8B7-AF66154A420D}"/>
              </a:ext>
            </a:extLst>
          </p:cNvPr>
          <p:cNvSpPr txBox="1"/>
          <p:nvPr/>
        </p:nvSpPr>
        <p:spPr>
          <a:xfrm>
            <a:off x="1155560" y="5629703"/>
            <a:ext cx="10128798" cy="923330"/>
          </a:xfrm>
          <a:prstGeom prst="rect">
            <a:avLst/>
          </a:prstGeom>
          <a:noFill/>
        </p:spPr>
        <p:txBody>
          <a:bodyPr wrap="none" rtlCol="0">
            <a:spAutoFit/>
          </a:bodyPr>
          <a:lstStyle/>
          <a:p>
            <a:pPr marL="285750" indent="-285750">
              <a:buFont typeface="Arial" panose="020B0604020202020204" pitchFamily="34" charset="0"/>
              <a:buChar char="•"/>
            </a:pPr>
            <a:r>
              <a:rPr lang="lt-LT" dirty="0"/>
              <a:t>Komunikacijos renginys projektų vadovams 2024-04-16</a:t>
            </a:r>
          </a:p>
          <a:p>
            <a:pPr marL="285750" indent="-285750">
              <a:buFont typeface="Arial" panose="020B0604020202020204" pitchFamily="34" charset="0"/>
              <a:buChar char="•"/>
            </a:pPr>
            <a:r>
              <a:rPr lang="lt-LT" dirty="0"/>
              <a:t>Daugiau informacijos apie komunikaciją ir SVVP bei VSF programų viešinimą galima rasti </a:t>
            </a:r>
            <a:r>
              <a:rPr lang="lt-LT" dirty="0">
                <a:hlinkClick r:id="rId6"/>
              </a:rPr>
              <a:t>www.vsfsvvp.lt</a:t>
            </a:r>
            <a:endParaRPr lang="lt-LT"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20273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5107D-EDDC-B756-FC4A-32E27036E132}"/>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E059AE7A-3CCC-0DFC-AE36-2DD23FA2D65D}"/>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25" name="TextBox 24">
            <a:extLst>
              <a:ext uri="{FF2B5EF4-FFF2-40B4-BE49-F238E27FC236}">
                <a16:creationId xmlns:a16="http://schemas.microsoft.com/office/drawing/2014/main" id="{38B25BC3-A92D-0551-9FBA-A344E0C83755}"/>
              </a:ext>
            </a:extLst>
          </p:cNvPr>
          <p:cNvSpPr txBox="1"/>
          <p:nvPr/>
        </p:nvSpPr>
        <p:spPr>
          <a:xfrm>
            <a:off x="-258792" y="-201788"/>
            <a:ext cx="12450792" cy="1292662"/>
          </a:xfrm>
          <a:prstGeom prst="rect">
            <a:avLst/>
          </a:prstGeom>
          <a:noFill/>
        </p:spPr>
        <p:txBody>
          <a:bodyPr wrap="square" rtlCol="0">
            <a:spAutoFit/>
          </a:bodyPr>
          <a:lstStyle/>
          <a:p>
            <a:pPr algn="ctr">
              <a:lnSpc>
                <a:spcPct val="150000"/>
              </a:lnSpc>
            </a:pPr>
            <a:r>
              <a:rPr lang="lt-LT" sz="4000" b="1" dirty="0">
                <a:solidFill>
                  <a:schemeClr val="bg1"/>
                </a:solidFill>
                <a:latin typeface="+mj-lt"/>
                <a:cs typeface="Calibri" panose="020F0502020204030204" pitchFamily="34" charset="0"/>
              </a:rPr>
              <a:t>Specialioji tranzito schema po 2027 m.</a:t>
            </a:r>
          </a:p>
          <a:p>
            <a:endParaRPr lang="lt-LT" dirty="0">
              <a:solidFill>
                <a:schemeClr val="bg1"/>
              </a:solidFill>
              <a:latin typeface="+mj-lt"/>
            </a:endParaRPr>
          </a:p>
        </p:txBody>
      </p:sp>
      <p:graphicFrame>
        <p:nvGraphicFramePr>
          <p:cNvPr id="3" name="Lentelė 3">
            <a:extLst>
              <a:ext uri="{FF2B5EF4-FFF2-40B4-BE49-F238E27FC236}">
                <a16:creationId xmlns:a16="http://schemas.microsoft.com/office/drawing/2014/main" id="{E1869C65-309B-044A-CD10-B8780CE6A1A1}"/>
              </a:ext>
            </a:extLst>
          </p:cNvPr>
          <p:cNvGraphicFramePr>
            <a:graphicFrameLocks noGrp="1"/>
          </p:cNvGraphicFramePr>
          <p:nvPr>
            <p:extLst>
              <p:ext uri="{D42A27DB-BD31-4B8C-83A1-F6EECF244321}">
                <p14:modId xmlns:p14="http://schemas.microsoft.com/office/powerpoint/2010/main" val="3110981178"/>
              </p:ext>
            </p:extLst>
          </p:nvPr>
        </p:nvGraphicFramePr>
        <p:xfrm>
          <a:off x="302828" y="1292663"/>
          <a:ext cx="11327551" cy="4398254"/>
        </p:xfrm>
        <a:graphic>
          <a:graphicData uri="http://schemas.openxmlformats.org/drawingml/2006/table">
            <a:tbl>
              <a:tblPr firstRow="1" firstCol="1" bandRow="1">
                <a:tableStyleId>{5C22544A-7EE6-4342-B048-85BDC9FD1C3A}</a:tableStyleId>
              </a:tblPr>
              <a:tblGrid>
                <a:gridCol w="3960382">
                  <a:extLst>
                    <a:ext uri="{9D8B030D-6E8A-4147-A177-3AD203B41FA5}">
                      <a16:colId xmlns:a16="http://schemas.microsoft.com/office/drawing/2014/main" val="1073517388"/>
                    </a:ext>
                  </a:extLst>
                </a:gridCol>
                <a:gridCol w="2569746">
                  <a:extLst>
                    <a:ext uri="{9D8B030D-6E8A-4147-A177-3AD203B41FA5}">
                      <a16:colId xmlns:a16="http://schemas.microsoft.com/office/drawing/2014/main" val="1037439513"/>
                    </a:ext>
                  </a:extLst>
                </a:gridCol>
                <a:gridCol w="2399316">
                  <a:extLst>
                    <a:ext uri="{9D8B030D-6E8A-4147-A177-3AD203B41FA5}">
                      <a16:colId xmlns:a16="http://schemas.microsoft.com/office/drawing/2014/main" val="95855628"/>
                    </a:ext>
                  </a:extLst>
                </a:gridCol>
                <a:gridCol w="2398107">
                  <a:extLst>
                    <a:ext uri="{9D8B030D-6E8A-4147-A177-3AD203B41FA5}">
                      <a16:colId xmlns:a16="http://schemas.microsoft.com/office/drawing/2014/main" val="3759417140"/>
                    </a:ext>
                  </a:extLst>
                </a:gridCol>
              </a:tblGrid>
              <a:tr h="765847">
                <a:tc>
                  <a:txBody>
                    <a:bodyPr/>
                    <a:lstStyle/>
                    <a:p>
                      <a:pPr algn="just"/>
                      <a:r>
                        <a:rPr lang="lt-LT" sz="2300" dirty="0">
                          <a:solidFill>
                            <a:schemeClr val="tx1"/>
                          </a:solidFill>
                          <a:effectLst/>
                        </a:rPr>
                        <a:t> </a:t>
                      </a:r>
                      <a:endParaRPr lang="en-US" sz="23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30542" marR="130542" marT="0" marB="0">
                    <a:noFill/>
                  </a:tcPr>
                </a:tc>
                <a:tc>
                  <a:txBody>
                    <a:bodyPr/>
                    <a:lstStyle/>
                    <a:p>
                      <a:pPr algn="ctr"/>
                      <a:r>
                        <a:rPr lang="lt-LT" sz="2300" dirty="0">
                          <a:solidFill>
                            <a:schemeClr val="tx1"/>
                          </a:solidFill>
                          <a:effectLst/>
                        </a:rPr>
                        <a:t>2007-2013</a:t>
                      </a:r>
                      <a:endParaRPr lang="en-US" sz="23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30542" marR="130542" marT="0" marB="0">
                    <a:noFill/>
                  </a:tcPr>
                </a:tc>
                <a:tc>
                  <a:txBody>
                    <a:bodyPr/>
                    <a:lstStyle/>
                    <a:p>
                      <a:pPr algn="ctr"/>
                      <a:r>
                        <a:rPr lang="lt-LT" sz="2300">
                          <a:solidFill>
                            <a:schemeClr val="tx1"/>
                          </a:solidFill>
                          <a:effectLst/>
                        </a:rPr>
                        <a:t>2014-2020</a:t>
                      </a:r>
                      <a:endParaRPr lang="en-US" sz="23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30542" marR="130542" marT="0" marB="0">
                    <a:noFill/>
                  </a:tcPr>
                </a:tc>
                <a:tc>
                  <a:txBody>
                    <a:bodyPr/>
                    <a:lstStyle/>
                    <a:p>
                      <a:pPr algn="ctr"/>
                      <a:r>
                        <a:rPr lang="lt-LT" sz="2300">
                          <a:solidFill>
                            <a:schemeClr val="tx1"/>
                          </a:solidFill>
                          <a:effectLst/>
                        </a:rPr>
                        <a:t>2021-2027 (suplanuota)</a:t>
                      </a:r>
                      <a:endParaRPr lang="en-US" sz="23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30542" marR="130542" marT="0" marB="0">
                    <a:noFill/>
                  </a:tcPr>
                </a:tc>
                <a:extLst>
                  <a:ext uri="{0D108BD9-81ED-4DB2-BD59-A6C34878D82A}">
                    <a16:rowId xmlns:a16="http://schemas.microsoft.com/office/drawing/2014/main" val="1526283470"/>
                  </a:ext>
                </a:extLst>
              </a:tr>
              <a:tr h="1462072">
                <a:tc>
                  <a:txBody>
                    <a:bodyPr/>
                    <a:lstStyle/>
                    <a:p>
                      <a:pPr algn="just"/>
                      <a:r>
                        <a:rPr lang="lt-LT" sz="2300">
                          <a:solidFill>
                            <a:schemeClr val="tx1"/>
                          </a:solidFill>
                          <a:effectLst/>
                        </a:rPr>
                        <a:t>Papildomos išlaidos, patirtos įgyvendinant STS (investicijos, mokymai, darbo užmokestis ir kt.)</a:t>
                      </a:r>
                      <a:endParaRPr lang="en-US" sz="23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30542" marR="130542" marT="0" marB="0">
                    <a:noFill/>
                  </a:tcPr>
                </a:tc>
                <a:tc>
                  <a:txBody>
                    <a:bodyPr/>
                    <a:lstStyle/>
                    <a:p>
                      <a:pPr algn="r"/>
                      <a:r>
                        <a:rPr lang="lt-LT" sz="2300" dirty="0">
                          <a:solidFill>
                            <a:schemeClr val="tx1"/>
                          </a:solidFill>
                          <a:effectLst/>
                        </a:rPr>
                        <a:t>84.841.266,76</a:t>
                      </a:r>
                      <a:endParaRPr lang="en-US" sz="23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30542" marR="130542" marT="0" marB="0" anchor="ctr">
                    <a:noFill/>
                  </a:tcPr>
                </a:tc>
                <a:tc>
                  <a:txBody>
                    <a:bodyPr/>
                    <a:lstStyle/>
                    <a:p>
                      <a:pPr algn="r"/>
                      <a:r>
                        <a:rPr lang="lt-LT" sz="2300" dirty="0">
                          <a:solidFill>
                            <a:schemeClr val="tx1"/>
                          </a:solidFill>
                          <a:effectLst/>
                        </a:rPr>
                        <a:t>110.712.808,51</a:t>
                      </a:r>
                      <a:endParaRPr lang="en-US" sz="23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30542" marR="130542" marT="0" marB="0" anchor="ctr">
                    <a:noFill/>
                  </a:tcPr>
                </a:tc>
                <a:tc>
                  <a:txBody>
                    <a:bodyPr/>
                    <a:lstStyle/>
                    <a:p>
                      <a:pPr algn="r"/>
                      <a:r>
                        <a:rPr lang="lt-LT" sz="2300" dirty="0">
                          <a:solidFill>
                            <a:schemeClr val="tx1"/>
                          </a:solidFill>
                          <a:effectLst/>
                        </a:rPr>
                        <a:t>150.721.683,55</a:t>
                      </a:r>
                      <a:endParaRPr lang="en-US" sz="23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30542" marR="130542" marT="0" marB="0" anchor="ctr">
                    <a:noFill/>
                  </a:tcPr>
                </a:tc>
                <a:extLst>
                  <a:ext uri="{0D108BD9-81ED-4DB2-BD59-A6C34878D82A}">
                    <a16:rowId xmlns:a16="http://schemas.microsoft.com/office/drawing/2014/main" val="3574663547"/>
                  </a:ext>
                </a:extLst>
              </a:tr>
              <a:tr h="417735">
                <a:tc>
                  <a:txBody>
                    <a:bodyPr/>
                    <a:lstStyle/>
                    <a:p>
                      <a:pPr algn="just"/>
                      <a:r>
                        <a:rPr lang="lt-LT" sz="2300">
                          <a:solidFill>
                            <a:schemeClr val="tx1"/>
                          </a:solidFill>
                          <a:effectLst/>
                        </a:rPr>
                        <a:t>Negauti mokesčiai už vizas</a:t>
                      </a:r>
                      <a:endParaRPr lang="en-US" sz="23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30542" marR="130542" marT="0" marB="0" anchor="ctr">
                    <a:noFill/>
                  </a:tcPr>
                </a:tc>
                <a:tc>
                  <a:txBody>
                    <a:bodyPr/>
                    <a:lstStyle/>
                    <a:p>
                      <a:pPr algn="r"/>
                      <a:r>
                        <a:rPr lang="lt-LT" sz="2300">
                          <a:solidFill>
                            <a:schemeClr val="tx1"/>
                          </a:solidFill>
                          <a:effectLst/>
                        </a:rPr>
                        <a:t>23.158.733,24</a:t>
                      </a:r>
                      <a:endParaRPr lang="en-US" sz="23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30542" marR="130542" marT="0" marB="0" anchor="ctr">
                    <a:noFill/>
                  </a:tcPr>
                </a:tc>
                <a:tc>
                  <a:txBody>
                    <a:bodyPr/>
                    <a:lstStyle/>
                    <a:p>
                      <a:pPr algn="r"/>
                      <a:r>
                        <a:rPr lang="lt-LT" sz="2300">
                          <a:solidFill>
                            <a:schemeClr val="tx1"/>
                          </a:solidFill>
                          <a:effectLst/>
                        </a:rPr>
                        <a:t>43.287.191,49</a:t>
                      </a:r>
                      <a:endParaRPr lang="en-US" sz="23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30542" marR="130542" marT="0" marB="0" anchor="ctr">
                    <a:noFill/>
                  </a:tcPr>
                </a:tc>
                <a:tc>
                  <a:txBody>
                    <a:bodyPr/>
                    <a:lstStyle/>
                    <a:p>
                      <a:pPr algn="r"/>
                      <a:r>
                        <a:rPr lang="lt-LT" sz="2300" dirty="0">
                          <a:solidFill>
                            <a:schemeClr val="tx1"/>
                          </a:solidFill>
                          <a:effectLst/>
                        </a:rPr>
                        <a:t>49.846.316,45</a:t>
                      </a:r>
                      <a:endParaRPr lang="en-US" sz="23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30542" marR="130542" marT="0" marB="0" anchor="ctr">
                    <a:noFill/>
                  </a:tcPr>
                </a:tc>
                <a:extLst>
                  <a:ext uri="{0D108BD9-81ED-4DB2-BD59-A6C34878D82A}">
                    <a16:rowId xmlns:a16="http://schemas.microsoft.com/office/drawing/2014/main" val="554254900"/>
                  </a:ext>
                </a:extLst>
              </a:tr>
              <a:tr h="765847">
                <a:tc>
                  <a:txBody>
                    <a:bodyPr/>
                    <a:lstStyle/>
                    <a:p>
                      <a:endParaRPr lang="lt-LT" sz="2300" dirty="0">
                        <a:solidFill>
                          <a:schemeClr val="tx1"/>
                        </a:solidFill>
                        <a:effectLst/>
                      </a:endParaRPr>
                    </a:p>
                    <a:p>
                      <a:r>
                        <a:rPr lang="lt-LT" sz="2300" dirty="0">
                          <a:solidFill>
                            <a:schemeClr val="tx1"/>
                          </a:solidFill>
                          <a:effectLst/>
                        </a:rPr>
                        <a:t>Konkretus veiksmas BMVI/2023/SA/5.1</a:t>
                      </a:r>
                      <a:endParaRPr lang="en-US" sz="23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30542" marR="130542" marT="0" marB="0">
                    <a:noFill/>
                  </a:tcPr>
                </a:tc>
                <a:tc>
                  <a:txBody>
                    <a:bodyPr/>
                    <a:lstStyle/>
                    <a:p>
                      <a:pPr algn="r"/>
                      <a:r>
                        <a:rPr lang="lt-LT" sz="2300" dirty="0">
                          <a:solidFill>
                            <a:schemeClr val="tx1"/>
                          </a:solidFill>
                          <a:effectLst/>
                        </a:rPr>
                        <a:t>0</a:t>
                      </a:r>
                      <a:endParaRPr lang="en-US" sz="23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30542" marR="130542" marT="0" marB="0" anchor="ctr">
                    <a:noFill/>
                  </a:tcPr>
                </a:tc>
                <a:tc>
                  <a:txBody>
                    <a:bodyPr/>
                    <a:lstStyle/>
                    <a:p>
                      <a:pPr algn="r"/>
                      <a:r>
                        <a:rPr lang="lt-LT" sz="2300">
                          <a:solidFill>
                            <a:schemeClr val="tx1"/>
                          </a:solidFill>
                          <a:effectLst/>
                        </a:rPr>
                        <a:t>0</a:t>
                      </a:r>
                      <a:endParaRPr lang="en-US" sz="23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30542" marR="130542" marT="0" marB="0" anchor="ctr">
                    <a:noFill/>
                  </a:tcPr>
                </a:tc>
                <a:tc>
                  <a:txBody>
                    <a:bodyPr/>
                    <a:lstStyle/>
                    <a:p>
                      <a:pPr algn="r"/>
                      <a:r>
                        <a:rPr lang="lt-LT" sz="2300" dirty="0">
                          <a:solidFill>
                            <a:schemeClr val="tx1"/>
                          </a:solidFill>
                          <a:effectLst/>
                        </a:rPr>
                        <a:t>24.000.000,00</a:t>
                      </a:r>
                      <a:endParaRPr lang="en-US" sz="23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30542" marR="130542" marT="0" marB="0" anchor="ctr">
                    <a:noFill/>
                  </a:tcPr>
                </a:tc>
                <a:extLst>
                  <a:ext uri="{0D108BD9-81ED-4DB2-BD59-A6C34878D82A}">
                    <a16:rowId xmlns:a16="http://schemas.microsoft.com/office/drawing/2014/main" val="3152115019"/>
                  </a:ext>
                </a:extLst>
              </a:tr>
              <a:tr h="417735">
                <a:tc>
                  <a:txBody>
                    <a:bodyPr/>
                    <a:lstStyle/>
                    <a:p>
                      <a:pPr algn="just"/>
                      <a:endParaRPr lang="lt-LT" sz="2300" dirty="0">
                        <a:solidFill>
                          <a:schemeClr val="tx1"/>
                        </a:solidFill>
                        <a:effectLst/>
                      </a:endParaRPr>
                    </a:p>
                    <a:p>
                      <a:pPr algn="r"/>
                      <a:r>
                        <a:rPr lang="lt-LT" sz="2300" dirty="0">
                          <a:solidFill>
                            <a:schemeClr val="tx1"/>
                          </a:solidFill>
                          <a:effectLst/>
                        </a:rPr>
                        <a:t>Iš viso STS</a:t>
                      </a:r>
                      <a:endParaRPr lang="en-US" sz="23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30542" marR="130542" marT="0" marB="0">
                    <a:noFill/>
                  </a:tcPr>
                </a:tc>
                <a:tc>
                  <a:txBody>
                    <a:bodyPr/>
                    <a:lstStyle/>
                    <a:p>
                      <a:pPr algn="r"/>
                      <a:endParaRPr lang="lt-LT" sz="2300" b="1" dirty="0">
                        <a:solidFill>
                          <a:schemeClr val="tx1"/>
                        </a:solidFill>
                        <a:effectLst/>
                      </a:endParaRPr>
                    </a:p>
                    <a:p>
                      <a:pPr algn="r"/>
                      <a:r>
                        <a:rPr lang="lt-LT" sz="2300" b="1" dirty="0">
                          <a:solidFill>
                            <a:schemeClr val="tx1"/>
                          </a:solidFill>
                          <a:effectLst/>
                        </a:rPr>
                        <a:t>108.000.000,00</a:t>
                      </a:r>
                      <a:endParaRPr lang="en-US" sz="23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30542" marR="130542" marT="0" marB="0" anchor="ctr">
                    <a:noFill/>
                  </a:tcPr>
                </a:tc>
                <a:tc>
                  <a:txBody>
                    <a:bodyPr/>
                    <a:lstStyle/>
                    <a:p>
                      <a:pPr algn="r"/>
                      <a:endParaRPr lang="lt-LT" sz="2300" b="1" dirty="0">
                        <a:solidFill>
                          <a:schemeClr val="tx1"/>
                        </a:solidFill>
                        <a:effectLst/>
                      </a:endParaRPr>
                    </a:p>
                    <a:p>
                      <a:pPr algn="r"/>
                      <a:r>
                        <a:rPr lang="lt-LT" sz="2300" b="1" dirty="0">
                          <a:solidFill>
                            <a:schemeClr val="tx1"/>
                          </a:solidFill>
                          <a:effectLst/>
                        </a:rPr>
                        <a:t>154.000.000,00</a:t>
                      </a:r>
                      <a:endParaRPr lang="en-US" sz="23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30542" marR="130542" marT="0" marB="0" anchor="ctr">
                    <a:noFill/>
                  </a:tcPr>
                </a:tc>
                <a:tc>
                  <a:txBody>
                    <a:bodyPr/>
                    <a:lstStyle/>
                    <a:p>
                      <a:pPr algn="r"/>
                      <a:endParaRPr lang="lt-LT" sz="2300" b="1" dirty="0">
                        <a:solidFill>
                          <a:schemeClr val="tx1"/>
                        </a:solidFill>
                        <a:effectLst/>
                      </a:endParaRPr>
                    </a:p>
                    <a:p>
                      <a:pPr algn="r"/>
                      <a:r>
                        <a:rPr lang="lt-LT" sz="2300" b="1" dirty="0">
                          <a:solidFill>
                            <a:schemeClr val="tx1"/>
                          </a:solidFill>
                          <a:effectLst/>
                        </a:rPr>
                        <a:t>224.568.000,00</a:t>
                      </a:r>
                      <a:endParaRPr lang="en-US" sz="23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30542" marR="130542" marT="0" marB="0" anchor="ctr">
                    <a:noFill/>
                  </a:tcPr>
                </a:tc>
                <a:extLst>
                  <a:ext uri="{0D108BD9-81ED-4DB2-BD59-A6C34878D82A}">
                    <a16:rowId xmlns:a16="http://schemas.microsoft.com/office/drawing/2014/main" val="2315570168"/>
                  </a:ext>
                </a:extLst>
              </a:tr>
            </a:tbl>
          </a:graphicData>
        </a:graphic>
      </p:graphicFrame>
    </p:spTree>
    <p:extLst>
      <p:ext uri="{BB962C8B-B14F-4D97-AF65-F5344CB8AC3E}">
        <p14:creationId xmlns:p14="http://schemas.microsoft.com/office/powerpoint/2010/main" val="3059777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5107D-EDDC-B756-FC4A-32E27036E132}"/>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E059AE7A-3CCC-0DFC-AE36-2DD23FA2D65D}"/>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25" name="TextBox 24">
            <a:extLst>
              <a:ext uri="{FF2B5EF4-FFF2-40B4-BE49-F238E27FC236}">
                <a16:creationId xmlns:a16="http://schemas.microsoft.com/office/drawing/2014/main" id="{38B25BC3-A92D-0551-9FBA-A344E0C83755}"/>
              </a:ext>
            </a:extLst>
          </p:cNvPr>
          <p:cNvSpPr txBox="1"/>
          <p:nvPr/>
        </p:nvSpPr>
        <p:spPr>
          <a:xfrm>
            <a:off x="-258792" y="-201788"/>
            <a:ext cx="12450792" cy="1292662"/>
          </a:xfrm>
          <a:prstGeom prst="rect">
            <a:avLst/>
          </a:prstGeom>
          <a:noFill/>
        </p:spPr>
        <p:txBody>
          <a:bodyPr wrap="square" rtlCol="0">
            <a:spAutoFit/>
          </a:bodyPr>
          <a:lstStyle/>
          <a:p>
            <a:pPr algn="ctr">
              <a:lnSpc>
                <a:spcPct val="150000"/>
              </a:lnSpc>
            </a:pPr>
            <a:r>
              <a:rPr lang="lt-LT" sz="4000" b="1" dirty="0">
                <a:solidFill>
                  <a:schemeClr val="bg1"/>
                </a:solidFill>
                <a:latin typeface="+mj-lt"/>
                <a:cs typeface="Calibri" panose="020F0502020204030204" pitchFamily="34" charset="0"/>
              </a:rPr>
              <a:t>Specialioji tranzito schema po 2027 m.</a:t>
            </a:r>
          </a:p>
          <a:p>
            <a:endParaRPr lang="lt-LT" dirty="0">
              <a:solidFill>
                <a:schemeClr val="bg1"/>
              </a:solidFill>
              <a:latin typeface="+mj-lt"/>
            </a:endParaRPr>
          </a:p>
        </p:txBody>
      </p:sp>
      <p:graphicFrame>
        <p:nvGraphicFramePr>
          <p:cNvPr id="3" name="Lentelė 2">
            <a:extLst>
              <a:ext uri="{FF2B5EF4-FFF2-40B4-BE49-F238E27FC236}">
                <a16:creationId xmlns:a16="http://schemas.microsoft.com/office/drawing/2014/main" id="{05656043-B086-EF4F-4C82-CEDFC579BDB2}"/>
              </a:ext>
            </a:extLst>
          </p:cNvPr>
          <p:cNvGraphicFramePr>
            <a:graphicFrameLocks noGrp="1"/>
          </p:cNvGraphicFramePr>
          <p:nvPr>
            <p:extLst>
              <p:ext uri="{D42A27DB-BD31-4B8C-83A1-F6EECF244321}">
                <p14:modId xmlns:p14="http://schemas.microsoft.com/office/powerpoint/2010/main" val="3077149700"/>
              </p:ext>
            </p:extLst>
          </p:nvPr>
        </p:nvGraphicFramePr>
        <p:xfrm>
          <a:off x="150471" y="1172236"/>
          <a:ext cx="11956648" cy="5012174"/>
        </p:xfrm>
        <a:graphic>
          <a:graphicData uri="http://schemas.openxmlformats.org/drawingml/2006/table">
            <a:tbl>
              <a:tblPr firstRow="1" bandRow="1">
                <a:tableStyleId>{5C22544A-7EE6-4342-B048-85BDC9FD1C3A}</a:tableStyleId>
              </a:tblPr>
              <a:tblGrid>
                <a:gridCol w="655564">
                  <a:extLst>
                    <a:ext uri="{9D8B030D-6E8A-4147-A177-3AD203B41FA5}">
                      <a16:colId xmlns:a16="http://schemas.microsoft.com/office/drawing/2014/main" val="1288506438"/>
                    </a:ext>
                  </a:extLst>
                </a:gridCol>
                <a:gridCol w="1722853">
                  <a:extLst>
                    <a:ext uri="{9D8B030D-6E8A-4147-A177-3AD203B41FA5}">
                      <a16:colId xmlns:a16="http://schemas.microsoft.com/office/drawing/2014/main" val="4051751926"/>
                    </a:ext>
                  </a:extLst>
                </a:gridCol>
                <a:gridCol w="1999248">
                  <a:extLst>
                    <a:ext uri="{9D8B030D-6E8A-4147-A177-3AD203B41FA5}">
                      <a16:colId xmlns:a16="http://schemas.microsoft.com/office/drawing/2014/main" val="533852179"/>
                    </a:ext>
                  </a:extLst>
                </a:gridCol>
                <a:gridCol w="1624048">
                  <a:extLst>
                    <a:ext uri="{9D8B030D-6E8A-4147-A177-3AD203B41FA5}">
                      <a16:colId xmlns:a16="http://schemas.microsoft.com/office/drawing/2014/main" val="2861252315"/>
                    </a:ext>
                  </a:extLst>
                </a:gridCol>
                <a:gridCol w="1642366">
                  <a:extLst>
                    <a:ext uri="{9D8B030D-6E8A-4147-A177-3AD203B41FA5}">
                      <a16:colId xmlns:a16="http://schemas.microsoft.com/office/drawing/2014/main" val="1388819005"/>
                    </a:ext>
                  </a:extLst>
                </a:gridCol>
                <a:gridCol w="2278404">
                  <a:extLst>
                    <a:ext uri="{9D8B030D-6E8A-4147-A177-3AD203B41FA5}">
                      <a16:colId xmlns:a16="http://schemas.microsoft.com/office/drawing/2014/main" val="2046106955"/>
                    </a:ext>
                  </a:extLst>
                </a:gridCol>
                <a:gridCol w="2034165">
                  <a:extLst>
                    <a:ext uri="{9D8B030D-6E8A-4147-A177-3AD203B41FA5}">
                      <a16:colId xmlns:a16="http://schemas.microsoft.com/office/drawing/2014/main" val="2730738211"/>
                    </a:ext>
                  </a:extLst>
                </a:gridCol>
              </a:tblGrid>
              <a:tr h="1262822">
                <a:tc>
                  <a:txBody>
                    <a:bodyPr/>
                    <a:lstStyle/>
                    <a:p>
                      <a:pPr marL="0" marR="0" algn="ctr">
                        <a:spcBef>
                          <a:spcPts val="0"/>
                        </a:spcBef>
                        <a:spcAft>
                          <a:spcPts val="0"/>
                        </a:spcAft>
                      </a:pPr>
                      <a:r>
                        <a:rPr lang="lt-LT" sz="1400" noProof="0" dirty="0">
                          <a:solidFill>
                            <a:srgbClr val="000000"/>
                          </a:solidFill>
                          <a:effectLst/>
                          <a:latin typeface="Calibri" panose="020F0502020204030204" pitchFamily="34" charset="0"/>
                          <a:ea typeface="Aptos" panose="020B0004020202020204" pitchFamily="34" charset="0"/>
                        </a:rPr>
                        <a:t>Metai</a:t>
                      </a:r>
                      <a:endParaRPr lang="lt-LT" sz="1400" noProof="0" dirty="0">
                        <a:effectLst/>
                        <a:latin typeface="Calibri" panose="020F0502020204030204" pitchFamily="34" charset="0"/>
                        <a:ea typeface="Aptos" panose="020B0004020202020204" pitchFamily="34" charset="0"/>
                      </a:endParaRPr>
                    </a:p>
                  </a:txBody>
                  <a:tcPr marL="68580" marR="68580" marT="0" marB="0" anchor="ctr"/>
                </a:tc>
                <a:tc>
                  <a:txBody>
                    <a:bodyPr/>
                    <a:lstStyle/>
                    <a:p>
                      <a:pPr marL="0" marR="0" algn="ctr">
                        <a:spcBef>
                          <a:spcPts val="0"/>
                        </a:spcBef>
                        <a:spcAft>
                          <a:spcPts val="0"/>
                        </a:spcAft>
                      </a:pPr>
                      <a:r>
                        <a:rPr lang="lt-LT" sz="1400" noProof="0" dirty="0">
                          <a:solidFill>
                            <a:srgbClr val="000000"/>
                          </a:solidFill>
                          <a:effectLst/>
                          <a:latin typeface="Calibri" panose="020F0502020204030204" pitchFamily="34" charset="0"/>
                          <a:ea typeface="Aptos" panose="020B0004020202020204" pitchFamily="34" charset="0"/>
                        </a:rPr>
                        <a:t>Prašymų gauti STGD skaičius</a:t>
                      </a:r>
                      <a:endParaRPr lang="lt-LT" sz="1400" noProof="0" dirty="0">
                        <a:effectLst/>
                        <a:latin typeface="Calibri" panose="020F0502020204030204" pitchFamily="34" charset="0"/>
                        <a:ea typeface="Aptos" panose="020B0004020202020204" pitchFamily="34" charset="0"/>
                      </a:endParaRPr>
                    </a:p>
                  </a:txBody>
                  <a:tcPr marL="68580" marR="68580" marT="0" marB="0" anchor="ctr"/>
                </a:tc>
                <a:tc>
                  <a:txBody>
                    <a:bodyPr/>
                    <a:lstStyle/>
                    <a:p>
                      <a:pPr marL="0" marR="0" algn="ctr">
                        <a:spcBef>
                          <a:spcPts val="0"/>
                        </a:spcBef>
                        <a:spcAft>
                          <a:spcPts val="0"/>
                        </a:spcAft>
                      </a:pPr>
                      <a:r>
                        <a:rPr lang="lt-LT" sz="1400" noProof="0" dirty="0">
                          <a:solidFill>
                            <a:srgbClr val="000000"/>
                          </a:solidFill>
                          <a:effectLst/>
                          <a:latin typeface="Times New Roman" panose="02020603050405020304" pitchFamily="18" charset="0"/>
                          <a:ea typeface="Aptos" panose="020B0004020202020204" pitchFamily="34" charset="0"/>
                        </a:rPr>
                        <a:t>STGD kaina skaičiuojant negautus mokesčius už vizas</a:t>
                      </a:r>
                      <a:endParaRPr lang="lt-LT" sz="1400" noProof="0" dirty="0">
                        <a:effectLst/>
                        <a:latin typeface="Calibri" panose="020F0502020204030204" pitchFamily="34" charset="0"/>
                        <a:ea typeface="Aptos" panose="020B0004020202020204" pitchFamily="34" charset="0"/>
                      </a:endParaRPr>
                    </a:p>
                    <a:p>
                      <a:pPr marL="0" marR="0" algn="ctr">
                        <a:spcBef>
                          <a:spcPts val="0"/>
                        </a:spcBef>
                        <a:spcAft>
                          <a:spcPts val="0"/>
                        </a:spcAft>
                      </a:pPr>
                      <a:r>
                        <a:rPr lang="lt-LT" sz="1400" noProof="0" dirty="0">
                          <a:solidFill>
                            <a:srgbClr val="000000"/>
                          </a:solidFill>
                          <a:effectLst/>
                          <a:latin typeface="Times New Roman" panose="02020603050405020304" pitchFamily="18" charset="0"/>
                          <a:ea typeface="Aptos" panose="020B0004020202020204" pitchFamily="34" charset="0"/>
                        </a:rPr>
                        <a:t>(35 EUR)</a:t>
                      </a:r>
                      <a:endParaRPr lang="lt-LT" sz="1400" noProof="0" dirty="0">
                        <a:effectLst/>
                        <a:latin typeface="Calibri" panose="020F0502020204030204" pitchFamily="34" charset="0"/>
                        <a:ea typeface="Aptos" panose="020B0004020202020204" pitchFamily="34" charset="0"/>
                      </a:endParaRPr>
                    </a:p>
                  </a:txBody>
                  <a:tcPr marL="68580" marR="68580" marT="0" marB="0" anchor="ctr"/>
                </a:tc>
                <a:tc>
                  <a:txBody>
                    <a:bodyPr/>
                    <a:lstStyle/>
                    <a:p>
                      <a:pPr marL="0" marR="0" algn="ctr">
                        <a:spcBef>
                          <a:spcPts val="0"/>
                        </a:spcBef>
                        <a:spcAft>
                          <a:spcPts val="0"/>
                        </a:spcAft>
                      </a:pPr>
                      <a:r>
                        <a:rPr lang="lt-LT" sz="1400" noProof="0" dirty="0">
                          <a:solidFill>
                            <a:srgbClr val="000000"/>
                          </a:solidFill>
                          <a:effectLst/>
                          <a:latin typeface="Calibri" panose="020F0502020204030204" pitchFamily="34" charset="0"/>
                          <a:ea typeface="Aptos" panose="020B0004020202020204" pitchFamily="34" charset="0"/>
                        </a:rPr>
                        <a:t>Prašymų gauti STD skaičius</a:t>
                      </a:r>
                      <a:endParaRPr lang="lt-LT" sz="1400" noProof="0" dirty="0">
                        <a:effectLst/>
                        <a:latin typeface="Calibri" panose="020F0502020204030204" pitchFamily="34" charset="0"/>
                        <a:ea typeface="Aptos" panose="020B0004020202020204" pitchFamily="34" charset="0"/>
                      </a:endParaRPr>
                    </a:p>
                  </a:txBody>
                  <a:tcPr marL="68580" marR="68580" marT="0" marB="0" anchor="ctr"/>
                </a:tc>
                <a:tc>
                  <a:txBody>
                    <a:bodyPr/>
                    <a:lstStyle/>
                    <a:p>
                      <a:pPr marL="0" marR="0" algn="ctr">
                        <a:spcBef>
                          <a:spcPts val="0"/>
                        </a:spcBef>
                        <a:spcAft>
                          <a:spcPts val="0"/>
                        </a:spcAft>
                      </a:pPr>
                      <a:r>
                        <a:rPr lang="lt-LT" sz="1400" noProof="0" dirty="0">
                          <a:solidFill>
                            <a:srgbClr val="000000"/>
                          </a:solidFill>
                          <a:effectLst/>
                          <a:latin typeface="Times New Roman" panose="02020603050405020304" pitchFamily="18" charset="0"/>
                          <a:ea typeface="Aptos" panose="020B0004020202020204" pitchFamily="34" charset="0"/>
                        </a:rPr>
                        <a:t>STD kaina skaičiuojant negautus mokesčius už vizas</a:t>
                      </a:r>
                      <a:endParaRPr lang="lt-LT" sz="1400" noProof="0" dirty="0">
                        <a:effectLst/>
                        <a:latin typeface="Calibri" panose="020F0502020204030204" pitchFamily="34" charset="0"/>
                        <a:ea typeface="Aptos" panose="020B0004020202020204" pitchFamily="34" charset="0"/>
                      </a:endParaRPr>
                    </a:p>
                    <a:p>
                      <a:pPr marL="0" marR="0" algn="ctr">
                        <a:spcBef>
                          <a:spcPts val="0"/>
                        </a:spcBef>
                        <a:spcAft>
                          <a:spcPts val="0"/>
                        </a:spcAft>
                      </a:pPr>
                      <a:r>
                        <a:rPr lang="lt-LT" sz="1400" noProof="0" dirty="0">
                          <a:solidFill>
                            <a:srgbClr val="000000"/>
                          </a:solidFill>
                          <a:effectLst/>
                          <a:latin typeface="Times New Roman" panose="02020603050405020304" pitchFamily="18" charset="0"/>
                          <a:ea typeface="Aptos" panose="020B0004020202020204" pitchFamily="34" charset="0"/>
                        </a:rPr>
                        <a:t>(30 EUR)</a:t>
                      </a:r>
                      <a:endParaRPr lang="lt-LT" sz="1400" noProof="0" dirty="0">
                        <a:effectLst/>
                        <a:latin typeface="Calibri" panose="020F0502020204030204" pitchFamily="34" charset="0"/>
                        <a:ea typeface="Aptos" panose="020B0004020202020204" pitchFamily="34" charset="0"/>
                      </a:endParaRPr>
                    </a:p>
                  </a:txBody>
                  <a:tcPr marL="68580" marR="68580" marT="0" marB="0" anchor="ctr"/>
                </a:tc>
                <a:tc>
                  <a:txBody>
                    <a:bodyPr/>
                    <a:lstStyle/>
                    <a:p>
                      <a:pPr marL="0" marR="0" algn="ctr">
                        <a:spcBef>
                          <a:spcPts val="0"/>
                        </a:spcBef>
                        <a:spcAft>
                          <a:spcPts val="0"/>
                        </a:spcAft>
                      </a:pPr>
                      <a:r>
                        <a:rPr lang="lt-LT" sz="1400" noProof="0" dirty="0">
                          <a:solidFill>
                            <a:srgbClr val="000000"/>
                          </a:solidFill>
                          <a:effectLst/>
                          <a:latin typeface="Calibri" panose="020F0502020204030204" pitchFamily="34" charset="0"/>
                          <a:ea typeface="Aptos" panose="020B0004020202020204" pitchFamily="34" charset="0"/>
                        </a:rPr>
                        <a:t>Tinkamų kompensuoti mokesčių suma, jei būtų pakankamas ES finansavimas </a:t>
                      </a:r>
                      <a:endParaRPr lang="lt-LT" sz="1400" noProof="0" dirty="0">
                        <a:effectLst/>
                        <a:latin typeface="Calibri" panose="020F0502020204030204" pitchFamily="34" charset="0"/>
                        <a:ea typeface="Aptos" panose="020B0004020202020204" pitchFamily="34" charset="0"/>
                      </a:endParaRPr>
                    </a:p>
                  </a:txBody>
                  <a:tcPr marL="68580" marR="68580" marT="0" marB="0" anchor="ctr"/>
                </a:tc>
                <a:tc>
                  <a:txBody>
                    <a:bodyPr/>
                    <a:lstStyle/>
                    <a:p>
                      <a:pPr marL="0" marR="0" algn="ctr">
                        <a:spcBef>
                          <a:spcPts val="0"/>
                        </a:spcBef>
                        <a:spcAft>
                          <a:spcPts val="0"/>
                        </a:spcAft>
                      </a:pPr>
                      <a:r>
                        <a:rPr lang="lt-LT" sz="1400" noProof="0" dirty="0">
                          <a:solidFill>
                            <a:srgbClr val="000000"/>
                          </a:solidFill>
                          <a:effectLst/>
                          <a:latin typeface="Calibri" panose="020F0502020204030204" pitchFamily="34" charset="0"/>
                          <a:ea typeface="Aptos" panose="020B0004020202020204" pitchFamily="34" charset="0"/>
                        </a:rPr>
                        <a:t>Numatyta Veiksmų įgyvendinimo plane ir  kompensuota / bus kompensuota ES lėšomis</a:t>
                      </a:r>
                      <a:endParaRPr lang="lt-LT" sz="1400" noProof="0" dirty="0">
                        <a:effectLst/>
                        <a:latin typeface="Calibri" panose="020F0502020204030204" pitchFamily="34" charset="0"/>
                        <a:ea typeface="Aptos" panose="020B0004020202020204" pitchFamily="34" charset="0"/>
                      </a:endParaRPr>
                    </a:p>
                  </a:txBody>
                  <a:tcPr marL="68580" marR="68580" marT="0" marB="0" anchor="ctr"/>
                </a:tc>
                <a:extLst>
                  <a:ext uri="{0D108BD9-81ED-4DB2-BD59-A6C34878D82A}">
                    <a16:rowId xmlns:a16="http://schemas.microsoft.com/office/drawing/2014/main" val="2888784705"/>
                  </a:ext>
                </a:extLst>
              </a:tr>
              <a:tr h="253544">
                <a:tc>
                  <a:txBody>
                    <a:bodyPr/>
                    <a:lstStyle/>
                    <a:p>
                      <a:pPr algn="ctr" fontAlgn="b"/>
                      <a:r>
                        <a:rPr lang="lt-LT" sz="1600" u="none" strike="noStrike" noProof="0" dirty="0">
                          <a:effectLst/>
                        </a:rPr>
                        <a:t>2014</a:t>
                      </a:r>
                      <a:endParaRPr lang="lt-LT" sz="16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366 114</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12 813 990</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16 464</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493 920</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13 307 910</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7 071 431</a:t>
                      </a:r>
                      <a:endParaRPr lang="lt-LT" sz="2000" b="0" i="0" u="none" strike="noStrike" noProof="0" dirty="0">
                        <a:solidFill>
                          <a:srgbClr val="000000"/>
                        </a:solidFill>
                        <a:effectLst/>
                        <a:latin typeface="Calibri" panose="020F0502020204030204" pitchFamily="34" charset="0"/>
                      </a:endParaRPr>
                    </a:p>
                  </a:txBody>
                  <a:tcPr marL="7646" marR="7646" marT="7646" marB="0" anchor="b"/>
                </a:tc>
                <a:extLst>
                  <a:ext uri="{0D108BD9-81ED-4DB2-BD59-A6C34878D82A}">
                    <a16:rowId xmlns:a16="http://schemas.microsoft.com/office/drawing/2014/main" val="93539293"/>
                  </a:ext>
                </a:extLst>
              </a:tr>
              <a:tr h="253544">
                <a:tc>
                  <a:txBody>
                    <a:bodyPr/>
                    <a:lstStyle/>
                    <a:p>
                      <a:pPr algn="ctr" fontAlgn="b"/>
                      <a:r>
                        <a:rPr lang="lt-LT" sz="1600" u="none" strike="noStrike" noProof="0" dirty="0">
                          <a:effectLst/>
                        </a:rPr>
                        <a:t>2015</a:t>
                      </a:r>
                      <a:endParaRPr lang="lt-LT" sz="16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360 408</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12 614 280</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15 465</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463 950</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13 078 230</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6 855 431</a:t>
                      </a:r>
                      <a:endParaRPr lang="lt-LT" sz="2000" b="0" i="0" u="none" strike="noStrike" noProof="0" dirty="0">
                        <a:solidFill>
                          <a:srgbClr val="000000"/>
                        </a:solidFill>
                        <a:effectLst/>
                        <a:latin typeface="Calibri" panose="020F0502020204030204" pitchFamily="34" charset="0"/>
                      </a:endParaRPr>
                    </a:p>
                  </a:txBody>
                  <a:tcPr marL="7646" marR="7646" marT="7646" marB="0" anchor="b"/>
                </a:tc>
                <a:extLst>
                  <a:ext uri="{0D108BD9-81ED-4DB2-BD59-A6C34878D82A}">
                    <a16:rowId xmlns:a16="http://schemas.microsoft.com/office/drawing/2014/main" val="772584045"/>
                  </a:ext>
                </a:extLst>
              </a:tr>
              <a:tr h="253544">
                <a:tc>
                  <a:txBody>
                    <a:bodyPr/>
                    <a:lstStyle/>
                    <a:p>
                      <a:pPr algn="ctr" fontAlgn="b"/>
                      <a:r>
                        <a:rPr lang="lt-LT" sz="1600" u="none" strike="noStrike" noProof="0" dirty="0">
                          <a:effectLst/>
                        </a:rPr>
                        <a:t>2016</a:t>
                      </a:r>
                      <a:endParaRPr lang="lt-LT" sz="16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427 145</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14 950 075</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17 173</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515 190</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15 465 265</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6 816 864</a:t>
                      </a:r>
                      <a:endParaRPr lang="lt-LT" sz="2000" b="0" i="0" u="none" strike="noStrike" noProof="0" dirty="0">
                        <a:solidFill>
                          <a:srgbClr val="000000"/>
                        </a:solidFill>
                        <a:effectLst/>
                        <a:latin typeface="Calibri" panose="020F0502020204030204" pitchFamily="34" charset="0"/>
                      </a:endParaRPr>
                    </a:p>
                  </a:txBody>
                  <a:tcPr marL="7646" marR="7646" marT="7646" marB="0" anchor="b"/>
                </a:tc>
                <a:extLst>
                  <a:ext uri="{0D108BD9-81ED-4DB2-BD59-A6C34878D82A}">
                    <a16:rowId xmlns:a16="http://schemas.microsoft.com/office/drawing/2014/main" val="799931177"/>
                  </a:ext>
                </a:extLst>
              </a:tr>
              <a:tr h="253544">
                <a:tc>
                  <a:txBody>
                    <a:bodyPr/>
                    <a:lstStyle/>
                    <a:p>
                      <a:pPr algn="ctr" fontAlgn="b"/>
                      <a:r>
                        <a:rPr lang="lt-LT" sz="1600" u="none" strike="noStrike" noProof="0" dirty="0">
                          <a:effectLst/>
                        </a:rPr>
                        <a:t>2017</a:t>
                      </a:r>
                      <a:endParaRPr lang="lt-LT" sz="16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389 023</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13 615 805</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14 828</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444 840</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14 060 645</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6 622 691</a:t>
                      </a:r>
                      <a:endParaRPr lang="lt-LT" sz="2000" b="0" i="0" u="none" strike="noStrike" noProof="0" dirty="0">
                        <a:solidFill>
                          <a:srgbClr val="000000"/>
                        </a:solidFill>
                        <a:effectLst/>
                        <a:latin typeface="Calibri" panose="020F0502020204030204" pitchFamily="34" charset="0"/>
                      </a:endParaRPr>
                    </a:p>
                  </a:txBody>
                  <a:tcPr marL="7646" marR="7646" marT="7646" marB="0" anchor="b"/>
                </a:tc>
                <a:extLst>
                  <a:ext uri="{0D108BD9-81ED-4DB2-BD59-A6C34878D82A}">
                    <a16:rowId xmlns:a16="http://schemas.microsoft.com/office/drawing/2014/main" val="3671283575"/>
                  </a:ext>
                </a:extLst>
              </a:tr>
              <a:tr h="253544">
                <a:tc>
                  <a:txBody>
                    <a:bodyPr/>
                    <a:lstStyle/>
                    <a:p>
                      <a:pPr algn="ctr" fontAlgn="b"/>
                      <a:r>
                        <a:rPr lang="lt-LT" sz="1600" u="none" strike="noStrike" noProof="0" dirty="0">
                          <a:effectLst/>
                        </a:rPr>
                        <a:t>2018</a:t>
                      </a:r>
                      <a:endParaRPr lang="lt-LT" sz="16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388 050</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13 581 750</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13 221</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396 630</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13 978 380</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7 519 378</a:t>
                      </a:r>
                      <a:endParaRPr lang="lt-LT" sz="2000" b="0" i="0" u="none" strike="noStrike" noProof="0" dirty="0">
                        <a:solidFill>
                          <a:srgbClr val="000000"/>
                        </a:solidFill>
                        <a:effectLst/>
                        <a:latin typeface="Calibri" panose="020F0502020204030204" pitchFamily="34" charset="0"/>
                      </a:endParaRPr>
                    </a:p>
                  </a:txBody>
                  <a:tcPr marL="7646" marR="7646" marT="7646" marB="0" anchor="b"/>
                </a:tc>
                <a:extLst>
                  <a:ext uri="{0D108BD9-81ED-4DB2-BD59-A6C34878D82A}">
                    <a16:rowId xmlns:a16="http://schemas.microsoft.com/office/drawing/2014/main" val="3534856891"/>
                  </a:ext>
                </a:extLst>
              </a:tr>
              <a:tr h="253544">
                <a:tc>
                  <a:txBody>
                    <a:bodyPr/>
                    <a:lstStyle/>
                    <a:p>
                      <a:pPr algn="ctr" fontAlgn="b"/>
                      <a:r>
                        <a:rPr lang="lt-LT" sz="1600" u="none" strike="noStrike" noProof="0" dirty="0">
                          <a:effectLst/>
                        </a:rPr>
                        <a:t>2019</a:t>
                      </a:r>
                      <a:endParaRPr lang="lt-LT" sz="16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389 133</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13 619 655</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16 396</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491 880</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14 111 535</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5 229 058</a:t>
                      </a:r>
                      <a:endParaRPr lang="lt-LT" sz="2000" b="0" i="0" u="none" strike="noStrike" noProof="0" dirty="0">
                        <a:solidFill>
                          <a:srgbClr val="000000"/>
                        </a:solidFill>
                        <a:effectLst/>
                        <a:latin typeface="Calibri" panose="020F0502020204030204" pitchFamily="34" charset="0"/>
                      </a:endParaRPr>
                    </a:p>
                  </a:txBody>
                  <a:tcPr marL="7646" marR="7646" marT="7646" marB="0" anchor="b"/>
                </a:tc>
                <a:extLst>
                  <a:ext uri="{0D108BD9-81ED-4DB2-BD59-A6C34878D82A}">
                    <a16:rowId xmlns:a16="http://schemas.microsoft.com/office/drawing/2014/main" val="2512915122"/>
                  </a:ext>
                </a:extLst>
              </a:tr>
              <a:tr h="253544">
                <a:tc>
                  <a:txBody>
                    <a:bodyPr/>
                    <a:lstStyle/>
                    <a:p>
                      <a:pPr algn="ctr" fontAlgn="b"/>
                      <a:r>
                        <a:rPr lang="lt-LT" sz="1600" u="none" strike="noStrike" noProof="0" dirty="0">
                          <a:effectLst/>
                        </a:rPr>
                        <a:t>2020</a:t>
                      </a:r>
                      <a:endParaRPr lang="lt-LT" sz="16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104 645</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3 662 575</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1 741</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52 230</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3 714 805</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2 534 005</a:t>
                      </a:r>
                      <a:endParaRPr lang="lt-LT" sz="2000" b="0" i="0" u="none" strike="noStrike" noProof="0" dirty="0">
                        <a:solidFill>
                          <a:srgbClr val="000000"/>
                        </a:solidFill>
                        <a:effectLst/>
                        <a:latin typeface="Calibri" panose="020F0502020204030204" pitchFamily="34" charset="0"/>
                      </a:endParaRPr>
                    </a:p>
                  </a:txBody>
                  <a:tcPr marL="7646" marR="7646" marT="7646" marB="0" anchor="b"/>
                </a:tc>
                <a:extLst>
                  <a:ext uri="{0D108BD9-81ED-4DB2-BD59-A6C34878D82A}">
                    <a16:rowId xmlns:a16="http://schemas.microsoft.com/office/drawing/2014/main" val="1640163489"/>
                  </a:ext>
                </a:extLst>
              </a:tr>
              <a:tr h="253544">
                <a:tc>
                  <a:txBody>
                    <a:bodyPr/>
                    <a:lstStyle/>
                    <a:p>
                      <a:pPr algn="ctr" fontAlgn="b"/>
                      <a:endParaRPr lang="lt-LT" sz="16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l" fontAlgn="b"/>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l" fontAlgn="b"/>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l" fontAlgn="b"/>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l" fontAlgn="b"/>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87 716 770</a:t>
                      </a:r>
                      <a:endParaRPr lang="lt-LT" sz="2000" b="1"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42 648 859</a:t>
                      </a:r>
                      <a:endParaRPr lang="lt-LT" sz="2000" b="1" i="0" u="none" strike="noStrike" noProof="0" dirty="0">
                        <a:solidFill>
                          <a:srgbClr val="000000"/>
                        </a:solidFill>
                        <a:effectLst/>
                        <a:latin typeface="Calibri" panose="020F0502020204030204" pitchFamily="34" charset="0"/>
                      </a:endParaRPr>
                    </a:p>
                  </a:txBody>
                  <a:tcPr marL="7646" marR="7646" marT="7646" marB="0" anchor="b"/>
                </a:tc>
                <a:extLst>
                  <a:ext uri="{0D108BD9-81ED-4DB2-BD59-A6C34878D82A}">
                    <a16:rowId xmlns:a16="http://schemas.microsoft.com/office/drawing/2014/main" val="3604382033"/>
                  </a:ext>
                </a:extLst>
              </a:tr>
              <a:tr h="276788">
                <a:tc>
                  <a:txBody>
                    <a:bodyPr/>
                    <a:lstStyle/>
                    <a:p>
                      <a:pPr algn="ctr" fontAlgn="b"/>
                      <a:endParaRPr lang="lt-LT" sz="16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l" fontAlgn="b"/>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l" fontAlgn="b"/>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l" fontAlgn="b"/>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l" fontAlgn="b"/>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l" fontAlgn="b"/>
                      <a:endParaRPr lang="lt-LT" sz="2000" b="1"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l" fontAlgn="b"/>
                      <a:endParaRPr lang="lt-LT" sz="2000" b="1" i="0" u="none" strike="noStrike" noProof="0" dirty="0">
                        <a:solidFill>
                          <a:srgbClr val="000000"/>
                        </a:solidFill>
                        <a:effectLst/>
                        <a:latin typeface="Calibri" panose="020F0502020204030204" pitchFamily="34" charset="0"/>
                      </a:endParaRPr>
                    </a:p>
                  </a:txBody>
                  <a:tcPr marL="7646" marR="7646" marT="7646" marB="0" anchor="b"/>
                </a:tc>
                <a:extLst>
                  <a:ext uri="{0D108BD9-81ED-4DB2-BD59-A6C34878D82A}">
                    <a16:rowId xmlns:a16="http://schemas.microsoft.com/office/drawing/2014/main" val="2809917717"/>
                  </a:ext>
                </a:extLst>
              </a:tr>
              <a:tr h="253544">
                <a:tc>
                  <a:txBody>
                    <a:bodyPr/>
                    <a:lstStyle/>
                    <a:p>
                      <a:pPr algn="ctr" fontAlgn="b"/>
                      <a:r>
                        <a:rPr lang="lt-LT" sz="1600" u="none" strike="noStrike" noProof="0" dirty="0">
                          <a:effectLst/>
                        </a:rPr>
                        <a:t>2021</a:t>
                      </a:r>
                      <a:endParaRPr lang="lt-LT" sz="16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180 937</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6 332 795</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299</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8 970</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6 341 765</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6 341 765</a:t>
                      </a:r>
                      <a:endParaRPr lang="lt-LT" sz="2000" b="0" i="0" u="none" strike="noStrike" noProof="0" dirty="0">
                        <a:solidFill>
                          <a:srgbClr val="000000"/>
                        </a:solidFill>
                        <a:effectLst/>
                        <a:latin typeface="Calibri" panose="020F0502020204030204" pitchFamily="34" charset="0"/>
                      </a:endParaRPr>
                    </a:p>
                  </a:txBody>
                  <a:tcPr marL="7646" marR="7646" marT="7646" marB="0" anchor="b"/>
                </a:tc>
                <a:extLst>
                  <a:ext uri="{0D108BD9-81ED-4DB2-BD59-A6C34878D82A}">
                    <a16:rowId xmlns:a16="http://schemas.microsoft.com/office/drawing/2014/main" val="4003543640"/>
                  </a:ext>
                </a:extLst>
              </a:tr>
              <a:tr h="253544">
                <a:tc>
                  <a:txBody>
                    <a:bodyPr/>
                    <a:lstStyle/>
                    <a:p>
                      <a:pPr algn="ctr" fontAlgn="b"/>
                      <a:r>
                        <a:rPr lang="lt-LT" sz="1600" u="none" strike="noStrike" noProof="0" dirty="0">
                          <a:effectLst/>
                        </a:rPr>
                        <a:t>2022</a:t>
                      </a:r>
                      <a:endParaRPr lang="lt-LT" sz="16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211 609</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7 406 315</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11 766</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352 980</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7 759 295</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7 621 100</a:t>
                      </a:r>
                      <a:endParaRPr lang="lt-LT" sz="2000" b="0" i="0" u="none" strike="noStrike" noProof="0" dirty="0">
                        <a:solidFill>
                          <a:srgbClr val="000000"/>
                        </a:solidFill>
                        <a:effectLst/>
                        <a:latin typeface="Calibri" panose="020F0502020204030204" pitchFamily="34" charset="0"/>
                      </a:endParaRPr>
                    </a:p>
                  </a:txBody>
                  <a:tcPr marL="7646" marR="7646" marT="7646" marB="0" anchor="b"/>
                </a:tc>
                <a:extLst>
                  <a:ext uri="{0D108BD9-81ED-4DB2-BD59-A6C34878D82A}">
                    <a16:rowId xmlns:a16="http://schemas.microsoft.com/office/drawing/2014/main" val="1569535371"/>
                  </a:ext>
                </a:extLst>
              </a:tr>
              <a:tr h="253544">
                <a:tc>
                  <a:txBody>
                    <a:bodyPr/>
                    <a:lstStyle/>
                    <a:p>
                      <a:pPr algn="ctr" fontAlgn="b"/>
                      <a:r>
                        <a:rPr lang="lt-LT" sz="1600" u="none" strike="noStrike" noProof="0" dirty="0">
                          <a:effectLst/>
                        </a:rPr>
                        <a:t>2023</a:t>
                      </a:r>
                      <a:endParaRPr lang="lt-LT" sz="16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283 948</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9 938 180</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14 837</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445 110</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10 383 290</a:t>
                      </a:r>
                      <a:endParaRPr lang="lt-LT" sz="2000" b="0" i="0" u="none" strike="noStrike" noProof="0" dirty="0">
                        <a:solidFill>
                          <a:srgbClr val="000000"/>
                        </a:solidFill>
                        <a:effectLst/>
                        <a:latin typeface="Calibri" panose="020F0502020204030204" pitchFamily="34" charset="0"/>
                      </a:endParaRPr>
                    </a:p>
                  </a:txBody>
                  <a:tcPr marL="7646" marR="7646" marT="7646" marB="0" anchor="b"/>
                </a:tc>
                <a:tc>
                  <a:txBody>
                    <a:bodyPr/>
                    <a:lstStyle/>
                    <a:p>
                      <a:pPr algn="r" fontAlgn="b"/>
                      <a:r>
                        <a:rPr lang="lt-LT" sz="2000" u="none" strike="noStrike" noProof="0" dirty="0">
                          <a:effectLst/>
                        </a:rPr>
                        <a:t>7 621 100</a:t>
                      </a:r>
                      <a:endParaRPr lang="lt-LT" sz="2000" b="0" i="0" u="none" strike="noStrike" noProof="0" dirty="0">
                        <a:solidFill>
                          <a:srgbClr val="000000"/>
                        </a:solidFill>
                        <a:effectLst/>
                        <a:latin typeface="Calibri" panose="020F0502020204030204" pitchFamily="34" charset="0"/>
                      </a:endParaRPr>
                    </a:p>
                  </a:txBody>
                  <a:tcPr marL="7646" marR="7646" marT="7646" marB="0" anchor="b"/>
                </a:tc>
                <a:extLst>
                  <a:ext uri="{0D108BD9-81ED-4DB2-BD59-A6C34878D82A}">
                    <a16:rowId xmlns:a16="http://schemas.microsoft.com/office/drawing/2014/main" val="1427979109"/>
                  </a:ext>
                </a:extLst>
              </a:tr>
            </a:tbl>
          </a:graphicData>
        </a:graphic>
      </p:graphicFrame>
    </p:spTree>
    <p:extLst>
      <p:ext uri="{BB962C8B-B14F-4D97-AF65-F5344CB8AC3E}">
        <p14:creationId xmlns:p14="http://schemas.microsoft.com/office/powerpoint/2010/main" val="380668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36574"/>
            <a:ext cx="12192000" cy="519286"/>
          </a:xfrm>
          <a:prstGeom prst="rect">
            <a:avLst/>
          </a:prstGeom>
        </p:spPr>
      </p:pic>
      <p:sp>
        <p:nvSpPr>
          <p:cNvPr id="62" name="TextBox 61"/>
          <p:cNvSpPr txBox="1"/>
          <p:nvPr/>
        </p:nvSpPr>
        <p:spPr>
          <a:xfrm>
            <a:off x="0" y="-40509"/>
            <a:ext cx="12338649" cy="523220"/>
          </a:xfrm>
          <a:prstGeom prst="rect">
            <a:avLst/>
          </a:prstGeom>
          <a:noFill/>
        </p:spPr>
        <p:txBody>
          <a:bodyPr wrap="square" rtlCol="0">
            <a:spAutoFit/>
          </a:bodyPr>
          <a:lstStyle/>
          <a:p>
            <a:pPr algn="ctr"/>
            <a:r>
              <a:rPr lang="lt-LT" sz="2800" b="1" dirty="0">
                <a:solidFill>
                  <a:schemeClr val="bg1"/>
                </a:solidFill>
                <a:latin typeface="+mj-lt"/>
                <a:cs typeface="Calibri" panose="020F0502020204030204" pitchFamily="34" charset="0"/>
              </a:rPr>
              <a:t>SVVP 2021–2027 m. programos veiksmų įgyvendinimo plano keitimo pristatymas (1)</a:t>
            </a:r>
            <a:endParaRPr lang="lt-LT" sz="2800" b="1" dirty="0">
              <a:solidFill>
                <a:schemeClr val="bg1"/>
              </a:solidFill>
              <a:latin typeface="+mj-lt"/>
            </a:endParaRPr>
          </a:p>
        </p:txBody>
      </p:sp>
      <p:graphicFrame>
        <p:nvGraphicFramePr>
          <p:cNvPr id="3" name="Table 2">
            <a:extLst>
              <a:ext uri="{FF2B5EF4-FFF2-40B4-BE49-F238E27FC236}">
                <a16:creationId xmlns:a16="http://schemas.microsoft.com/office/drawing/2014/main" id="{F4B18F00-ED70-3C5B-13FE-C313A08219AA}"/>
              </a:ext>
            </a:extLst>
          </p:cNvPr>
          <p:cNvGraphicFramePr>
            <a:graphicFrameLocks noGrp="1"/>
          </p:cNvGraphicFramePr>
          <p:nvPr>
            <p:extLst>
              <p:ext uri="{D42A27DB-BD31-4B8C-83A1-F6EECF244321}">
                <p14:modId xmlns:p14="http://schemas.microsoft.com/office/powerpoint/2010/main" val="1682455871"/>
              </p:ext>
            </p:extLst>
          </p:nvPr>
        </p:nvGraphicFramePr>
        <p:xfrm>
          <a:off x="252407" y="1769886"/>
          <a:ext cx="11620501" cy="3641663"/>
        </p:xfrm>
        <a:graphic>
          <a:graphicData uri="http://schemas.openxmlformats.org/drawingml/2006/table">
            <a:tbl>
              <a:tblPr firstRow="1" firstCol="1" bandRow="1">
                <a:tableStyleId>{5C22544A-7EE6-4342-B048-85BDC9FD1C3A}</a:tableStyleId>
              </a:tblPr>
              <a:tblGrid>
                <a:gridCol w="661993">
                  <a:extLst>
                    <a:ext uri="{9D8B030D-6E8A-4147-A177-3AD203B41FA5}">
                      <a16:colId xmlns:a16="http://schemas.microsoft.com/office/drawing/2014/main" val="996996544"/>
                    </a:ext>
                  </a:extLst>
                </a:gridCol>
                <a:gridCol w="3114281">
                  <a:extLst>
                    <a:ext uri="{9D8B030D-6E8A-4147-A177-3AD203B41FA5}">
                      <a16:colId xmlns:a16="http://schemas.microsoft.com/office/drawing/2014/main" val="2033872381"/>
                    </a:ext>
                  </a:extLst>
                </a:gridCol>
                <a:gridCol w="1736729">
                  <a:extLst>
                    <a:ext uri="{9D8B030D-6E8A-4147-A177-3AD203B41FA5}">
                      <a16:colId xmlns:a16="http://schemas.microsoft.com/office/drawing/2014/main" val="71214053"/>
                    </a:ext>
                  </a:extLst>
                </a:gridCol>
                <a:gridCol w="1502161">
                  <a:extLst>
                    <a:ext uri="{9D8B030D-6E8A-4147-A177-3AD203B41FA5}">
                      <a16:colId xmlns:a16="http://schemas.microsoft.com/office/drawing/2014/main" val="3946847804"/>
                    </a:ext>
                  </a:extLst>
                </a:gridCol>
                <a:gridCol w="1653145">
                  <a:extLst>
                    <a:ext uri="{9D8B030D-6E8A-4147-A177-3AD203B41FA5}">
                      <a16:colId xmlns:a16="http://schemas.microsoft.com/office/drawing/2014/main" val="3245439346"/>
                    </a:ext>
                  </a:extLst>
                </a:gridCol>
                <a:gridCol w="1690130">
                  <a:extLst>
                    <a:ext uri="{9D8B030D-6E8A-4147-A177-3AD203B41FA5}">
                      <a16:colId xmlns:a16="http://schemas.microsoft.com/office/drawing/2014/main" val="3788898150"/>
                    </a:ext>
                  </a:extLst>
                </a:gridCol>
                <a:gridCol w="1262062">
                  <a:extLst>
                    <a:ext uri="{9D8B030D-6E8A-4147-A177-3AD203B41FA5}">
                      <a16:colId xmlns:a16="http://schemas.microsoft.com/office/drawing/2014/main" val="211993502"/>
                    </a:ext>
                  </a:extLst>
                </a:gridCol>
              </a:tblGrid>
              <a:tr h="107950">
                <a:tc rowSpan="2">
                  <a:txBody>
                    <a:bodyPr/>
                    <a:lstStyle/>
                    <a:p>
                      <a:pPr algn="ctr">
                        <a:lnSpc>
                          <a:spcPct val="107000"/>
                        </a:lnSpc>
                        <a:spcAft>
                          <a:spcPts val="800"/>
                        </a:spcAft>
                      </a:pPr>
                      <a:r>
                        <a:rPr lang="lt-LT" sz="1800" dirty="0">
                          <a:solidFill>
                            <a:schemeClr val="tx1"/>
                          </a:solidFill>
                          <a:effectLst/>
                          <a:latin typeface="+mj-lt"/>
                        </a:rPr>
                        <a:t>Nr. </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a:lnSpc>
                          <a:spcPct val="107000"/>
                        </a:lnSpc>
                        <a:spcAft>
                          <a:spcPts val="800"/>
                        </a:spcAft>
                      </a:pPr>
                      <a:r>
                        <a:rPr lang="lt-LT" sz="1800" dirty="0">
                          <a:solidFill>
                            <a:schemeClr val="tx1"/>
                          </a:solidFill>
                          <a:effectLst/>
                          <a:latin typeface="+mj-lt"/>
                        </a:rPr>
                        <a:t>Konkretaus tikslo, veiksmo ir siūlomo projekto pavadinimas</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a:lnSpc>
                          <a:spcPct val="107000"/>
                        </a:lnSpc>
                        <a:spcAft>
                          <a:spcPts val="800"/>
                        </a:spcAft>
                      </a:pPr>
                      <a:r>
                        <a:rPr lang="lt-LT" sz="1600" dirty="0">
                          <a:solidFill>
                            <a:schemeClr val="tx1"/>
                          </a:solidFill>
                          <a:effectLst/>
                          <a:latin typeface="+mj-lt"/>
                        </a:rPr>
                        <a:t>Planuojamas kvietimo teikti PĮP paskelbimo laikotarpis</a:t>
                      </a:r>
                      <a:endParaRPr lang="lt-L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3">
                  <a:txBody>
                    <a:bodyPr/>
                    <a:lstStyle/>
                    <a:p>
                      <a:pPr algn="ctr">
                        <a:lnSpc>
                          <a:spcPct val="107000"/>
                        </a:lnSpc>
                        <a:spcAft>
                          <a:spcPts val="800"/>
                        </a:spcAft>
                      </a:pPr>
                      <a:r>
                        <a:rPr lang="lt-LT" sz="1800">
                          <a:solidFill>
                            <a:schemeClr val="tx1"/>
                          </a:solidFill>
                          <a:effectLst/>
                          <a:latin typeface="+mj-lt"/>
                        </a:rPr>
                        <a:t>Skiriamas finansavimas, iki (Eur)</a:t>
                      </a:r>
                      <a:endParaRPr lang="lt-LT" sz="18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lt-LT"/>
                    </a:p>
                  </a:txBody>
                  <a:tcPr/>
                </a:tc>
                <a:tc hMerge="1">
                  <a:txBody>
                    <a:bodyPr/>
                    <a:lstStyle/>
                    <a:p>
                      <a:pPr algn="ctr">
                        <a:lnSpc>
                          <a:spcPct val="107000"/>
                        </a:lnSpc>
                        <a:spcAft>
                          <a:spcPts val="800"/>
                        </a:spcAft>
                      </a:pPr>
                      <a:endParaRPr lang="lt-LT" sz="18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a:lnSpc>
                          <a:spcPct val="107000"/>
                        </a:lnSpc>
                        <a:spcAft>
                          <a:spcPts val="800"/>
                        </a:spcAft>
                      </a:pPr>
                      <a:r>
                        <a:rPr lang="lt-LT" sz="1800" dirty="0" err="1">
                          <a:solidFill>
                            <a:schemeClr val="tx1"/>
                          </a:solidFill>
                          <a:effectLst/>
                          <a:latin typeface="+mj-lt"/>
                        </a:rPr>
                        <a:t>Pareiš</a:t>
                      </a:r>
                      <a:r>
                        <a:rPr lang="lt-LT" sz="1800" dirty="0">
                          <a:solidFill>
                            <a:schemeClr val="tx1"/>
                          </a:solidFill>
                          <a:effectLst/>
                          <a:latin typeface="+mj-lt"/>
                        </a:rPr>
                        <a:t>-</a:t>
                      </a:r>
                    </a:p>
                    <a:p>
                      <a:pPr algn="ctr">
                        <a:lnSpc>
                          <a:spcPct val="107000"/>
                        </a:lnSpc>
                        <a:spcAft>
                          <a:spcPts val="800"/>
                        </a:spcAft>
                      </a:pPr>
                      <a:r>
                        <a:rPr lang="lt-LT" sz="1800" dirty="0" err="1">
                          <a:solidFill>
                            <a:schemeClr val="tx1"/>
                          </a:solidFill>
                          <a:effectLst/>
                          <a:latin typeface="+mj-lt"/>
                        </a:rPr>
                        <a:t>kėjas</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693834672"/>
                  </a:ext>
                </a:extLst>
              </a:tr>
              <a:tr h="1099185">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a:lnSpc>
                          <a:spcPct val="107000"/>
                        </a:lnSpc>
                        <a:spcAft>
                          <a:spcPts val="800"/>
                        </a:spcAft>
                      </a:pPr>
                      <a:r>
                        <a:rPr lang="lt-LT" sz="1800" b="1" dirty="0">
                          <a:solidFill>
                            <a:schemeClr val="tx1"/>
                          </a:solidFill>
                          <a:effectLst/>
                          <a:latin typeface="+mj-lt"/>
                        </a:rPr>
                        <a:t>ES lėšos</a:t>
                      </a:r>
                      <a:endParaRPr lang="lt-L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800"/>
                        </a:spcAft>
                      </a:pPr>
                      <a:r>
                        <a:rPr lang="lt-LT" sz="1800" b="1" dirty="0">
                          <a:solidFill>
                            <a:schemeClr val="tx1"/>
                          </a:solidFill>
                          <a:effectLst/>
                          <a:latin typeface="+mj-lt"/>
                        </a:rPr>
                        <a:t>BF lėšos</a:t>
                      </a:r>
                      <a:endParaRPr lang="lt-L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800"/>
                        </a:spcAft>
                      </a:pPr>
                      <a:r>
                        <a:rPr lang="lt-LT" sz="1800" b="1" dirty="0">
                          <a:solidFill>
                            <a:schemeClr val="tx1"/>
                          </a:solidFill>
                          <a:effectLst/>
                          <a:latin typeface="+mj-lt"/>
                        </a:rPr>
                        <a:t>Iš viso</a:t>
                      </a:r>
                      <a:endParaRPr lang="lt-L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vMerge="1">
                  <a:txBody>
                    <a:bodyPr/>
                    <a:lstStyle/>
                    <a:p>
                      <a:pPr algn="ctr">
                        <a:lnSpc>
                          <a:spcPct val="107000"/>
                        </a:lnSpc>
                        <a:spcAft>
                          <a:spcPts val="800"/>
                        </a:spcAft>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8164288"/>
                  </a:ext>
                </a:extLst>
              </a:tr>
              <a:tr h="260350">
                <a:tc>
                  <a:txBody>
                    <a:bodyPr/>
                    <a:lstStyle/>
                    <a:p>
                      <a:pPr>
                        <a:lnSpc>
                          <a:spcPct val="107000"/>
                        </a:lnSpc>
                        <a:spcAft>
                          <a:spcPts val="800"/>
                        </a:spcAft>
                      </a:pPr>
                      <a:r>
                        <a:rPr lang="lt-LT" sz="1800" dirty="0">
                          <a:solidFill>
                            <a:schemeClr val="tx1"/>
                          </a:solidFill>
                          <a:effectLst/>
                          <a:latin typeface="+mj-lt"/>
                        </a:rPr>
                        <a:t>1.14.</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6">
                  <a:txBody>
                    <a:bodyPr/>
                    <a:lstStyle/>
                    <a:p>
                      <a:pPr>
                        <a:lnSpc>
                          <a:spcPct val="107000"/>
                        </a:lnSpc>
                      </a:pPr>
                      <a:r>
                        <a:rPr lang="lt-LT" sz="1800" b="1" dirty="0">
                          <a:solidFill>
                            <a:schemeClr val="tx1"/>
                          </a:solidFill>
                          <a:effectLst/>
                          <a:latin typeface="+mj-lt"/>
                        </a:rPr>
                        <a:t>KONKRETUS VEIKSMAS: Parama valstybėms narėms plėtojant pažangias sienas, BMVI/2024/SA/1.5.1</a:t>
                      </a:r>
                      <a:endParaRPr lang="lt-L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en-US"/>
                    </a:p>
                  </a:txBody>
                  <a:tcPr/>
                </a:tc>
                <a:tc hMerge="1">
                  <a:txBody>
                    <a:bodyPr/>
                    <a:lstStyle/>
                    <a:p>
                      <a:endParaRPr lang="lt-LT"/>
                    </a:p>
                  </a:txBody>
                  <a:tcPr/>
                </a:tc>
                <a:extLst>
                  <a:ext uri="{0D108BD9-81ED-4DB2-BD59-A6C34878D82A}">
                    <a16:rowId xmlns:a16="http://schemas.microsoft.com/office/drawing/2014/main" val="4221018653"/>
                  </a:ext>
                </a:extLst>
              </a:tr>
              <a:tr h="177800">
                <a:tc>
                  <a:txBody>
                    <a:bodyPr/>
                    <a:lstStyle/>
                    <a:p>
                      <a:pPr>
                        <a:lnSpc>
                          <a:spcPct val="107000"/>
                        </a:lnSpc>
                        <a:spcAft>
                          <a:spcPts val="800"/>
                        </a:spcAft>
                      </a:pPr>
                      <a:r>
                        <a:rPr lang="lt-LT" sz="1600" dirty="0">
                          <a:solidFill>
                            <a:schemeClr val="tx1"/>
                          </a:solidFill>
                          <a:effectLst/>
                          <a:latin typeface="+mj-lt"/>
                        </a:rPr>
                        <a:t>1.14.1</a:t>
                      </a:r>
                      <a:endParaRPr lang="lt-L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07000"/>
                        </a:lnSpc>
                        <a:spcAft>
                          <a:spcPts val="800"/>
                        </a:spcAft>
                      </a:pPr>
                      <a:r>
                        <a:rPr lang="lt-LT" sz="1600" dirty="0">
                          <a:solidFill>
                            <a:schemeClr val="tx1"/>
                          </a:solidFill>
                          <a:effectLst/>
                          <a:latin typeface="+mj-lt"/>
                        </a:rPr>
                        <a:t>AIS ir ETIAS nacionalinės dalies sukūrimo užbaigimas ir pritaikymas integracijai ir sąveikai su didelės apimties IT architektūra</a:t>
                      </a:r>
                      <a:endParaRPr lang="lt-L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800"/>
                        </a:spcAft>
                      </a:pPr>
                      <a:r>
                        <a:rPr lang="lt-LT" sz="2000" dirty="0">
                          <a:solidFill>
                            <a:schemeClr val="tx1"/>
                          </a:solidFill>
                          <a:effectLst/>
                          <a:latin typeface="+mj-lt"/>
                          <a:ea typeface="Times New Roman" panose="02020603050405020304" pitchFamily="18" charset="0"/>
                          <a:cs typeface="Calibri" panose="020F0502020204030204" pitchFamily="34" charset="0"/>
                        </a:rPr>
                        <a:t>2024 m. IV </a:t>
                      </a:r>
                      <a:r>
                        <a:rPr lang="lt-LT" sz="2000" dirty="0" err="1">
                          <a:solidFill>
                            <a:schemeClr val="tx1"/>
                          </a:solidFill>
                          <a:effectLst/>
                          <a:latin typeface="+mj-lt"/>
                          <a:ea typeface="Times New Roman" panose="02020603050405020304" pitchFamily="18" charset="0"/>
                          <a:cs typeface="Calibri" panose="020F0502020204030204" pitchFamily="34" charset="0"/>
                        </a:rPr>
                        <a:t>ketv</a:t>
                      </a:r>
                      <a:r>
                        <a:rPr lang="lt-LT" sz="2000" dirty="0">
                          <a:solidFill>
                            <a:schemeClr val="tx1"/>
                          </a:solidFill>
                          <a:effectLst/>
                          <a:latin typeface="+mj-lt"/>
                          <a:ea typeface="Times New Roman" panose="02020603050405020304" pitchFamily="18" charset="0"/>
                          <a:cs typeface="Calibri" panose="020F0502020204030204" pitchFamily="34" charset="0"/>
                        </a:rPr>
                        <a:t>.</a:t>
                      </a:r>
                      <a:endParaRPr lang="lt-LT"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07000"/>
                        </a:lnSpc>
                        <a:spcAft>
                          <a:spcPts val="800"/>
                        </a:spcAft>
                      </a:pPr>
                      <a:r>
                        <a:rPr lang="lt-LT" sz="2000" dirty="0">
                          <a:solidFill>
                            <a:schemeClr val="tx1"/>
                          </a:solidFill>
                          <a:effectLst/>
                          <a:latin typeface="+mj-lt"/>
                          <a:ea typeface="Times New Roman" panose="02020603050405020304" pitchFamily="18" charset="0"/>
                          <a:cs typeface="Calibri" panose="020F0502020204030204" pitchFamily="34" charset="0"/>
                        </a:rPr>
                        <a:t>1 540 880,19</a:t>
                      </a:r>
                      <a:endParaRPr lang="lt-LT"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07000"/>
                        </a:lnSpc>
                        <a:spcAft>
                          <a:spcPts val="800"/>
                        </a:spcAft>
                      </a:pPr>
                      <a:r>
                        <a:rPr lang="en-US" sz="2000" dirty="0">
                          <a:solidFill>
                            <a:schemeClr val="tx1"/>
                          </a:solidFill>
                          <a:effectLst/>
                          <a:latin typeface="+mj-lt"/>
                          <a:ea typeface="Calibri" panose="020F0502020204030204" pitchFamily="34" charset="0"/>
                          <a:cs typeface="Times New Roman" panose="02020603050405020304" pitchFamily="18" charset="0"/>
                        </a:rPr>
                        <a:t>171 208,91</a:t>
                      </a:r>
                      <a:endParaRPr lang="lt-LT"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07000"/>
                        </a:lnSpc>
                        <a:spcAft>
                          <a:spcPts val="800"/>
                        </a:spcAft>
                      </a:pPr>
                      <a:r>
                        <a:rPr lang="en-US" sz="2000">
                          <a:solidFill>
                            <a:schemeClr val="tx1"/>
                          </a:solidFill>
                          <a:effectLst/>
                          <a:latin typeface="+mj-lt"/>
                          <a:ea typeface="Calibri" panose="020F0502020204030204" pitchFamily="34" charset="0"/>
                          <a:cs typeface="Times New Roman" panose="02020603050405020304" pitchFamily="18" charset="0"/>
                        </a:rPr>
                        <a:t>1 712 089,10</a:t>
                      </a:r>
                      <a:endParaRPr lang="lt-LT"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800"/>
                        </a:spcAft>
                      </a:pPr>
                      <a:r>
                        <a:rPr lang="lt-LT" sz="2000" dirty="0">
                          <a:solidFill>
                            <a:schemeClr val="tx1"/>
                          </a:solidFill>
                          <a:effectLst/>
                          <a:latin typeface="+mj-lt"/>
                          <a:ea typeface="Calibri" panose="020F0502020204030204" pitchFamily="34" charset="0"/>
                          <a:cs typeface="Calibri" panose="020F0502020204030204" pitchFamily="34" charset="0"/>
                        </a:rPr>
                        <a:t>VSAT</a:t>
                      </a:r>
                      <a:endParaRPr lang="lt-LT"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481817592"/>
                  </a:ext>
                </a:extLst>
              </a:tr>
              <a:tr h="177800">
                <a:tc>
                  <a:txBody>
                    <a:bodyPr/>
                    <a:lstStyle/>
                    <a:p>
                      <a:pPr>
                        <a:lnSpc>
                          <a:spcPct val="107000"/>
                        </a:lnSpc>
                        <a:spcAft>
                          <a:spcPts val="800"/>
                        </a:spcAft>
                      </a:pPr>
                      <a:r>
                        <a:rPr lang="lt-LT" sz="1600" dirty="0">
                          <a:solidFill>
                            <a:schemeClr val="tx1"/>
                          </a:solidFill>
                          <a:effectLst/>
                          <a:latin typeface="+mj-lt"/>
                          <a:ea typeface="Calibri" panose="020F0502020204030204" pitchFamily="34" charset="0"/>
                          <a:cs typeface="Times New Roman" panose="02020603050405020304" pitchFamily="18" charset="0"/>
                        </a:rPr>
                        <a:t>1.14.2</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07000"/>
                        </a:lnSpc>
                        <a:spcAft>
                          <a:spcPts val="800"/>
                        </a:spcAft>
                      </a:pPr>
                      <a:r>
                        <a:rPr lang="lt-LT" sz="1600" dirty="0">
                          <a:solidFill>
                            <a:schemeClr val="tx1"/>
                          </a:solidFill>
                          <a:effectLst/>
                          <a:latin typeface="+mj-lt"/>
                          <a:ea typeface="Times New Roman" panose="02020603050405020304" pitchFamily="18" charset="0"/>
                          <a:cs typeface="Calibri" panose="020F0502020204030204" pitchFamily="34" charset="0"/>
                        </a:rPr>
                        <a:t>SIRENE informacinės sistemos ir nacionalinių procesų plėtojimas</a:t>
                      </a:r>
                      <a:endParaRPr lang="lt-LT" sz="1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800"/>
                        </a:spcAft>
                      </a:pPr>
                      <a:r>
                        <a:rPr lang="lt-LT" sz="2000" dirty="0">
                          <a:solidFill>
                            <a:schemeClr val="tx1"/>
                          </a:solidFill>
                          <a:effectLst/>
                          <a:latin typeface="+mj-lt"/>
                          <a:ea typeface="Times New Roman" panose="02020603050405020304" pitchFamily="18" charset="0"/>
                          <a:cs typeface="Calibri" panose="020F0502020204030204" pitchFamily="34" charset="0"/>
                        </a:rPr>
                        <a:t>2025 m. IV </a:t>
                      </a:r>
                      <a:r>
                        <a:rPr lang="lt-LT" sz="2000" dirty="0" err="1">
                          <a:solidFill>
                            <a:schemeClr val="tx1"/>
                          </a:solidFill>
                          <a:effectLst/>
                          <a:latin typeface="+mj-lt"/>
                          <a:ea typeface="Times New Roman" panose="02020603050405020304" pitchFamily="18" charset="0"/>
                          <a:cs typeface="Calibri" panose="020F0502020204030204" pitchFamily="34" charset="0"/>
                        </a:rPr>
                        <a:t>ketv</a:t>
                      </a:r>
                      <a:r>
                        <a:rPr lang="lt-LT" sz="2000" dirty="0">
                          <a:solidFill>
                            <a:schemeClr val="tx1"/>
                          </a:solidFill>
                          <a:effectLst/>
                          <a:latin typeface="+mj-lt"/>
                          <a:ea typeface="Times New Roman" panose="02020603050405020304" pitchFamily="18" charset="0"/>
                          <a:cs typeface="Calibri" panose="020F0502020204030204" pitchFamily="34" charset="0"/>
                        </a:rPr>
                        <a:t>.</a:t>
                      </a:r>
                      <a:endParaRPr lang="lt-LT"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07000"/>
                        </a:lnSpc>
                        <a:spcAft>
                          <a:spcPts val="800"/>
                        </a:spcAft>
                      </a:pPr>
                      <a:r>
                        <a:rPr lang="lt-LT" sz="2000" dirty="0">
                          <a:solidFill>
                            <a:schemeClr val="tx1"/>
                          </a:solidFill>
                          <a:effectLst/>
                          <a:latin typeface="+mj-lt"/>
                          <a:ea typeface="Times New Roman" panose="02020603050405020304" pitchFamily="18" charset="0"/>
                          <a:cs typeface="Calibri" panose="020F0502020204030204" pitchFamily="34" charset="0"/>
                        </a:rPr>
                        <a:t>471 698,11</a:t>
                      </a:r>
                      <a:endParaRPr lang="lt-LT"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07000"/>
                        </a:lnSpc>
                        <a:spcAft>
                          <a:spcPts val="800"/>
                        </a:spcAft>
                      </a:pPr>
                      <a:r>
                        <a:rPr lang="en-US" sz="2000" dirty="0">
                          <a:solidFill>
                            <a:schemeClr val="tx1"/>
                          </a:solidFill>
                          <a:effectLst/>
                          <a:latin typeface="+mj-lt"/>
                          <a:ea typeface="Calibri" panose="020F0502020204030204" pitchFamily="34" charset="0"/>
                          <a:cs typeface="Times New Roman" panose="02020603050405020304" pitchFamily="18" charset="0"/>
                        </a:rPr>
                        <a:t>        52 410,90 </a:t>
                      </a:r>
                      <a:endParaRPr lang="lt-LT"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07000"/>
                        </a:lnSpc>
                        <a:spcAft>
                          <a:spcPts val="800"/>
                        </a:spcAft>
                      </a:pPr>
                      <a:r>
                        <a:rPr lang="en-US" sz="2000">
                          <a:solidFill>
                            <a:schemeClr val="tx1"/>
                          </a:solidFill>
                          <a:effectLst/>
                          <a:latin typeface="+mj-lt"/>
                          <a:ea typeface="Calibri" panose="020F0502020204030204" pitchFamily="34" charset="0"/>
                          <a:cs typeface="Times New Roman" panose="02020603050405020304" pitchFamily="18" charset="0"/>
                        </a:rPr>
                        <a:t>524 109,01</a:t>
                      </a:r>
                      <a:endParaRPr lang="lt-LT"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800"/>
                        </a:spcAft>
                      </a:pPr>
                      <a:r>
                        <a:rPr lang="lt-LT" sz="2000" dirty="0">
                          <a:solidFill>
                            <a:schemeClr val="tx1"/>
                          </a:solidFill>
                          <a:effectLst/>
                          <a:latin typeface="+mj-lt"/>
                          <a:ea typeface="Calibri" panose="020F0502020204030204" pitchFamily="34" charset="0"/>
                          <a:cs typeface="Calibri" panose="020F0502020204030204" pitchFamily="34" charset="0"/>
                        </a:rPr>
                        <a:t>PD</a:t>
                      </a:r>
                      <a:endParaRPr lang="lt-LT"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859755606"/>
                  </a:ext>
                </a:extLst>
              </a:tr>
              <a:tr h="177800">
                <a:tc gridSpan="3">
                  <a:txBody>
                    <a:bodyPr/>
                    <a:lstStyle/>
                    <a:p>
                      <a:pPr algn="r">
                        <a:lnSpc>
                          <a:spcPct val="107000"/>
                        </a:lnSpc>
                        <a:spcAft>
                          <a:spcPts val="800"/>
                        </a:spcAft>
                      </a:pPr>
                      <a:r>
                        <a:rPr lang="en-US" sz="1800" dirty="0">
                          <a:solidFill>
                            <a:schemeClr val="tx1"/>
                          </a:solidFill>
                          <a:effectLst/>
                          <a:latin typeface="+mj-lt"/>
                        </a:rPr>
                        <a:t>IŠ VISO LĖŠŲ 1.1</a:t>
                      </a:r>
                      <a:r>
                        <a:rPr lang="lt-LT" sz="1800" dirty="0">
                          <a:solidFill>
                            <a:schemeClr val="tx1"/>
                          </a:solidFill>
                          <a:effectLst/>
                          <a:latin typeface="+mj-lt"/>
                        </a:rPr>
                        <a:t>4</a:t>
                      </a:r>
                      <a:r>
                        <a:rPr lang="en-US" sz="1800" dirty="0">
                          <a:solidFill>
                            <a:schemeClr val="tx1"/>
                          </a:solidFill>
                          <a:effectLst/>
                          <a:latin typeface="+mj-lt"/>
                        </a:rPr>
                        <a:t>. VEIKSMUI</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lt-LT"/>
                    </a:p>
                  </a:txBody>
                  <a:tcPr/>
                </a:tc>
                <a:tc hMerge="1">
                  <a:txBody>
                    <a:bodyPr/>
                    <a:lstStyle/>
                    <a:p>
                      <a:endParaRPr lang="lt-LT"/>
                    </a:p>
                  </a:txBody>
                  <a:tcPr/>
                </a:tc>
                <a:tc>
                  <a:txBody>
                    <a:bodyPr/>
                    <a:lstStyle/>
                    <a:p>
                      <a:pPr algn="r">
                        <a:lnSpc>
                          <a:spcPct val="107000"/>
                        </a:lnSpc>
                        <a:spcAft>
                          <a:spcPts val="800"/>
                        </a:spcAft>
                      </a:pPr>
                      <a:r>
                        <a:rPr lang="en-US" sz="2000" b="1" dirty="0">
                          <a:solidFill>
                            <a:schemeClr val="tx1"/>
                          </a:solidFill>
                          <a:effectLst/>
                          <a:latin typeface="+mj-lt"/>
                          <a:ea typeface="Calibri" panose="020F0502020204030204" pitchFamily="34" charset="0"/>
                          <a:cs typeface="Times New Roman" panose="02020603050405020304" pitchFamily="18" charset="0"/>
                        </a:rPr>
                        <a:t>2 012 578,30</a:t>
                      </a:r>
                      <a:endParaRPr lang="lt-LT"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07000"/>
                        </a:lnSpc>
                        <a:spcAft>
                          <a:spcPts val="800"/>
                        </a:spcAft>
                      </a:pPr>
                      <a:r>
                        <a:rPr lang="en-US" sz="2000" b="1">
                          <a:solidFill>
                            <a:schemeClr val="tx1"/>
                          </a:solidFill>
                          <a:effectLst/>
                          <a:latin typeface="+mj-lt"/>
                          <a:ea typeface="Calibri" panose="020F0502020204030204" pitchFamily="34" charset="0"/>
                          <a:cs typeface="Times New Roman" panose="02020603050405020304" pitchFamily="18" charset="0"/>
                        </a:rPr>
                        <a:t>223 619,81</a:t>
                      </a:r>
                      <a:endParaRPr lang="lt-LT" sz="20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07000"/>
                        </a:lnSpc>
                        <a:spcAft>
                          <a:spcPts val="800"/>
                        </a:spcAft>
                      </a:pPr>
                      <a:r>
                        <a:rPr lang="en-US" sz="2000" b="1" dirty="0">
                          <a:solidFill>
                            <a:schemeClr val="tx1"/>
                          </a:solidFill>
                          <a:effectLst/>
                          <a:latin typeface="+mj-lt"/>
                          <a:ea typeface="Calibri" panose="020F0502020204030204" pitchFamily="34" charset="0"/>
                          <a:cs typeface="Times New Roman" panose="02020603050405020304" pitchFamily="18" charset="0"/>
                        </a:rPr>
                        <a:t>2 236 198,11</a:t>
                      </a:r>
                      <a:endParaRPr lang="lt-LT"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07000"/>
                        </a:lnSpc>
                        <a:spcAft>
                          <a:spcPts val="800"/>
                        </a:spcAft>
                      </a:pPr>
                      <a:r>
                        <a:rPr lang="lt-LT" sz="1800" dirty="0">
                          <a:solidFill>
                            <a:schemeClr val="tx1"/>
                          </a:solidFill>
                          <a:effectLst/>
                          <a:latin typeface="+mj-lt"/>
                        </a:rPr>
                        <a:t> </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902036256"/>
                  </a:ext>
                </a:extLst>
              </a:tr>
            </a:tbl>
          </a:graphicData>
        </a:graphic>
      </p:graphicFrame>
      <p:sp>
        <p:nvSpPr>
          <p:cNvPr id="7" name="Rectangle 1">
            <a:extLst>
              <a:ext uri="{FF2B5EF4-FFF2-40B4-BE49-F238E27FC236}">
                <a16:creationId xmlns:a16="http://schemas.microsoft.com/office/drawing/2014/main" id="{D90A28A8-706A-CD87-9200-791A6D0E27BE}"/>
              </a:ext>
            </a:extLst>
          </p:cNvPr>
          <p:cNvSpPr>
            <a:spLocks noChangeArrowheads="1"/>
          </p:cNvSpPr>
          <p:nvPr/>
        </p:nvSpPr>
        <p:spPr bwMode="auto">
          <a:xfrm>
            <a:off x="139999" y="482711"/>
            <a:ext cx="1212532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539750" algn="l" defTabSz="914400" rtl="0" eaLnBrk="0" fontAlgn="base" latinLnBrk="0" hangingPunct="0">
              <a:lnSpc>
                <a:spcPct val="100000"/>
              </a:lnSpc>
              <a:spcBef>
                <a:spcPct val="0"/>
              </a:spcBef>
              <a:spcAft>
                <a:spcPct val="0"/>
              </a:spcAft>
              <a:buClrTx/>
              <a:buSzTx/>
              <a:buFontTx/>
              <a:buNone/>
              <a:tabLst>
                <a:tab pos="539750" algn="l"/>
              </a:tabLst>
            </a:pPr>
            <a:r>
              <a:rPr kumimoji="0" lang="lt-LT" altLang="lt-LT" b="1"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NUTARTA. </a:t>
            </a:r>
            <a:r>
              <a:rPr kumimoji="0" lang="lt-LT" altLang="lt-LT" b="0"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Vadovaujantis 2024 m. liepos 29 d. Europos Komisijos pranešimu Nr. </a:t>
            </a:r>
            <a:r>
              <a:rPr kumimoji="0" lang="lt-LT" altLang="lt-LT" b="0" i="0" u="none" strike="noStrike" cap="none" normalizeH="0" baseline="0" dirty="0" err="1">
                <a:ln>
                  <a:noFill/>
                </a:ln>
                <a:solidFill>
                  <a:schemeClr val="tx1"/>
                </a:solidFill>
                <a:effectLst/>
                <a:latin typeface="+mj-lt"/>
                <a:ea typeface="Calibri" panose="020F0502020204030204" pitchFamily="34" charset="0"/>
                <a:cs typeface="Calibri" panose="020F0502020204030204" pitchFamily="34" charset="0"/>
              </a:rPr>
              <a:t>Ares</a:t>
            </a:r>
            <a:r>
              <a:rPr kumimoji="0" lang="lt-LT" altLang="lt-LT" b="0"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(2024)5482212, rekomenduoti vadovaujančiai institucijai papildyti SVVP 2021-2027 m. programos veiksmų įgyvendinimo planą nauju konkrečiu veiksmu   „Parama valstybėms narėms plėtojant pažangias sienas”, Nr. BMVI/2024/SA/1.5.1, ir pagal šį veiksmą numatytais įgyvendinti  dviem projektais, taip pat atitinkamai padidinti techninei paramai skirtą finansavimą: </a:t>
            </a:r>
            <a:endParaRPr kumimoji="0" lang="lt-LT" altLang="lt-LT" b="0" i="0" u="none" strike="noStrike" cap="none" normalizeH="0" baseline="0" dirty="0">
              <a:ln>
                <a:noFill/>
              </a:ln>
              <a:solidFill>
                <a:schemeClr val="tx1"/>
              </a:solidFill>
              <a:effectLst/>
              <a:latin typeface="+mj-lt"/>
            </a:endParaRPr>
          </a:p>
          <a:p>
            <a:pPr marL="0" marR="0" lvl="0" indent="539750" algn="l" defTabSz="914400" rtl="0" eaLnBrk="0" fontAlgn="base" latinLnBrk="0" hangingPunct="0">
              <a:lnSpc>
                <a:spcPct val="100000"/>
              </a:lnSpc>
              <a:spcBef>
                <a:spcPct val="0"/>
              </a:spcBef>
              <a:spcAft>
                <a:spcPct val="0"/>
              </a:spcAft>
              <a:buClrTx/>
              <a:buSzTx/>
              <a:buFontTx/>
              <a:buNone/>
              <a:tabLst>
                <a:tab pos="539750" algn="l"/>
              </a:tabLst>
            </a:pPr>
            <a:endParaRPr kumimoji="0" lang="lt-LT" altLang="lt-LT"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D002DC1D-23CB-FDF7-45C1-FA9FE0D612AA}"/>
              </a:ext>
            </a:extLst>
          </p:cNvPr>
          <p:cNvGraphicFramePr>
            <a:graphicFrameLocks noGrp="1"/>
          </p:cNvGraphicFramePr>
          <p:nvPr>
            <p:extLst>
              <p:ext uri="{D42A27DB-BD31-4B8C-83A1-F6EECF244321}">
                <p14:modId xmlns:p14="http://schemas.microsoft.com/office/powerpoint/2010/main" val="78511619"/>
              </p:ext>
            </p:extLst>
          </p:nvPr>
        </p:nvGraphicFramePr>
        <p:xfrm>
          <a:off x="252407" y="5769102"/>
          <a:ext cx="11620501" cy="731520"/>
        </p:xfrm>
        <a:graphic>
          <a:graphicData uri="http://schemas.openxmlformats.org/drawingml/2006/table">
            <a:tbl>
              <a:tblPr firstRow="1" firstCol="1" bandRow="1">
                <a:tableStyleId>{5C22544A-7EE6-4342-B048-85BDC9FD1C3A}</a:tableStyleId>
              </a:tblPr>
              <a:tblGrid>
                <a:gridCol w="5457149">
                  <a:extLst>
                    <a:ext uri="{9D8B030D-6E8A-4147-A177-3AD203B41FA5}">
                      <a16:colId xmlns:a16="http://schemas.microsoft.com/office/drawing/2014/main" val="997138958"/>
                    </a:ext>
                  </a:extLst>
                </a:gridCol>
                <a:gridCol w="2110646">
                  <a:extLst>
                    <a:ext uri="{9D8B030D-6E8A-4147-A177-3AD203B41FA5}">
                      <a16:colId xmlns:a16="http://schemas.microsoft.com/office/drawing/2014/main" val="515074292"/>
                    </a:ext>
                  </a:extLst>
                </a:gridCol>
                <a:gridCol w="2029672">
                  <a:extLst>
                    <a:ext uri="{9D8B030D-6E8A-4147-A177-3AD203B41FA5}">
                      <a16:colId xmlns:a16="http://schemas.microsoft.com/office/drawing/2014/main" val="3936392026"/>
                    </a:ext>
                  </a:extLst>
                </a:gridCol>
                <a:gridCol w="2023034">
                  <a:extLst>
                    <a:ext uri="{9D8B030D-6E8A-4147-A177-3AD203B41FA5}">
                      <a16:colId xmlns:a16="http://schemas.microsoft.com/office/drawing/2014/main" val="1563402274"/>
                    </a:ext>
                  </a:extLst>
                </a:gridCol>
              </a:tblGrid>
              <a:tr h="0">
                <a:tc>
                  <a:txBody>
                    <a:bodyPr/>
                    <a:lstStyle/>
                    <a:p>
                      <a:pPr>
                        <a:lnSpc>
                          <a:spcPct val="115000"/>
                        </a:lnSpc>
                        <a:spcAft>
                          <a:spcPts val="800"/>
                        </a:spcAft>
                      </a:pPr>
                      <a:r>
                        <a:rPr lang="lt-LT" sz="1800" b="0" dirty="0">
                          <a:solidFill>
                            <a:schemeClr val="tx1"/>
                          </a:solidFill>
                          <a:effectLst/>
                          <a:latin typeface="+mj-lt"/>
                        </a:rPr>
                        <a:t>Techninė parama administruojančioms institucijoms </a:t>
                      </a:r>
                    </a:p>
                    <a:p>
                      <a:pPr>
                        <a:lnSpc>
                          <a:spcPct val="115000"/>
                        </a:lnSpc>
                        <a:spcAft>
                          <a:spcPts val="800"/>
                        </a:spcAft>
                      </a:pPr>
                      <a:r>
                        <a:rPr lang="lt-LT" sz="1800" dirty="0">
                          <a:solidFill>
                            <a:schemeClr val="tx1"/>
                          </a:solidFill>
                          <a:effectLst/>
                          <a:latin typeface="+mj-lt"/>
                        </a:rPr>
                        <a:t>(+ </a:t>
                      </a:r>
                      <a:r>
                        <a:rPr lang="en-US" sz="1800" b="1" kern="1200" dirty="0">
                          <a:solidFill>
                            <a:schemeClr val="tx1"/>
                          </a:solidFill>
                          <a:effectLst/>
                          <a:latin typeface="+mj-lt"/>
                          <a:ea typeface="+mn-ea"/>
                          <a:cs typeface="+mn-cs"/>
                        </a:rPr>
                        <a:t>120 754,70 </a:t>
                      </a:r>
                      <a:r>
                        <a:rPr lang="en-US" sz="1800" dirty="0">
                          <a:solidFill>
                            <a:schemeClr val="tx1"/>
                          </a:solidFill>
                          <a:effectLst/>
                          <a:latin typeface="+mj-lt"/>
                        </a:rPr>
                        <a:t>EUR)</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gradFill>
                      <a:gsLst>
                        <a:gs pos="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r>
                        <a:rPr lang="lt-LT" sz="2400" b="1" strike="sngStrike" kern="1200" dirty="0">
                          <a:solidFill>
                            <a:schemeClr val="tx1"/>
                          </a:solidFill>
                          <a:effectLst/>
                          <a:latin typeface="+mj-lt"/>
                          <a:ea typeface="+mn-ea"/>
                          <a:cs typeface="+mn-cs"/>
                        </a:rPr>
                        <a:t>19 251 596,08</a:t>
                      </a:r>
                      <a:endParaRPr lang="lt-LT" sz="2400" b="1" kern="1200" dirty="0">
                        <a:solidFill>
                          <a:schemeClr val="tx1"/>
                        </a:solidFill>
                        <a:effectLst/>
                        <a:latin typeface="+mj-lt"/>
                        <a:ea typeface="+mn-ea"/>
                        <a:cs typeface="+mn-cs"/>
                      </a:endParaRPr>
                    </a:p>
                    <a:p>
                      <a:pPr algn="r"/>
                      <a:r>
                        <a:rPr lang="lt-LT" sz="2400" b="1" kern="1200" dirty="0">
                          <a:solidFill>
                            <a:schemeClr val="tx1"/>
                          </a:solidFill>
                          <a:effectLst/>
                          <a:latin typeface="+mj-lt"/>
                          <a:ea typeface="+mn-ea"/>
                          <a:cs typeface="+mn-cs"/>
                        </a:rPr>
                        <a:t>19 372 350,78</a:t>
                      </a:r>
                      <a:endParaRPr lang="lt-LT"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r">
                        <a:lnSpc>
                          <a:spcPct val="115000"/>
                        </a:lnSpc>
                        <a:spcAft>
                          <a:spcPts val="800"/>
                        </a:spcAft>
                      </a:pPr>
                      <a:r>
                        <a:rPr lang="lt-LT" sz="2400" b="0" dirty="0">
                          <a:solidFill>
                            <a:schemeClr val="tx1"/>
                          </a:solidFill>
                          <a:effectLst/>
                          <a:latin typeface="+mj-lt"/>
                        </a:rPr>
                        <a:t>0</a:t>
                      </a:r>
                      <a:endParaRPr lang="lt-LT"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r"/>
                      <a:r>
                        <a:rPr lang="lt-LT" sz="2400" b="1" strike="sngStrike" kern="1200" dirty="0">
                          <a:solidFill>
                            <a:schemeClr val="tx1"/>
                          </a:solidFill>
                          <a:effectLst/>
                          <a:latin typeface="+mj-lt"/>
                          <a:ea typeface="+mn-ea"/>
                          <a:cs typeface="+mn-cs"/>
                        </a:rPr>
                        <a:t>19 251 596,08</a:t>
                      </a:r>
                      <a:endParaRPr lang="lt-LT" sz="2400" b="1" kern="1200" dirty="0">
                        <a:solidFill>
                          <a:schemeClr val="tx1"/>
                        </a:solidFill>
                        <a:effectLst/>
                        <a:latin typeface="+mj-lt"/>
                        <a:ea typeface="+mn-ea"/>
                        <a:cs typeface="+mn-cs"/>
                      </a:endParaRPr>
                    </a:p>
                    <a:p>
                      <a:pPr algn="r"/>
                      <a:r>
                        <a:rPr lang="lt-LT" sz="2400" b="1" kern="1200" dirty="0">
                          <a:solidFill>
                            <a:schemeClr val="tx1"/>
                          </a:solidFill>
                          <a:effectLst/>
                          <a:latin typeface="+mj-lt"/>
                          <a:ea typeface="+mn-ea"/>
                          <a:cs typeface="+mn-cs"/>
                        </a:rPr>
                        <a:t>19 372 350,78</a:t>
                      </a:r>
                      <a:endParaRPr lang="lt-LT" sz="24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537743612"/>
                  </a:ext>
                </a:extLst>
              </a:tr>
            </a:tbl>
          </a:graphicData>
        </a:graphic>
      </p:graphicFrame>
    </p:spTree>
    <p:extLst>
      <p:ext uri="{BB962C8B-B14F-4D97-AF65-F5344CB8AC3E}">
        <p14:creationId xmlns:p14="http://schemas.microsoft.com/office/powerpoint/2010/main" val="194146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25" name="TextBox 24"/>
          <p:cNvSpPr txBox="1"/>
          <p:nvPr/>
        </p:nvSpPr>
        <p:spPr>
          <a:xfrm>
            <a:off x="-258792" y="-180451"/>
            <a:ext cx="12450792" cy="920252"/>
          </a:xfrm>
          <a:prstGeom prst="rect">
            <a:avLst/>
          </a:prstGeom>
          <a:noFill/>
        </p:spPr>
        <p:txBody>
          <a:bodyPr wrap="square" rtlCol="0">
            <a:spAutoFit/>
          </a:bodyPr>
          <a:lstStyle/>
          <a:p>
            <a:pPr algn="ctr">
              <a:lnSpc>
                <a:spcPct val="150000"/>
              </a:lnSpc>
            </a:pPr>
            <a:r>
              <a:rPr lang="lt-LT" sz="4000" b="1" dirty="0">
                <a:solidFill>
                  <a:schemeClr val="bg1"/>
                </a:solidFill>
                <a:latin typeface="+mj-lt"/>
                <a:cs typeface="Calibri" panose="020F0502020204030204" pitchFamily="34" charset="0"/>
              </a:rPr>
              <a:t>Darbotvarkė</a:t>
            </a:r>
            <a:endParaRPr lang="lt-LT" dirty="0">
              <a:solidFill>
                <a:schemeClr val="bg1"/>
              </a:solidFill>
              <a:latin typeface="+mj-lt"/>
            </a:endParaRPr>
          </a:p>
        </p:txBody>
      </p:sp>
      <p:sp>
        <p:nvSpPr>
          <p:cNvPr id="3" name="TextBox 2">
            <a:extLst>
              <a:ext uri="{FF2B5EF4-FFF2-40B4-BE49-F238E27FC236}">
                <a16:creationId xmlns:a16="http://schemas.microsoft.com/office/drawing/2014/main" id="{4A866426-5F34-735D-807B-AC4934497700}"/>
              </a:ext>
            </a:extLst>
          </p:cNvPr>
          <p:cNvSpPr txBox="1"/>
          <p:nvPr/>
        </p:nvSpPr>
        <p:spPr>
          <a:xfrm>
            <a:off x="52387" y="687570"/>
            <a:ext cx="12139613" cy="6324808"/>
          </a:xfrm>
          <a:prstGeom prst="rect">
            <a:avLst/>
          </a:prstGeom>
          <a:noFill/>
        </p:spPr>
        <p:txBody>
          <a:bodyPr wrap="square" rtlCol="0">
            <a:spAutoFit/>
          </a:bodyPr>
          <a:lstStyle/>
          <a:p>
            <a:pPr marL="742950" indent="-742950" algn="just" rtl="0" eaLnBrk="1" fontAlgn="ctr" latinLnBrk="0" hangingPunct="1">
              <a:spcBef>
                <a:spcPts val="0"/>
              </a:spcBef>
              <a:spcAft>
                <a:spcPts val="0"/>
              </a:spcAft>
              <a:buAutoNum type="arabicPeriod"/>
              <a:tabLst>
                <a:tab pos="3060065" algn="ctr"/>
                <a:tab pos="6120130" algn="r"/>
                <a:tab pos="540385" algn="l"/>
                <a:tab pos="3060065" algn="ctr"/>
                <a:tab pos="6120130" algn="r"/>
              </a:tabLst>
            </a:pPr>
            <a:r>
              <a:rPr lang="lt-LT" sz="2700" dirty="0">
                <a:latin typeface="+mj-lt"/>
                <a:cs typeface="Calibri" panose="020F0502020204030204" pitchFamily="34" charset="0"/>
              </a:rPr>
              <a:t>Įžanginis žodis.</a:t>
            </a:r>
            <a:endParaRPr lang="lt-LT" sz="2700" i="0" u="none" strike="noStrike" kern="1200" dirty="0">
              <a:effectLst/>
              <a:latin typeface="+mj-lt"/>
              <a:cs typeface="Calibri" panose="020F0502020204030204" pitchFamily="34" charset="0"/>
            </a:endParaRPr>
          </a:p>
          <a:p>
            <a:pPr marL="742950" indent="-742950" algn="just" fontAlgn="ctr">
              <a:buAutoNum type="arabicPeriod"/>
              <a:tabLst>
                <a:tab pos="3060065" algn="ctr"/>
                <a:tab pos="6120130" algn="r"/>
                <a:tab pos="540385" algn="l"/>
                <a:tab pos="3060065" algn="ctr"/>
                <a:tab pos="6120130" algn="r"/>
              </a:tabLst>
            </a:pPr>
            <a:r>
              <a:rPr lang="lt-LT" sz="2700" dirty="0">
                <a:latin typeface="+mj-lt"/>
                <a:cs typeface="Calibri" panose="020F0502020204030204" pitchFamily="34" charset="0"/>
              </a:rPr>
              <a:t>Darbotvarkės patvirtinimas.</a:t>
            </a:r>
          </a:p>
          <a:p>
            <a:pPr marL="742950" indent="-742950" algn="just" fontAlgn="ctr">
              <a:buAutoNum type="arabicPeriod"/>
              <a:tabLst>
                <a:tab pos="3060065" algn="ctr"/>
                <a:tab pos="6120130" algn="r"/>
                <a:tab pos="540385" algn="l"/>
                <a:tab pos="3060065" algn="ctr"/>
                <a:tab pos="6120130" algn="r"/>
              </a:tabLst>
            </a:pPr>
            <a:r>
              <a:rPr lang="lt-LT" sz="2700" dirty="0">
                <a:latin typeface="+mj-lt"/>
                <a:cs typeface="Calibri" panose="020F0502020204030204" pitchFamily="34" charset="0"/>
              </a:rPr>
              <a:t>Europos Komisijos Migracijos ir vidaus reikalų generalinio direktorato atstovo kalba.</a:t>
            </a:r>
          </a:p>
          <a:p>
            <a:pPr marL="742950" indent="-742950" algn="just" fontAlgn="ctr">
              <a:buAutoNum type="arabicPeriod"/>
              <a:tabLst>
                <a:tab pos="3060065" algn="ctr"/>
                <a:tab pos="6120130" algn="r"/>
                <a:tab pos="540385" algn="l"/>
                <a:tab pos="3060065" algn="ctr"/>
                <a:tab pos="6120130" algn="r"/>
              </a:tabLst>
            </a:pPr>
            <a:r>
              <a:rPr lang="lt-LT" sz="2700" dirty="0">
                <a:latin typeface="+mj-lt"/>
                <a:cs typeface="Calibri" panose="020F0502020204030204" pitchFamily="34" charset="0"/>
              </a:rPr>
              <a:t>SVVP ir VSF programų įgyvendinimo pažangos pristatymas.</a:t>
            </a:r>
          </a:p>
          <a:p>
            <a:pPr marL="742950" indent="-742950" algn="just" fontAlgn="ctr">
              <a:buAutoNum type="arabicPeriod"/>
              <a:tabLst>
                <a:tab pos="3060065" algn="ctr"/>
                <a:tab pos="6120130" algn="r"/>
                <a:tab pos="540385" algn="l"/>
                <a:tab pos="3060065" algn="ctr"/>
                <a:tab pos="6120130" algn="r"/>
              </a:tabLst>
            </a:pPr>
            <a:r>
              <a:rPr lang="lt-LT" sz="2700" dirty="0">
                <a:latin typeface="+mj-lt"/>
                <a:cs typeface="Calibri" panose="020F0502020204030204" pitchFamily="34" charset="0"/>
              </a:rPr>
              <a:t>Informacijos apie projektų įgyvendinimo planus ir projektų sutarčių pristatymas.</a:t>
            </a:r>
          </a:p>
          <a:p>
            <a:pPr marL="742950" indent="-742950" algn="just" fontAlgn="ctr">
              <a:buAutoNum type="arabicPeriod"/>
              <a:tabLst>
                <a:tab pos="3060065" algn="ctr"/>
                <a:tab pos="6120130" algn="r"/>
                <a:tab pos="540385" algn="l"/>
                <a:tab pos="3060065" algn="ctr"/>
                <a:tab pos="6120130" algn="r"/>
              </a:tabLst>
            </a:pPr>
            <a:r>
              <a:rPr lang="it-IT" sz="2700" dirty="0">
                <a:latin typeface="+mj-lt"/>
                <a:cs typeface="Calibri" panose="020F0502020204030204" pitchFamily="34" charset="0"/>
              </a:rPr>
              <a:t>Specialioji tranzito schema po 2027 m.</a:t>
            </a:r>
          </a:p>
          <a:p>
            <a:pPr marL="742950" indent="-742950" algn="just" fontAlgn="ctr">
              <a:buAutoNum type="arabicPeriod"/>
              <a:tabLst>
                <a:tab pos="3060065" algn="ctr"/>
                <a:tab pos="6120130" algn="r"/>
                <a:tab pos="540385" algn="l"/>
                <a:tab pos="3060065" algn="ctr"/>
                <a:tab pos="6120130" algn="r"/>
              </a:tabLst>
            </a:pPr>
            <a:r>
              <a:rPr lang="lt-LT" sz="2700" dirty="0">
                <a:latin typeface="+mj-lt"/>
                <a:cs typeface="Calibri" panose="020F0502020204030204" pitchFamily="34" charset="0"/>
              </a:rPr>
              <a:t>SVVP 2021–2027 m. programos veiksmų įgyvendinimo plano keitimų pristatymas ir tvirtinimas.</a:t>
            </a:r>
          </a:p>
          <a:p>
            <a:pPr marL="742950" indent="-742950" algn="just" fontAlgn="ctr">
              <a:buFontTx/>
              <a:buAutoNum type="arabicPeriod"/>
              <a:tabLst>
                <a:tab pos="3060065" algn="ctr"/>
                <a:tab pos="6120130" algn="r"/>
                <a:tab pos="540385" algn="l"/>
                <a:tab pos="3060065" algn="ctr"/>
                <a:tab pos="6120130" algn="r"/>
              </a:tabLst>
            </a:pPr>
            <a:r>
              <a:rPr lang="lt-LT" sz="2700" dirty="0">
                <a:latin typeface="+mj-lt"/>
                <a:cs typeface="Calibri" panose="020F0502020204030204" pitchFamily="34" charset="0"/>
              </a:rPr>
              <a:t>VSF 2021–2027 m. programos veiksmų įgyvendinimo plano keitimų pristatymas ir tvirtinimas.</a:t>
            </a:r>
          </a:p>
          <a:p>
            <a:pPr marL="742950" indent="-742950" algn="just" fontAlgn="ctr">
              <a:buFontTx/>
              <a:buAutoNum type="arabicPeriod"/>
              <a:tabLst>
                <a:tab pos="3060065" algn="ctr"/>
                <a:tab pos="6120130" algn="r"/>
                <a:tab pos="540385" algn="l"/>
                <a:tab pos="3060065" algn="ctr"/>
                <a:tab pos="6120130" algn="r"/>
              </a:tabLst>
            </a:pPr>
            <a:r>
              <a:rPr lang="lt-LT" sz="2700" dirty="0">
                <a:latin typeface="+mj-lt"/>
                <a:cs typeface="Calibri" panose="020F0502020204030204" pitchFamily="34" charset="0"/>
              </a:rPr>
              <a:t>SVVP  2021–2027 m. programos laikotarpio vidurio vertinimo  pristatymas.</a:t>
            </a:r>
          </a:p>
          <a:p>
            <a:pPr marL="742950" indent="-742950" algn="just" fontAlgn="ctr">
              <a:buFontTx/>
              <a:buAutoNum type="arabicPeriod"/>
              <a:tabLst>
                <a:tab pos="3060065" algn="ctr"/>
                <a:tab pos="6120130" algn="r"/>
                <a:tab pos="540385" algn="l"/>
                <a:tab pos="3060065" algn="ctr"/>
                <a:tab pos="6120130" algn="r"/>
              </a:tabLst>
            </a:pPr>
            <a:r>
              <a:rPr lang="lt-LT" sz="2700" dirty="0">
                <a:latin typeface="+mj-lt"/>
                <a:cs typeface="Calibri" panose="020F0502020204030204" pitchFamily="34" charset="0"/>
              </a:rPr>
              <a:t>VSF  2021–2027 m. programos laikotarpio vidurio vertinimo  pristatymas.</a:t>
            </a:r>
          </a:p>
          <a:p>
            <a:pPr marL="742950" indent="-742950" algn="just" fontAlgn="ctr">
              <a:buFontTx/>
              <a:buAutoNum type="arabicPeriod"/>
              <a:tabLst>
                <a:tab pos="3060065" algn="ctr"/>
                <a:tab pos="6120130" algn="r"/>
                <a:tab pos="540385" algn="l"/>
                <a:tab pos="3060065" algn="ctr"/>
                <a:tab pos="6120130" algn="r"/>
              </a:tabLst>
            </a:pPr>
            <a:r>
              <a:rPr lang="lt-LT" sz="2700" dirty="0">
                <a:latin typeface="+mj-lt"/>
                <a:cs typeface="Calibri" panose="020F0502020204030204" pitchFamily="34" charset="0"/>
              </a:rPr>
              <a:t>Horizontaliųjų principų įgyvendinimas.</a:t>
            </a:r>
          </a:p>
          <a:p>
            <a:pPr marL="742950" indent="-742950" algn="just" fontAlgn="ctr">
              <a:buFontTx/>
              <a:buAutoNum type="arabicPeriod"/>
              <a:tabLst>
                <a:tab pos="3060065" algn="ctr"/>
                <a:tab pos="6120130" algn="r"/>
                <a:tab pos="540385" algn="l"/>
                <a:tab pos="3060065" algn="ctr"/>
                <a:tab pos="6120130" algn="r"/>
              </a:tabLst>
            </a:pPr>
            <a:r>
              <a:rPr lang="lt-LT" sz="2700" dirty="0">
                <a:latin typeface="+mj-lt"/>
                <a:cs typeface="Calibri" panose="020F0502020204030204" pitchFamily="34" charset="0"/>
              </a:rPr>
              <a:t>Kiti klausimai.</a:t>
            </a:r>
          </a:p>
        </p:txBody>
      </p:sp>
    </p:spTree>
    <p:extLst>
      <p:ext uri="{BB962C8B-B14F-4D97-AF65-F5344CB8AC3E}">
        <p14:creationId xmlns:p14="http://schemas.microsoft.com/office/powerpoint/2010/main" val="1286043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2">
            <a:extLst>
              <a:ext uri="{28A0092B-C50C-407E-A947-70E740481C1C}">
                <a14:useLocalDpi xmlns:a14="http://schemas.microsoft.com/office/drawing/2010/main" val="0"/>
              </a:ext>
            </a:extLst>
          </a:blip>
          <a:srcRect b="88889"/>
          <a:stretch/>
        </p:blipFill>
        <p:spPr>
          <a:xfrm>
            <a:off x="0" y="-36575"/>
            <a:ext cx="12192000" cy="762000"/>
          </a:xfrm>
          <a:prstGeom prst="rect">
            <a:avLst/>
          </a:prstGeom>
        </p:spPr>
      </p:pic>
      <p:sp>
        <p:nvSpPr>
          <p:cNvPr id="62" name="TextBox 61"/>
          <p:cNvSpPr txBox="1"/>
          <p:nvPr/>
        </p:nvSpPr>
        <p:spPr>
          <a:xfrm>
            <a:off x="0" y="-40509"/>
            <a:ext cx="12338649" cy="523220"/>
          </a:xfrm>
          <a:prstGeom prst="rect">
            <a:avLst/>
          </a:prstGeom>
          <a:noFill/>
        </p:spPr>
        <p:txBody>
          <a:bodyPr wrap="square" rtlCol="0">
            <a:spAutoFit/>
          </a:bodyPr>
          <a:lstStyle/>
          <a:p>
            <a:pPr algn="ctr"/>
            <a:r>
              <a:rPr lang="lt-LT" sz="2800" b="1" dirty="0">
                <a:solidFill>
                  <a:schemeClr val="bg1"/>
                </a:solidFill>
                <a:latin typeface="+mj-lt"/>
                <a:cs typeface="Calibri" panose="020F0502020204030204" pitchFamily="34" charset="0"/>
              </a:rPr>
              <a:t>SVVP 2021–2027 m. programos veiksmų įgyvendinimo plano keitimo pristatymas (2)</a:t>
            </a:r>
            <a:endParaRPr lang="lt-LT" sz="2800" b="1" dirty="0">
              <a:solidFill>
                <a:schemeClr val="bg1"/>
              </a:solidFill>
              <a:latin typeface="+mj-lt"/>
            </a:endParaRPr>
          </a:p>
        </p:txBody>
      </p:sp>
      <p:sp>
        <p:nvSpPr>
          <p:cNvPr id="7" name="Rectangle 1">
            <a:extLst>
              <a:ext uri="{FF2B5EF4-FFF2-40B4-BE49-F238E27FC236}">
                <a16:creationId xmlns:a16="http://schemas.microsoft.com/office/drawing/2014/main" id="{D90A28A8-706A-CD87-9200-791A6D0E27BE}"/>
              </a:ext>
            </a:extLst>
          </p:cNvPr>
          <p:cNvSpPr>
            <a:spLocks noChangeArrowheads="1"/>
          </p:cNvSpPr>
          <p:nvPr/>
        </p:nvSpPr>
        <p:spPr bwMode="auto">
          <a:xfrm>
            <a:off x="308113" y="945145"/>
            <a:ext cx="11618844" cy="126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indent="540385" algn="just">
              <a:lnSpc>
                <a:spcPct val="107000"/>
              </a:lnSpc>
              <a:spcAft>
                <a:spcPts val="800"/>
              </a:spcAft>
            </a:pPr>
            <a:r>
              <a:rPr kumimoji="0" lang="lt-LT" altLang="lt-LT" sz="2400" b="1"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NUTARTA. </a:t>
            </a:r>
            <a:r>
              <a:rPr lang="lt-LT" sz="2400" dirty="0">
                <a:effectLst/>
                <a:latin typeface="+mj-lt"/>
                <a:ea typeface="Calibri" panose="020F0502020204030204" pitchFamily="34" charset="0"/>
                <a:cs typeface="Calibri" panose="020F0502020204030204" pitchFamily="34" charset="0"/>
              </a:rPr>
              <a:t>Atsižvelgus į projekto vykdytojo (VSAT) raštą, rekomenduoti vadovaujančiai institucijai SVVP 2021-2027 m. programos veiksmų įgyvendinimo plane atlikti šiuos pakeitimus:</a:t>
            </a:r>
            <a:endParaRPr lang="lt-LT" sz="2400" dirty="0">
              <a:effectLst/>
              <a:latin typeface="+mj-lt"/>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5B3208F-2A7D-AA75-FA2A-E0B610F57B5F}"/>
              </a:ext>
            </a:extLst>
          </p:cNvPr>
          <p:cNvGraphicFramePr>
            <a:graphicFrameLocks noGrp="1"/>
          </p:cNvGraphicFramePr>
          <p:nvPr>
            <p:extLst>
              <p:ext uri="{D42A27DB-BD31-4B8C-83A1-F6EECF244321}">
                <p14:modId xmlns:p14="http://schemas.microsoft.com/office/powerpoint/2010/main" val="1095424835"/>
              </p:ext>
            </p:extLst>
          </p:nvPr>
        </p:nvGraphicFramePr>
        <p:xfrm>
          <a:off x="308114" y="2200764"/>
          <a:ext cx="11528257" cy="3950208"/>
        </p:xfrm>
        <a:graphic>
          <a:graphicData uri="http://schemas.openxmlformats.org/drawingml/2006/table">
            <a:tbl>
              <a:tblPr firstRow="1" firstCol="1" bandRow="1">
                <a:tableStyleId>{5C22544A-7EE6-4342-B048-85BDC9FD1C3A}</a:tableStyleId>
              </a:tblPr>
              <a:tblGrid>
                <a:gridCol w="1207978">
                  <a:extLst>
                    <a:ext uri="{9D8B030D-6E8A-4147-A177-3AD203B41FA5}">
                      <a16:colId xmlns:a16="http://schemas.microsoft.com/office/drawing/2014/main" val="3192758264"/>
                    </a:ext>
                  </a:extLst>
                </a:gridCol>
                <a:gridCol w="3571381">
                  <a:extLst>
                    <a:ext uri="{9D8B030D-6E8A-4147-A177-3AD203B41FA5}">
                      <a16:colId xmlns:a16="http://schemas.microsoft.com/office/drawing/2014/main" val="3274904048"/>
                    </a:ext>
                  </a:extLst>
                </a:gridCol>
                <a:gridCol w="2101946">
                  <a:extLst>
                    <a:ext uri="{9D8B030D-6E8A-4147-A177-3AD203B41FA5}">
                      <a16:colId xmlns:a16="http://schemas.microsoft.com/office/drawing/2014/main" val="1670891592"/>
                    </a:ext>
                  </a:extLst>
                </a:gridCol>
                <a:gridCol w="1613014">
                  <a:extLst>
                    <a:ext uri="{9D8B030D-6E8A-4147-A177-3AD203B41FA5}">
                      <a16:colId xmlns:a16="http://schemas.microsoft.com/office/drawing/2014/main" val="1595244302"/>
                    </a:ext>
                  </a:extLst>
                </a:gridCol>
                <a:gridCol w="1303523">
                  <a:extLst>
                    <a:ext uri="{9D8B030D-6E8A-4147-A177-3AD203B41FA5}">
                      <a16:colId xmlns:a16="http://schemas.microsoft.com/office/drawing/2014/main" val="3611438147"/>
                    </a:ext>
                  </a:extLst>
                </a:gridCol>
                <a:gridCol w="1730415">
                  <a:extLst>
                    <a:ext uri="{9D8B030D-6E8A-4147-A177-3AD203B41FA5}">
                      <a16:colId xmlns:a16="http://schemas.microsoft.com/office/drawing/2014/main" val="2399604972"/>
                    </a:ext>
                  </a:extLst>
                </a:gridCol>
              </a:tblGrid>
              <a:tr h="0">
                <a:tc>
                  <a:txBody>
                    <a:bodyPr/>
                    <a:lstStyle/>
                    <a:p>
                      <a:pPr algn="ctr"/>
                      <a:r>
                        <a:rPr lang="lt-LT" sz="2400" dirty="0">
                          <a:solidFill>
                            <a:schemeClr val="tx1"/>
                          </a:solidFill>
                          <a:effectLst/>
                          <a:latin typeface="+mj-lt"/>
                        </a:rPr>
                        <a:t>Eil. Nr.</a:t>
                      </a:r>
                      <a:endParaRPr lang="lt-LT" sz="240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dirty="0">
                          <a:solidFill>
                            <a:schemeClr val="tx1"/>
                          </a:solidFill>
                          <a:effectLst/>
                          <a:latin typeface="+mj-lt"/>
                        </a:rPr>
                        <a:t>Projekto pavadinimas</a:t>
                      </a:r>
                      <a:endParaRPr lang="lt-LT" sz="240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a:solidFill>
                            <a:schemeClr val="tx1"/>
                          </a:solidFill>
                          <a:effectLst/>
                          <a:latin typeface="+mj-lt"/>
                        </a:rPr>
                        <a:t>Mažinama / didinama SVVP lėšų dalis</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a:solidFill>
                            <a:schemeClr val="tx1"/>
                          </a:solidFill>
                          <a:effectLst/>
                          <a:latin typeface="+mj-lt"/>
                        </a:rPr>
                        <a:t>ES lėšos</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a:solidFill>
                            <a:schemeClr val="tx1"/>
                          </a:solidFill>
                          <a:effectLst/>
                          <a:latin typeface="+mj-lt"/>
                        </a:rPr>
                        <a:t>BF lėšos</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a:solidFill>
                            <a:schemeClr val="tx1"/>
                          </a:solidFill>
                          <a:effectLst/>
                          <a:latin typeface="+mj-lt"/>
                        </a:rPr>
                        <a:t>Iš viso</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17702997"/>
                  </a:ext>
                </a:extLst>
              </a:tr>
              <a:tr h="0">
                <a:tc>
                  <a:txBody>
                    <a:bodyPr/>
                    <a:lstStyle/>
                    <a:p>
                      <a:pPr algn="ctr">
                        <a:lnSpc>
                          <a:spcPct val="120000"/>
                        </a:lnSpc>
                        <a:tabLst>
                          <a:tab pos="3166110" algn="ctr"/>
                          <a:tab pos="6332220" algn="r"/>
                          <a:tab pos="810260" algn="l"/>
                          <a:tab pos="3166110" algn="ctr"/>
                          <a:tab pos="6332220" algn="r"/>
                        </a:tabLst>
                      </a:pPr>
                      <a:r>
                        <a:rPr lang="lt-LT" sz="2000" noProof="0" dirty="0">
                          <a:solidFill>
                            <a:schemeClr val="tx1"/>
                          </a:solidFill>
                          <a:effectLst/>
                          <a:latin typeface="+mj-lt"/>
                          <a:ea typeface="Calibri" panose="020F0502020204030204" pitchFamily="34" charset="0"/>
                          <a:cs typeface="Times New Roman" panose="02020603050405020304" pitchFamily="18" charset="0"/>
                        </a:rPr>
                        <a:t>1.1.1</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20000"/>
                        </a:lnSpc>
                        <a:tabLst>
                          <a:tab pos="3166110" algn="ctr"/>
                          <a:tab pos="6332220" algn="r"/>
                          <a:tab pos="810260" algn="l"/>
                          <a:tab pos="3166110" algn="ctr"/>
                          <a:tab pos="6332220" algn="r"/>
                        </a:tabLst>
                      </a:pPr>
                      <a:r>
                        <a:rPr lang="lt-LT" sz="2000" noProof="0" dirty="0">
                          <a:solidFill>
                            <a:schemeClr val="tx1"/>
                          </a:solidFill>
                          <a:effectLst/>
                          <a:latin typeface="+mj-lt"/>
                          <a:ea typeface="Calibri" panose="020F0502020204030204" pitchFamily="34" charset="0"/>
                          <a:cs typeface="Times New Roman" panose="02020603050405020304" pitchFamily="18" charset="0"/>
                        </a:rPr>
                        <a:t>Sienos stebėjimo sistemų atnaujinimas </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lnSpc>
                          <a:spcPct val="107000"/>
                        </a:lnSpc>
                        <a:spcBef>
                          <a:spcPts val="0"/>
                        </a:spcBef>
                        <a:spcAft>
                          <a:spcPts val="0"/>
                        </a:spcAft>
                        <a:tabLst>
                          <a:tab pos="810260" algn="l"/>
                        </a:tabLst>
                      </a:pPr>
                      <a:r>
                        <a:rPr lang="lt-LT" sz="2400" dirty="0">
                          <a:effectLst/>
                          <a:latin typeface="+mj-lt"/>
                          <a:ea typeface="Calibri" panose="020F0502020204030204" pitchFamily="34" charset="0"/>
                          <a:cs typeface="Calibri" panose="020F0502020204030204" pitchFamily="34" charset="0"/>
                        </a:rPr>
                        <a:t>-118 327,50</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07000"/>
                        </a:lnSpc>
                        <a:spcBef>
                          <a:spcPts val="0"/>
                        </a:spcBef>
                        <a:spcAft>
                          <a:spcPts val="0"/>
                        </a:spcAft>
                        <a:tabLst>
                          <a:tab pos="810260" algn="l"/>
                        </a:tabLst>
                      </a:pPr>
                      <a:r>
                        <a:rPr lang="lt-LT" sz="1600" strike="sngStrike" dirty="0">
                          <a:effectLst/>
                          <a:latin typeface="+mj-lt"/>
                          <a:ea typeface="Calibri" panose="020F0502020204030204" pitchFamily="34" charset="0"/>
                          <a:cs typeface="Calibri" panose="020F0502020204030204" pitchFamily="34" charset="0"/>
                        </a:rPr>
                        <a:t>12 084 000,00</a:t>
                      </a:r>
                      <a:endParaRPr lang="en-US" sz="1600" dirty="0">
                        <a:effectLst/>
                        <a:latin typeface="+mj-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tabLst>
                          <a:tab pos="810260" algn="l"/>
                        </a:tabLst>
                      </a:pPr>
                      <a:r>
                        <a:rPr lang="lt-LT" sz="1600" b="1" dirty="0">
                          <a:effectLst/>
                          <a:latin typeface="+mj-lt"/>
                          <a:ea typeface="Calibri" panose="020F0502020204030204" pitchFamily="34" charset="0"/>
                          <a:cs typeface="Calibri" panose="020F0502020204030204" pitchFamily="34" charset="0"/>
                        </a:rPr>
                        <a:t>11 965 672,50</a:t>
                      </a:r>
                      <a:endParaRPr lang="en-US" sz="1600" b="1"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07000"/>
                        </a:lnSpc>
                        <a:spcBef>
                          <a:spcPts val="0"/>
                        </a:spcBef>
                        <a:spcAft>
                          <a:spcPts val="0"/>
                        </a:spcAft>
                        <a:tabLst>
                          <a:tab pos="810260" algn="l"/>
                        </a:tabLst>
                      </a:pPr>
                      <a:r>
                        <a:rPr lang="lt-LT" sz="1600" strike="sngStrike" dirty="0">
                          <a:effectLst/>
                          <a:latin typeface="+mj-lt"/>
                          <a:ea typeface="Calibri" panose="020F0502020204030204" pitchFamily="34" charset="0"/>
                          <a:cs typeface="Calibri" panose="020F0502020204030204" pitchFamily="34" charset="0"/>
                        </a:rPr>
                        <a:t>4 028 000,00</a:t>
                      </a:r>
                      <a:endParaRPr lang="en-US" sz="1600" dirty="0">
                        <a:effectLst/>
                        <a:latin typeface="+mj-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tabLst>
                          <a:tab pos="810260" algn="l"/>
                        </a:tabLst>
                      </a:pPr>
                      <a:r>
                        <a:rPr lang="lt-LT" sz="1600" b="1" dirty="0">
                          <a:effectLst/>
                          <a:latin typeface="+mj-lt"/>
                          <a:ea typeface="Calibri" panose="020F0502020204030204" pitchFamily="34" charset="0"/>
                          <a:cs typeface="Calibri" panose="020F0502020204030204" pitchFamily="34" charset="0"/>
                        </a:rPr>
                        <a:t>3 988 557,50</a:t>
                      </a:r>
                      <a:endParaRPr lang="en-US" sz="1600" b="1"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07000"/>
                        </a:lnSpc>
                        <a:spcBef>
                          <a:spcPts val="0"/>
                        </a:spcBef>
                        <a:spcAft>
                          <a:spcPts val="0"/>
                        </a:spcAft>
                        <a:tabLst>
                          <a:tab pos="810260" algn="l"/>
                        </a:tabLst>
                      </a:pPr>
                      <a:r>
                        <a:rPr lang="lt-LT" sz="1600" strike="sngStrike" dirty="0">
                          <a:effectLst/>
                          <a:latin typeface="+mj-lt"/>
                          <a:ea typeface="Calibri" panose="020F0502020204030204" pitchFamily="34" charset="0"/>
                          <a:cs typeface="Calibri" panose="020F0502020204030204" pitchFamily="34" charset="0"/>
                        </a:rPr>
                        <a:t>16 112 000,00</a:t>
                      </a:r>
                      <a:endParaRPr lang="en-US" sz="1600" dirty="0">
                        <a:effectLst/>
                        <a:latin typeface="+mj-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tabLst>
                          <a:tab pos="810260" algn="l"/>
                        </a:tabLst>
                      </a:pPr>
                      <a:r>
                        <a:rPr lang="lt-LT" sz="1600" b="1" dirty="0">
                          <a:effectLst/>
                          <a:latin typeface="+mj-lt"/>
                          <a:ea typeface="Calibri" panose="020F0502020204030204" pitchFamily="34" charset="0"/>
                          <a:cs typeface="Calibri" panose="020F0502020204030204" pitchFamily="34" charset="0"/>
                        </a:rPr>
                        <a:t>15 954 230,00</a:t>
                      </a:r>
                      <a:endParaRPr lang="en-US" sz="1600" b="1"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665622679"/>
                  </a:ext>
                </a:extLst>
              </a:tr>
              <a:tr h="0">
                <a:tc>
                  <a:txBody>
                    <a:bodyPr/>
                    <a:lstStyle/>
                    <a:p>
                      <a:pPr algn="ctr">
                        <a:lnSpc>
                          <a:spcPct val="120000"/>
                        </a:lnSpc>
                        <a:tabLst>
                          <a:tab pos="3166110" algn="ctr"/>
                          <a:tab pos="6332220" algn="r"/>
                          <a:tab pos="810260" algn="l"/>
                          <a:tab pos="3166110" algn="ctr"/>
                          <a:tab pos="6332220" algn="r"/>
                        </a:tabLst>
                      </a:pPr>
                      <a:r>
                        <a:rPr lang="lt-LT" sz="2000" noProof="0" dirty="0">
                          <a:solidFill>
                            <a:schemeClr val="tx1"/>
                          </a:solidFill>
                          <a:effectLst/>
                          <a:latin typeface="+mj-lt"/>
                          <a:ea typeface="Calibri" panose="020F0502020204030204" pitchFamily="34" charset="0"/>
                          <a:cs typeface="Times New Roman" panose="02020603050405020304" pitchFamily="18" charset="0"/>
                        </a:rPr>
                        <a:t>1.5.1</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20000"/>
                        </a:lnSpc>
                        <a:tabLst>
                          <a:tab pos="3166110" algn="ctr"/>
                          <a:tab pos="6332220" algn="r"/>
                          <a:tab pos="810260" algn="l"/>
                          <a:tab pos="3166110" algn="ctr"/>
                          <a:tab pos="6332220" algn="r"/>
                        </a:tabLst>
                      </a:pPr>
                      <a:r>
                        <a:rPr lang="lt-LT" sz="2000" noProof="0" dirty="0">
                          <a:solidFill>
                            <a:schemeClr val="tx1"/>
                          </a:solidFill>
                          <a:effectLst/>
                          <a:latin typeface="+mj-lt"/>
                          <a:ea typeface="Calibri" panose="020F0502020204030204" pitchFamily="34" charset="0"/>
                          <a:cs typeface="Times New Roman" panose="02020603050405020304" pitchFamily="18" charset="0"/>
                        </a:rPr>
                        <a:t>Dokumentų tikrinimui ir tyrimui pasienio kontrolės punktams skirta įranga, I etapas</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lnSpc>
                          <a:spcPct val="107000"/>
                        </a:lnSpc>
                        <a:spcBef>
                          <a:spcPts val="0"/>
                        </a:spcBef>
                        <a:spcAft>
                          <a:spcPts val="0"/>
                        </a:spcAft>
                        <a:tabLst>
                          <a:tab pos="810260" algn="l"/>
                        </a:tabLst>
                      </a:pPr>
                      <a:r>
                        <a:rPr lang="lt-LT" sz="2400" dirty="0">
                          <a:effectLst/>
                          <a:latin typeface="+mj-lt"/>
                          <a:ea typeface="Calibri" panose="020F0502020204030204" pitchFamily="34" charset="0"/>
                          <a:cs typeface="Calibri" panose="020F0502020204030204" pitchFamily="34" charset="0"/>
                        </a:rPr>
                        <a:t>-209 978,72</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07000"/>
                        </a:lnSpc>
                        <a:spcBef>
                          <a:spcPts val="0"/>
                        </a:spcBef>
                        <a:spcAft>
                          <a:spcPts val="0"/>
                        </a:spcAft>
                        <a:tabLst>
                          <a:tab pos="810260" algn="l"/>
                        </a:tabLst>
                      </a:pPr>
                      <a:r>
                        <a:rPr lang="lt-LT" sz="1600" strike="sngStrike" dirty="0">
                          <a:effectLst/>
                          <a:latin typeface="+mj-lt"/>
                          <a:ea typeface="Calibri" panose="020F0502020204030204" pitchFamily="34" charset="0"/>
                          <a:cs typeface="Calibri" panose="020F0502020204030204" pitchFamily="34" charset="0"/>
                        </a:rPr>
                        <a:t>1 137 500,00</a:t>
                      </a:r>
                      <a:endParaRPr lang="en-US" sz="1600" dirty="0">
                        <a:effectLst/>
                        <a:latin typeface="+mj-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tabLst>
                          <a:tab pos="810260" algn="l"/>
                        </a:tabLst>
                      </a:pPr>
                      <a:r>
                        <a:rPr lang="lt-LT" sz="1600" b="1" dirty="0">
                          <a:effectLst/>
                          <a:latin typeface="+mj-lt"/>
                          <a:ea typeface="Calibri" panose="020F0502020204030204" pitchFamily="34" charset="0"/>
                          <a:cs typeface="Calibri" panose="020F0502020204030204" pitchFamily="34" charset="0"/>
                        </a:rPr>
                        <a:t>927 521,28</a:t>
                      </a:r>
                      <a:endParaRPr lang="en-US" sz="1600" b="1"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07000"/>
                        </a:lnSpc>
                        <a:spcBef>
                          <a:spcPts val="0"/>
                        </a:spcBef>
                        <a:spcAft>
                          <a:spcPts val="0"/>
                        </a:spcAft>
                        <a:tabLst>
                          <a:tab pos="810260" algn="l"/>
                        </a:tabLst>
                      </a:pPr>
                      <a:r>
                        <a:rPr lang="lt-LT" sz="1600" strike="sngStrike" dirty="0">
                          <a:effectLst/>
                          <a:latin typeface="+mj-lt"/>
                          <a:ea typeface="Calibri" panose="020F0502020204030204" pitchFamily="34" charset="0"/>
                          <a:cs typeface="Calibri" panose="020F0502020204030204" pitchFamily="34" charset="0"/>
                        </a:rPr>
                        <a:t>379 166,67</a:t>
                      </a:r>
                      <a:endParaRPr lang="en-US" sz="1600" dirty="0">
                        <a:effectLst/>
                        <a:latin typeface="+mj-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tabLst>
                          <a:tab pos="810260" algn="l"/>
                        </a:tabLst>
                      </a:pPr>
                      <a:r>
                        <a:rPr lang="lt-LT" sz="1600" b="1" dirty="0">
                          <a:effectLst/>
                          <a:latin typeface="+mj-lt"/>
                          <a:ea typeface="Calibri" panose="020F0502020204030204" pitchFamily="34" charset="0"/>
                          <a:cs typeface="Calibri" panose="020F0502020204030204" pitchFamily="34" charset="0"/>
                        </a:rPr>
                        <a:t>309 173,76</a:t>
                      </a:r>
                      <a:endParaRPr lang="en-US" sz="1600" b="1"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07000"/>
                        </a:lnSpc>
                        <a:spcBef>
                          <a:spcPts val="0"/>
                        </a:spcBef>
                        <a:spcAft>
                          <a:spcPts val="0"/>
                        </a:spcAft>
                        <a:tabLst>
                          <a:tab pos="810260" algn="l"/>
                        </a:tabLst>
                      </a:pPr>
                      <a:r>
                        <a:rPr lang="lt-LT" sz="1600" strike="sngStrike" dirty="0">
                          <a:effectLst/>
                          <a:latin typeface="+mj-lt"/>
                          <a:ea typeface="Calibri" panose="020F0502020204030204" pitchFamily="34" charset="0"/>
                          <a:cs typeface="Calibri" panose="020F0502020204030204" pitchFamily="34" charset="0"/>
                        </a:rPr>
                        <a:t>1 516 666,67</a:t>
                      </a:r>
                      <a:endParaRPr lang="en-US" sz="1600" dirty="0">
                        <a:effectLst/>
                        <a:latin typeface="+mj-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tabLst>
                          <a:tab pos="810260" algn="l"/>
                        </a:tabLst>
                      </a:pPr>
                      <a:r>
                        <a:rPr lang="lt-LT" sz="1600" b="1" dirty="0">
                          <a:effectLst/>
                          <a:latin typeface="+mj-lt"/>
                          <a:ea typeface="Calibri" panose="020F0502020204030204" pitchFamily="34" charset="0"/>
                          <a:cs typeface="Calibri" panose="020F0502020204030204" pitchFamily="34" charset="0"/>
                        </a:rPr>
                        <a:t>1 236 695,04</a:t>
                      </a:r>
                      <a:endParaRPr lang="en-US" sz="1600" b="1"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380452128"/>
                  </a:ext>
                </a:extLst>
              </a:tr>
              <a:tr h="0">
                <a:tc>
                  <a:txBody>
                    <a:bodyPr/>
                    <a:lstStyle/>
                    <a:p>
                      <a:pPr algn="ctr">
                        <a:lnSpc>
                          <a:spcPct val="120000"/>
                        </a:lnSpc>
                        <a:tabLst>
                          <a:tab pos="3166110" algn="ctr"/>
                          <a:tab pos="6332220" algn="r"/>
                          <a:tab pos="810260" algn="l"/>
                          <a:tab pos="3166110" algn="ctr"/>
                          <a:tab pos="6332220" algn="r"/>
                        </a:tabLst>
                      </a:pPr>
                      <a:r>
                        <a:rPr lang="lt-LT" sz="2000" noProof="0" dirty="0">
                          <a:solidFill>
                            <a:schemeClr val="tx1"/>
                          </a:solidFill>
                          <a:effectLst/>
                          <a:latin typeface="+mj-lt"/>
                          <a:ea typeface="Calibri" panose="020F0502020204030204" pitchFamily="34" charset="0"/>
                          <a:cs typeface="Times New Roman" panose="02020603050405020304" pitchFamily="18" charset="0"/>
                        </a:rPr>
                        <a:t>1.3.5.</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20000"/>
                        </a:lnSpc>
                        <a:tabLst>
                          <a:tab pos="3166110" algn="ctr"/>
                          <a:tab pos="6332220" algn="r"/>
                          <a:tab pos="810260" algn="l"/>
                          <a:tab pos="3166110" algn="ctr"/>
                          <a:tab pos="6332220" algn="r"/>
                        </a:tabLst>
                      </a:pPr>
                      <a:r>
                        <a:rPr lang="lt-LT" sz="2000" noProof="0" dirty="0">
                          <a:solidFill>
                            <a:schemeClr val="tx1"/>
                          </a:solidFill>
                          <a:effectLst/>
                          <a:latin typeface="+mj-lt"/>
                          <a:ea typeface="Calibri" panose="020F0502020204030204" pitchFamily="34" charset="0"/>
                          <a:cs typeface="Times New Roman" panose="02020603050405020304" pitchFamily="18" charset="0"/>
                        </a:rPr>
                        <a:t>VSAT ginklų saugyklų signalizacijos sistemos atnaujinimas</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ctr">
                        <a:lnSpc>
                          <a:spcPct val="107000"/>
                        </a:lnSpc>
                        <a:spcBef>
                          <a:spcPts val="0"/>
                        </a:spcBef>
                        <a:spcAft>
                          <a:spcPts val="0"/>
                        </a:spcAft>
                        <a:tabLst>
                          <a:tab pos="810260" algn="l"/>
                        </a:tabLst>
                      </a:pPr>
                      <a:r>
                        <a:rPr lang="lt-LT" sz="2400" dirty="0">
                          <a:effectLst/>
                          <a:latin typeface="+mj-lt"/>
                          <a:ea typeface="Calibri" panose="020F0502020204030204" pitchFamily="34" charset="0"/>
                          <a:cs typeface="Calibri" panose="020F0502020204030204" pitchFamily="34" charset="0"/>
                        </a:rPr>
                        <a:t>+328 306,22</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07000"/>
                        </a:lnSpc>
                        <a:spcBef>
                          <a:spcPts val="0"/>
                        </a:spcBef>
                        <a:spcAft>
                          <a:spcPts val="0"/>
                        </a:spcAft>
                        <a:tabLst>
                          <a:tab pos="810260" algn="l"/>
                        </a:tabLst>
                      </a:pPr>
                      <a:r>
                        <a:rPr lang="lt-LT" sz="1600" strike="sngStrike" dirty="0">
                          <a:effectLst/>
                          <a:latin typeface="+mj-lt"/>
                          <a:ea typeface="Calibri" panose="020F0502020204030204" pitchFamily="34" charset="0"/>
                          <a:cs typeface="Calibri" panose="020F0502020204030204" pitchFamily="34" charset="0"/>
                        </a:rPr>
                        <a:t>375 000,00</a:t>
                      </a:r>
                      <a:endParaRPr lang="en-US" sz="1600" dirty="0">
                        <a:effectLst/>
                        <a:latin typeface="+mj-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tabLst>
                          <a:tab pos="810260" algn="l"/>
                        </a:tabLst>
                      </a:pPr>
                      <a:r>
                        <a:rPr lang="lt-LT" sz="1600" b="1" dirty="0">
                          <a:effectLst/>
                          <a:latin typeface="+mj-lt"/>
                          <a:ea typeface="Calibri" panose="020F0502020204030204" pitchFamily="34" charset="0"/>
                          <a:cs typeface="Calibri" panose="020F0502020204030204" pitchFamily="34" charset="0"/>
                        </a:rPr>
                        <a:t>703 306,22</a:t>
                      </a:r>
                      <a:endParaRPr lang="en-US" sz="1600" b="1"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07000"/>
                        </a:lnSpc>
                        <a:spcBef>
                          <a:spcPts val="0"/>
                        </a:spcBef>
                        <a:spcAft>
                          <a:spcPts val="0"/>
                        </a:spcAft>
                        <a:tabLst>
                          <a:tab pos="810260" algn="l"/>
                        </a:tabLst>
                      </a:pPr>
                      <a:r>
                        <a:rPr lang="lt-LT" sz="1600" strike="sngStrike" dirty="0">
                          <a:effectLst/>
                          <a:latin typeface="+mj-lt"/>
                          <a:ea typeface="Calibri" panose="020F0502020204030204" pitchFamily="34" charset="0"/>
                          <a:cs typeface="Calibri" panose="020F0502020204030204" pitchFamily="34" charset="0"/>
                        </a:rPr>
                        <a:t>125 000,00</a:t>
                      </a:r>
                      <a:endParaRPr lang="en-US" sz="1600" dirty="0">
                        <a:effectLst/>
                        <a:latin typeface="+mj-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tabLst>
                          <a:tab pos="810260" algn="l"/>
                        </a:tabLst>
                      </a:pPr>
                      <a:r>
                        <a:rPr lang="lt-LT" sz="1600" b="1" dirty="0">
                          <a:effectLst/>
                          <a:latin typeface="+mj-lt"/>
                          <a:ea typeface="Calibri" panose="020F0502020204030204" pitchFamily="34" charset="0"/>
                          <a:cs typeface="Calibri" panose="020F0502020204030204" pitchFamily="34" charset="0"/>
                        </a:rPr>
                        <a:t>234 435,41</a:t>
                      </a:r>
                      <a:endParaRPr lang="en-US" sz="1600" b="1"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07000"/>
                        </a:lnSpc>
                        <a:spcBef>
                          <a:spcPts val="0"/>
                        </a:spcBef>
                        <a:spcAft>
                          <a:spcPts val="0"/>
                        </a:spcAft>
                        <a:tabLst>
                          <a:tab pos="810260" algn="l"/>
                        </a:tabLst>
                      </a:pPr>
                      <a:r>
                        <a:rPr lang="lt-LT" sz="1600" strike="sngStrike" dirty="0">
                          <a:effectLst/>
                          <a:latin typeface="+mj-lt"/>
                          <a:ea typeface="Calibri" panose="020F0502020204030204" pitchFamily="34" charset="0"/>
                          <a:cs typeface="Calibri" panose="020F0502020204030204" pitchFamily="34" charset="0"/>
                        </a:rPr>
                        <a:t>500 000,00</a:t>
                      </a:r>
                      <a:endParaRPr lang="en-US" sz="1600" dirty="0">
                        <a:effectLst/>
                        <a:latin typeface="+mj-l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tabLst>
                          <a:tab pos="810260" algn="l"/>
                        </a:tabLst>
                      </a:pPr>
                      <a:r>
                        <a:rPr lang="lt-LT" sz="1600" b="1" dirty="0">
                          <a:effectLst/>
                          <a:latin typeface="+mj-lt"/>
                          <a:ea typeface="Calibri" panose="020F0502020204030204" pitchFamily="34" charset="0"/>
                          <a:cs typeface="Calibri" panose="020F0502020204030204" pitchFamily="34" charset="0"/>
                        </a:rPr>
                        <a:t>937 741,63</a:t>
                      </a:r>
                      <a:endParaRPr lang="en-US" sz="1600" b="1"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731274424"/>
                  </a:ext>
                </a:extLst>
              </a:tr>
            </a:tbl>
          </a:graphicData>
        </a:graphic>
      </p:graphicFrame>
      <p:sp>
        <p:nvSpPr>
          <p:cNvPr id="4" name="Rectangle 1">
            <a:extLst>
              <a:ext uri="{FF2B5EF4-FFF2-40B4-BE49-F238E27FC236}">
                <a16:creationId xmlns:a16="http://schemas.microsoft.com/office/drawing/2014/main" id="{04F80EC7-2432-65A7-B7F3-0AE0852E8B27}"/>
              </a:ext>
            </a:extLst>
          </p:cNvPr>
          <p:cNvSpPr>
            <a:spLocks noChangeArrowheads="1"/>
          </p:cNvSpPr>
          <p:nvPr/>
        </p:nvSpPr>
        <p:spPr bwMode="auto">
          <a:xfrm>
            <a:off x="4295775" y="2995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Tree>
    <p:extLst>
      <p:ext uri="{BB962C8B-B14F-4D97-AF65-F5344CB8AC3E}">
        <p14:creationId xmlns:p14="http://schemas.microsoft.com/office/powerpoint/2010/main" val="4038364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2">
            <a:extLst>
              <a:ext uri="{28A0092B-C50C-407E-A947-70E740481C1C}">
                <a14:useLocalDpi xmlns:a14="http://schemas.microsoft.com/office/drawing/2010/main" val="0"/>
              </a:ext>
            </a:extLst>
          </a:blip>
          <a:srcRect b="88889"/>
          <a:stretch/>
        </p:blipFill>
        <p:spPr>
          <a:xfrm>
            <a:off x="0" y="-36575"/>
            <a:ext cx="12192000" cy="762000"/>
          </a:xfrm>
          <a:prstGeom prst="rect">
            <a:avLst/>
          </a:prstGeom>
        </p:spPr>
      </p:pic>
      <p:sp>
        <p:nvSpPr>
          <p:cNvPr id="62" name="TextBox 61"/>
          <p:cNvSpPr txBox="1"/>
          <p:nvPr/>
        </p:nvSpPr>
        <p:spPr>
          <a:xfrm>
            <a:off x="0" y="-40509"/>
            <a:ext cx="12338649" cy="523220"/>
          </a:xfrm>
          <a:prstGeom prst="rect">
            <a:avLst/>
          </a:prstGeom>
          <a:noFill/>
        </p:spPr>
        <p:txBody>
          <a:bodyPr wrap="square" rtlCol="0">
            <a:spAutoFit/>
          </a:bodyPr>
          <a:lstStyle/>
          <a:p>
            <a:pPr algn="ctr"/>
            <a:r>
              <a:rPr lang="lt-LT" sz="2800" b="1" dirty="0">
                <a:solidFill>
                  <a:schemeClr val="bg1"/>
                </a:solidFill>
                <a:latin typeface="+mj-lt"/>
                <a:cs typeface="Calibri" panose="020F0502020204030204" pitchFamily="34" charset="0"/>
              </a:rPr>
              <a:t>SVVP 2021–2027 m. programos veiksmų įgyvendinimo plano keitimo pristatymas (3)</a:t>
            </a:r>
            <a:endParaRPr lang="lt-LT" sz="2800" b="1" dirty="0">
              <a:solidFill>
                <a:schemeClr val="bg1"/>
              </a:solidFill>
              <a:latin typeface="+mj-lt"/>
            </a:endParaRPr>
          </a:p>
        </p:txBody>
      </p:sp>
      <p:sp>
        <p:nvSpPr>
          <p:cNvPr id="7" name="Rectangle 1">
            <a:extLst>
              <a:ext uri="{FF2B5EF4-FFF2-40B4-BE49-F238E27FC236}">
                <a16:creationId xmlns:a16="http://schemas.microsoft.com/office/drawing/2014/main" id="{D90A28A8-706A-CD87-9200-791A6D0E27BE}"/>
              </a:ext>
            </a:extLst>
          </p:cNvPr>
          <p:cNvSpPr>
            <a:spLocks noChangeArrowheads="1"/>
          </p:cNvSpPr>
          <p:nvPr/>
        </p:nvSpPr>
        <p:spPr bwMode="auto">
          <a:xfrm>
            <a:off x="308113" y="945145"/>
            <a:ext cx="11618844" cy="126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indent="540385" algn="just">
              <a:lnSpc>
                <a:spcPct val="107000"/>
              </a:lnSpc>
              <a:spcAft>
                <a:spcPts val="800"/>
              </a:spcAft>
            </a:pPr>
            <a:r>
              <a:rPr kumimoji="0" lang="lt-LT" altLang="lt-LT" sz="2400" b="1"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NUTARTA. </a:t>
            </a:r>
            <a:r>
              <a:rPr lang="lt-LT" sz="2400" dirty="0">
                <a:effectLst/>
                <a:latin typeface="+mj-lt"/>
                <a:ea typeface="Calibri" panose="020F0502020204030204" pitchFamily="34" charset="0"/>
                <a:cs typeface="Calibri" panose="020F0502020204030204" pitchFamily="34" charset="0"/>
              </a:rPr>
              <a:t>Rekomenduoti vadovaujančiai institucijai patikslinti baigtų projektų finansavimą ir atitinkamai nepanaudotų lėšų likutį 3 konkrečiam tikslui: Speciali tranzito schema:</a:t>
            </a:r>
            <a:endParaRPr lang="lt-LT" sz="2400" dirty="0">
              <a:effectLst/>
              <a:latin typeface="+mj-lt"/>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5B3208F-2A7D-AA75-FA2A-E0B610F57B5F}"/>
              </a:ext>
            </a:extLst>
          </p:cNvPr>
          <p:cNvGraphicFramePr>
            <a:graphicFrameLocks noGrp="1"/>
          </p:cNvGraphicFramePr>
          <p:nvPr>
            <p:extLst>
              <p:ext uri="{D42A27DB-BD31-4B8C-83A1-F6EECF244321}">
                <p14:modId xmlns:p14="http://schemas.microsoft.com/office/powerpoint/2010/main" val="2191502460"/>
              </p:ext>
            </p:extLst>
          </p:nvPr>
        </p:nvGraphicFramePr>
        <p:xfrm>
          <a:off x="308114" y="2200764"/>
          <a:ext cx="11528257" cy="3218688"/>
        </p:xfrm>
        <a:graphic>
          <a:graphicData uri="http://schemas.openxmlformats.org/drawingml/2006/table">
            <a:tbl>
              <a:tblPr firstRow="1" firstCol="1" bandRow="1">
                <a:tableStyleId>{5C22544A-7EE6-4342-B048-85BDC9FD1C3A}</a:tableStyleId>
              </a:tblPr>
              <a:tblGrid>
                <a:gridCol w="1207978">
                  <a:extLst>
                    <a:ext uri="{9D8B030D-6E8A-4147-A177-3AD203B41FA5}">
                      <a16:colId xmlns:a16="http://schemas.microsoft.com/office/drawing/2014/main" val="3192758264"/>
                    </a:ext>
                  </a:extLst>
                </a:gridCol>
                <a:gridCol w="3571381">
                  <a:extLst>
                    <a:ext uri="{9D8B030D-6E8A-4147-A177-3AD203B41FA5}">
                      <a16:colId xmlns:a16="http://schemas.microsoft.com/office/drawing/2014/main" val="3274904048"/>
                    </a:ext>
                  </a:extLst>
                </a:gridCol>
                <a:gridCol w="2101946">
                  <a:extLst>
                    <a:ext uri="{9D8B030D-6E8A-4147-A177-3AD203B41FA5}">
                      <a16:colId xmlns:a16="http://schemas.microsoft.com/office/drawing/2014/main" val="1670891592"/>
                    </a:ext>
                  </a:extLst>
                </a:gridCol>
                <a:gridCol w="1613014">
                  <a:extLst>
                    <a:ext uri="{9D8B030D-6E8A-4147-A177-3AD203B41FA5}">
                      <a16:colId xmlns:a16="http://schemas.microsoft.com/office/drawing/2014/main" val="1595244302"/>
                    </a:ext>
                  </a:extLst>
                </a:gridCol>
                <a:gridCol w="1303523">
                  <a:extLst>
                    <a:ext uri="{9D8B030D-6E8A-4147-A177-3AD203B41FA5}">
                      <a16:colId xmlns:a16="http://schemas.microsoft.com/office/drawing/2014/main" val="3611438147"/>
                    </a:ext>
                  </a:extLst>
                </a:gridCol>
                <a:gridCol w="1730415">
                  <a:extLst>
                    <a:ext uri="{9D8B030D-6E8A-4147-A177-3AD203B41FA5}">
                      <a16:colId xmlns:a16="http://schemas.microsoft.com/office/drawing/2014/main" val="2399604972"/>
                    </a:ext>
                  </a:extLst>
                </a:gridCol>
              </a:tblGrid>
              <a:tr h="0">
                <a:tc>
                  <a:txBody>
                    <a:bodyPr/>
                    <a:lstStyle/>
                    <a:p>
                      <a:pPr algn="ctr"/>
                      <a:r>
                        <a:rPr lang="lt-LT" sz="2400" dirty="0">
                          <a:solidFill>
                            <a:schemeClr val="tx1"/>
                          </a:solidFill>
                          <a:effectLst/>
                          <a:latin typeface="+mj-lt"/>
                        </a:rPr>
                        <a:t>Eil. Nr.</a:t>
                      </a:r>
                      <a:endParaRPr lang="lt-LT" sz="240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dirty="0">
                          <a:solidFill>
                            <a:schemeClr val="tx1"/>
                          </a:solidFill>
                          <a:effectLst/>
                          <a:latin typeface="+mj-lt"/>
                        </a:rPr>
                        <a:t>Projekto pavadinimas</a:t>
                      </a:r>
                      <a:endParaRPr lang="lt-LT" sz="240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a:solidFill>
                            <a:schemeClr val="tx1"/>
                          </a:solidFill>
                          <a:effectLst/>
                          <a:latin typeface="+mj-lt"/>
                        </a:rPr>
                        <a:t>Mažinama / didinama SVVP lėšų dalis</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a:solidFill>
                            <a:schemeClr val="tx1"/>
                          </a:solidFill>
                          <a:effectLst/>
                          <a:latin typeface="+mj-lt"/>
                        </a:rPr>
                        <a:t>ES lėšos</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a:solidFill>
                            <a:schemeClr val="tx1"/>
                          </a:solidFill>
                          <a:effectLst/>
                          <a:latin typeface="+mj-lt"/>
                        </a:rPr>
                        <a:t>BF lėšos</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a:solidFill>
                            <a:schemeClr val="tx1"/>
                          </a:solidFill>
                          <a:effectLst/>
                          <a:latin typeface="+mj-lt"/>
                        </a:rPr>
                        <a:t>Iš viso</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17702997"/>
                  </a:ext>
                </a:extLst>
              </a:tr>
              <a:tr h="0">
                <a:tc>
                  <a:txBody>
                    <a:bodyPr/>
                    <a:lstStyle/>
                    <a:p>
                      <a:pPr algn="ctr">
                        <a:lnSpc>
                          <a:spcPct val="120000"/>
                        </a:lnSpc>
                        <a:tabLst>
                          <a:tab pos="3166110" algn="ctr"/>
                          <a:tab pos="6332220" algn="r"/>
                          <a:tab pos="810260" algn="l"/>
                          <a:tab pos="3166110" algn="ctr"/>
                          <a:tab pos="6332220" algn="r"/>
                        </a:tabLst>
                      </a:pPr>
                      <a:r>
                        <a:rPr lang="lt-LT" sz="2000" noProof="0" dirty="0">
                          <a:solidFill>
                            <a:schemeClr val="tx1"/>
                          </a:solidFill>
                          <a:effectLst/>
                          <a:latin typeface="+mj-lt"/>
                          <a:ea typeface="Calibri" panose="020F0502020204030204" pitchFamily="34" charset="0"/>
                          <a:cs typeface="Times New Roman" panose="02020603050405020304" pitchFamily="18" charset="0"/>
                        </a:rPr>
                        <a:t>3.5.1</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20000"/>
                        </a:lnSpc>
                        <a:tabLst>
                          <a:tab pos="3166110" algn="ctr"/>
                          <a:tab pos="6332220" algn="r"/>
                          <a:tab pos="810260" algn="l"/>
                          <a:tab pos="3166110" algn="ctr"/>
                          <a:tab pos="6332220" algn="r"/>
                        </a:tabLst>
                      </a:pPr>
                      <a:r>
                        <a:rPr lang="lt-LT" sz="2000" noProof="0" dirty="0">
                          <a:solidFill>
                            <a:schemeClr val="tx1"/>
                          </a:solidFill>
                          <a:effectLst/>
                          <a:latin typeface="+mj-lt"/>
                          <a:ea typeface="Calibri" panose="020F0502020204030204" pitchFamily="34" charset="0"/>
                          <a:cs typeface="Times New Roman" panose="02020603050405020304" pitchFamily="18" charset="0"/>
                        </a:rPr>
                        <a:t>Papildomos URM veiklos sąnaudos 2021–2023 m. </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20000"/>
                        </a:lnSpc>
                        <a:spcAft>
                          <a:spcPts val="800"/>
                        </a:spcAft>
                        <a:tabLst>
                          <a:tab pos="810260" algn="l"/>
                        </a:tabLst>
                      </a:pPr>
                      <a:r>
                        <a:rPr lang="lt-LT" sz="2400" noProof="0" dirty="0">
                          <a:solidFill>
                            <a:schemeClr val="tx1"/>
                          </a:solidFill>
                          <a:effectLst/>
                          <a:latin typeface="+mj-lt"/>
                          <a:ea typeface="Calibri" panose="020F0502020204030204" pitchFamily="34" charset="0"/>
                          <a:cs typeface="Times New Roman" panose="02020603050405020304" pitchFamily="18" charset="0"/>
                        </a:rPr>
                        <a:t>-1 338 987,66</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20000"/>
                        </a:lnSpc>
                        <a:spcAft>
                          <a:spcPts val="0"/>
                        </a:spcAft>
                      </a:pPr>
                      <a:r>
                        <a:rPr lang="lt-LT" sz="2000" strike="sngStrike" noProof="0" dirty="0">
                          <a:solidFill>
                            <a:schemeClr val="tx1"/>
                          </a:solidFill>
                          <a:effectLst/>
                          <a:latin typeface="+mj-lt"/>
                          <a:ea typeface="Calibri" panose="020F0502020204030204" pitchFamily="34" charset="0"/>
                          <a:cs typeface="Calibri" panose="020F0502020204030204" pitchFamily="34" charset="0"/>
                        </a:rPr>
                        <a:t>9 374 215,94</a:t>
                      </a:r>
                      <a:endParaRPr lang="lt-LT" sz="2000" noProof="0" dirty="0">
                        <a:solidFill>
                          <a:schemeClr val="tx1"/>
                        </a:solidFill>
                        <a:effectLst/>
                        <a:latin typeface="+mj-lt"/>
                        <a:ea typeface="Calibri" panose="020F0502020204030204" pitchFamily="34" charset="0"/>
                        <a:cs typeface="Times New Roman" panose="02020603050405020304" pitchFamily="18" charset="0"/>
                      </a:endParaRPr>
                    </a:p>
                    <a:p>
                      <a:pPr algn="r">
                        <a:lnSpc>
                          <a:spcPct val="120000"/>
                        </a:lnSpc>
                        <a:spcAft>
                          <a:spcPts val="0"/>
                        </a:spcAft>
                      </a:pPr>
                      <a:r>
                        <a:rPr lang="lt-LT" sz="2000" b="1" noProof="0" dirty="0">
                          <a:solidFill>
                            <a:schemeClr val="tx1"/>
                          </a:solidFill>
                          <a:effectLst/>
                          <a:latin typeface="+mj-lt"/>
                          <a:ea typeface="Calibri" panose="020F0502020204030204" pitchFamily="34" charset="0"/>
                          <a:cs typeface="Times New Roman" panose="02020603050405020304" pitchFamily="18" charset="0"/>
                        </a:rPr>
                        <a:t>8 035 228,28</a:t>
                      </a:r>
                      <a:endParaRPr lang="lt-LT" sz="2000" noProof="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20000"/>
                        </a:lnSpc>
                        <a:spcAft>
                          <a:spcPts val="800"/>
                        </a:spcAft>
                      </a:pPr>
                      <a:r>
                        <a:rPr lang="lt-LT" sz="2000" noProof="0" dirty="0">
                          <a:solidFill>
                            <a:schemeClr val="tx1"/>
                          </a:solidFill>
                          <a:effectLst/>
                          <a:latin typeface="+mj-lt"/>
                          <a:ea typeface="Calibri" panose="020F0502020204030204" pitchFamily="34" charset="0"/>
                          <a:cs typeface="Calibri" panose="020F0502020204030204" pitchFamily="34" charset="0"/>
                        </a:rPr>
                        <a:t>0</a:t>
                      </a:r>
                      <a:endParaRPr lang="lt-LT" sz="2000" noProof="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20000"/>
                        </a:lnSpc>
                        <a:spcAft>
                          <a:spcPts val="0"/>
                        </a:spcAft>
                      </a:pPr>
                      <a:r>
                        <a:rPr lang="lt-LT" sz="2000" strike="sngStrike" noProof="0" dirty="0">
                          <a:solidFill>
                            <a:schemeClr val="tx1"/>
                          </a:solidFill>
                          <a:effectLst/>
                          <a:latin typeface="+mj-lt"/>
                          <a:ea typeface="Calibri" panose="020F0502020204030204" pitchFamily="34" charset="0"/>
                          <a:cs typeface="Calibri" panose="020F0502020204030204" pitchFamily="34" charset="0"/>
                        </a:rPr>
                        <a:t>9 374 215,94</a:t>
                      </a:r>
                      <a:endParaRPr lang="lt-LT" sz="2000" noProof="0" dirty="0">
                        <a:solidFill>
                          <a:schemeClr val="tx1"/>
                        </a:solidFill>
                        <a:effectLst/>
                        <a:latin typeface="+mj-lt"/>
                        <a:ea typeface="Calibri" panose="020F0502020204030204" pitchFamily="34" charset="0"/>
                        <a:cs typeface="Times New Roman" panose="02020603050405020304" pitchFamily="18" charset="0"/>
                      </a:endParaRPr>
                    </a:p>
                    <a:p>
                      <a:pPr algn="r">
                        <a:lnSpc>
                          <a:spcPct val="120000"/>
                        </a:lnSpc>
                        <a:spcAft>
                          <a:spcPts val="0"/>
                        </a:spcAft>
                      </a:pPr>
                      <a:r>
                        <a:rPr lang="lt-LT" sz="2000" b="1" noProof="0" dirty="0">
                          <a:solidFill>
                            <a:schemeClr val="tx1"/>
                          </a:solidFill>
                          <a:effectLst/>
                          <a:latin typeface="+mj-lt"/>
                          <a:ea typeface="Calibri" panose="020F0502020204030204" pitchFamily="34" charset="0"/>
                          <a:cs typeface="Times New Roman" panose="02020603050405020304" pitchFamily="18" charset="0"/>
                        </a:rPr>
                        <a:t>8 035 228,28</a:t>
                      </a:r>
                      <a:endParaRPr lang="lt-LT" sz="2000" noProof="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665622679"/>
                  </a:ext>
                </a:extLst>
              </a:tr>
              <a:tr h="0">
                <a:tc>
                  <a:txBody>
                    <a:bodyPr/>
                    <a:lstStyle/>
                    <a:p>
                      <a:pPr algn="ctr">
                        <a:lnSpc>
                          <a:spcPct val="120000"/>
                        </a:lnSpc>
                        <a:tabLst>
                          <a:tab pos="3166110" algn="ctr"/>
                          <a:tab pos="6332220" algn="r"/>
                          <a:tab pos="810260" algn="l"/>
                          <a:tab pos="3166110" algn="ctr"/>
                          <a:tab pos="6332220" algn="r"/>
                        </a:tabLst>
                      </a:pPr>
                      <a:r>
                        <a:rPr lang="lt-LT" sz="2000" noProof="0" dirty="0">
                          <a:solidFill>
                            <a:schemeClr val="tx1"/>
                          </a:solidFill>
                          <a:effectLst/>
                          <a:latin typeface="+mj-lt"/>
                          <a:ea typeface="Calibri" panose="020F0502020204030204" pitchFamily="34" charset="0"/>
                          <a:cs typeface="Times New Roman" panose="02020603050405020304" pitchFamily="18" charset="0"/>
                        </a:rPr>
                        <a:t>3.2.2</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20000"/>
                        </a:lnSpc>
                        <a:tabLst>
                          <a:tab pos="3166110" algn="ctr"/>
                          <a:tab pos="6332220" algn="r"/>
                          <a:tab pos="810260" algn="l"/>
                          <a:tab pos="3166110" algn="ctr"/>
                          <a:tab pos="6332220" algn="r"/>
                        </a:tabLst>
                      </a:pPr>
                      <a:r>
                        <a:rPr lang="lt-LT" sz="2000" noProof="0" dirty="0">
                          <a:solidFill>
                            <a:schemeClr val="tx1"/>
                          </a:solidFill>
                          <a:effectLst/>
                          <a:latin typeface="+mj-lt"/>
                          <a:ea typeface="Calibri" panose="020F0502020204030204" pitchFamily="34" charset="0"/>
                          <a:cs typeface="Times New Roman" panose="02020603050405020304" pitchFamily="18" charset="0"/>
                        </a:rPr>
                        <a:t>STS techninės ir programinės įrangos atnaujinimas </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20000"/>
                        </a:lnSpc>
                        <a:spcAft>
                          <a:spcPts val="800"/>
                        </a:spcAft>
                        <a:tabLst>
                          <a:tab pos="810260" algn="l"/>
                        </a:tabLst>
                      </a:pPr>
                      <a:r>
                        <a:rPr lang="lt-LT" sz="2400" noProof="0" dirty="0">
                          <a:solidFill>
                            <a:schemeClr val="tx1"/>
                          </a:solidFill>
                          <a:effectLst/>
                          <a:latin typeface="+mj-lt"/>
                          <a:ea typeface="Calibri" panose="020F0502020204030204" pitchFamily="34" charset="0"/>
                          <a:cs typeface="Times New Roman" panose="02020603050405020304" pitchFamily="18" charset="0"/>
                        </a:rPr>
                        <a:t>-363 508,45</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20000"/>
                        </a:lnSpc>
                        <a:spcAft>
                          <a:spcPts val="0"/>
                        </a:spcAft>
                      </a:pPr>
                      <a:r>
                        <a:rPr lang="lt-LT" sz="2000" strike="sngStrike" noProof="0" dirty="0">
                          <a:solidFill>
                            <a:schemeClr val="tx1"/>
                          </a:solidFill>
                          <a:effectLst/>
                          <a:latin typeface="+mj-lt"/>
                          <a:ea typeface="Calibri" panose="020F0502020204030204" pitchFamily="34" charset="0"/>
                          <a:cs typeface="Calibri" panose="020F0502020204030204" pitchFamily="34" charset="0"/>
                        </a:rPr>
                        <a:t>597 750,00</a:t>
                      </a:r>
                      <a:endParaRPr lang="lt-LT" sz="2000" noProof="0" dirty="0">
                        <a:solidFill>
                          <a:schemeClr val="tx1"/>
                        </a:solidFill>
                        <a:effectLst/>
                        <a:latin typeface="+mj-lt"/>
                        <a:ea typeface="Calibri" panose="020F0502020204030204" pitchFamily="34" charset="0"/>
                        <a:cs typeface="Times New Roman" panose="02020603050405020304" pitchFamily="18" charset="0"/>
                      </a:endParaRPr>
                    </a:p>
                    <a:p>
                      <a:pPr algn="r">
                        <a:lnSpc>
                          <a:spcPct val="120000"/>
                        </a:lnSpc>
                        <a:spcAft>
                          <a:spcPts val="800"/>
                        </a:spcAft>
                      </a:pPr>
                      <a:r>
                        <a:rPr lang="lt-LT" sz="2000" b="1" noProof="0" dirty="0">
                          <a:solidFill>
                            <a:schemeClr val="tx1"/>
                          </a:solidFill>
                          <a:effectLst/>
                          <a:latin typeface="+mj-lt"/>
                          <a:ea typeface="Calibri" panose="020F0502020204030204" pitchFamily="34" charset="0"/>
                          <a:cs typeface="Times New Roman" panose="02020603050405020304" pitchFamily="18" charset="0"/>
                        </a:rPr>
                        <a:t>234 241,55</a:t>
                      </a:r>
                      <a:endParaRPr lang="lt-LT" sz="2000" noProof="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20000"/>
                        </a:lnSpc>
                        <a:spcAft>
                          <a:spcPts val="800"/>
                        </a:spcAft>
                      </a:pPr>
                      <a:r>
                        <a:rPr lang="lt-LT" sz="2000" noProof="0" dirty="0">
                          <a:solidFill>
                            <a:schemeClr val="tx1"/>
                          </a:solidFill>
                          <a:effectLst/>
                          <a:latin typeface="+mj-lt"/>
                          <a:ea typeface="Calibri" panose="020F0502020204030204" pitchFamily="34" charset="0"/>
                          <a:cs typeface="Calibri" panose="020F0502020204030204" pitchFamily="34" charset="0"/>
                        </a:rPr>
                        <a:t>0</a:t>
                      </a:r>
                      <a:endParaRPr lang="lt-LT" sz="2000" noProof="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20000"/>
                        </a:lnSpc>
                        <a:spcAft>
                          <a:spcPts val="0"/>
                        </a:spcAft>
                      </a:pPr>
                      <a:r>
                        <a:rPr lang="lt-LT" sz="2000" strike="sngStrike" noProof="0" dirty="0">
                          <a:solidFill>
                            <a:schemeClr val="tx1"/>
                          </a:solidFill>
                          <a:effectLst/>
                          <a:latin typeface="+mj-lt"/>
                          <a:ea typeface="Calibri" panose="020F0502020204030204" pitchFamily="34" charset="0"/>
                          <a:cs typeface="Calibri" panose="020F0502020204030204" pitchFamily="34" charset="0"/>
                        </a:rPr>
                        <a:t>597 750,00</a:t>
                      </a:r>
                      <a:endParaRPr lang="lt-LT" sz="2000" noProof="0" dirty="0">
                        <a:solidFill>
                          <a:schemeClr val="tx1"/>
                        </a:solidFill>
                        <a:effectLst/>
                        <a:latin typeface="+mj-lt"/>
                        <a:ea typeface="Calibri" panose="020F0502020204030204" pitchFamily="34" charset="0"/>
                        <a:cs typeface="Times New Roman" panose="02020603050405020304" pitchFamily="18" charset="0"/>
                      </a:endParaRPr>
                    </a:p>
                    <a:p>
                      <a:pPr algn="r">
                        <a:lnSpc>
                          <a:spcPct val="120000"/>
                        </a:lnSpc>
                        <a:spcAft>
                          <a:spcPts val="0"/>
                        </a:spcAft>
                      </a:pPr>
                      <a:r>
                        <a:rPr lang="lt-LT" sz="2000" b="1" noProof="0" dirty="0">
                          <a:solidFill>
                            <a:schemeClr val="tx1"/>
                          </a:solidFill>
                          <a:effectLst/>
                          <a:latin typeface="+mj-lt"/>
                          <a:ea typeface="Calibri" panose="020F0502020204030204" pitchFamily="34" charset="0"/>
                          <a:cs typeface="Times New Roman" panose="02020603050405020304" pitchFamily="18" charset="0"/>
                        </a:rPr>
                        <a:t>234 241,55</a:t>
                      </a:r>
                      <a:endParaRPr lang="lt-LT" sz="2000" noProof="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380452128"/>
                  </a:ext>
                </a:extLst>
              </a:tr>
              <a:tr h="0">
                <a:tc gridSpan="2">
                  <a:txBody>
                    <a:bodyPr/>
                    <a:lstStyle/>
                    <a:p>
                      <a:r>
                        <a:rPr lang="lt-LT" sz="2000" b="1" kern="1200" noProof="0" dirty="0">
                          <a:solidFill>
                            <a:schemeClr val="tx1"/>
                          </a:solidFill>
                          <a:effectLst/>
                          <a:latin typeface="+mj-lt"/>
                          <a:ea typeface="+mn-ea"/>
                          <a:cs typeface="+mn-cs"/>
                        </a:rPr>
                        <a:t>Nepanaudotų lėšų likutis 3 konkrečiam tikslui</a:t>
                      </a:r>
                      <a:endParaRPr lang="lt-LT" sz="2000" noProof="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lt-LT"/>
                    </a:p>
                  </a:txBody>
                  <a:tcPr/>
                </a:tc>
                <a:tc>
                  <a:txBody>
                    <a:bodyPr/>
                    <a:lstStyle/>
                    <a:p>
                      <a:pPr algn="r">
                        <a:lnSpc>
                          <a:spcPct val="120000"/>
                        </a:lnSpc>
                        <a:spcAft>
                          <a:spcPts val="800"/>
                        </a:spcAft>
                        <a:tabLst>
                          <a:tab pos="810260" algn="l"/>
                        </a:tabLst>
                      </a:pPr>
                      <a:r>
                        <a:rPr lang="lt-LT" sz="2400" b="1" noProof="0" dirty="0">
                          <a:solidFill>
                            <a:schemeClr val="tx1"/>
                          </a:solidFill>
                          <a:effectLst/>
                          <a:latin typeface="+mj-lt"/>
                          <a:ea typeface="Calibri" panose="020F0502020204030204" pitchFamily="34" charset="0"/>
                          <a:cs typeface="Times New Roman" panose="02020603050405020304" pitchFamily="18" charset="0"/>
                        </a:rPr>
                        <a:t>+1 702 496,11</a:t>
                      </a:r>
                      <a:endParaRPr lang="lt-LT" sz="2400" noProof="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20000"/>
                        </a:lnSpc>
                        <a:spcAft>
                          <a:spcPts val="0"/>
                        </a:spcAft>
                      </a:pPr>
                      <a:r>
                        <a:rPr lang="lt-LT" sz="2000" strike="sngStrike" noProof="0" dirty="0">
                          <a:solidFill>
                            <a:schemeClr val="tx1"/>
                          </a:solidFill>
                          <a:effectLst/>
                          <a:latin typeface="+mj-lt"/>
                          <a:ea typeface="Calibri" panose="020F0502020204030204" pitchFamily="34" charset="0"/>
                          <a:cs typeface="Calibri" panose="020F0502020204030204" pitchFamily="34" charset="0"/>
                        </a:rPr>
                        <a:t>3 640 513,97</a:t>
                      </a:r>
                      <a:endParaRPr lang="lt-LT" sz="2000" noProof="0" dirty="0">
                        <a:solidFill>
                          <a:schemeClr val="tx1"/>
                        </a:solidFill>
                        <a:effectLst/>
                        <a:latin typeface="+mj-lt"/>
                        <a:ea typeface="Calibri" panose="020F0502020204030204" pitchFamily="34" charset="0"/>
                        <a:cs typeface="Times New Roman" panose="02020603050405020304" pitchFamily="18" charset="0"/>
                      </a:endParaRPr>
                    </a:p>
                    <a:p>
                      <a:pPr algn="r">
                        <a:lnSpc>
                          <a:spcPct val="120000"/>
                        </a:lnSpc>
                        <a:spcAft>
                          <a:spcPts val="800"/>
                        </a:spcAft>
                      </a:pPr>
                      <a:r>
                        <a:rPr lang="lt-LT" sz="2000" b="1" noProof="0" dirty="0">
                          <a:solidFill>
                            <a:schemeClr val="tx1"/>
                          </a:solidFill>
                          <a:effectLst/>
                          <a:latin typeface="+mj-lt"/>
                          <a:ea typeface="Calibri" panose="020F0502020204030204" pitchFamily="34" charset="0"/>
                          <a:cs typeface="Times New Roman" panose="02020603050405020304" pitchFamily="18" charset="0"/>
                        </a:rPr>
                        <a:t>5 343 010,08</a:t>
                      </a:r>
                      <a:endParaRPr lang="lt-LT" sz="2000" noProof="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20000"/>
                        </a:lnSpc>
                        <a:spcAft>
                          <a:spcPts val="800"/>
                        </a:spcAft>
                      </a:pPr>
                      <a:r>
                        <a:rPr lang="lt-LT" sz="2000" noProof="0" dirty="0">
                          <a:solidFill>
                            <a:schemeClr val="tx1"/>
                          </a:solidFill>
                          <a:effectLst/>
                          <a:latin typeface="+mj-lt"/>
                          <a:ea typeface="Calibri" panose="020F0502020204030204" pitchFamily="34" charset="0"/>
                          <a:cs typeface="Times New Roman" panose="02020603050405020304" pitchFamily="18" charset="0"/>
                        </a:rPr>
                        <a:t>0</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20000"/>
                        </a:lnSpc>
                        <a:spcAft>
                          <a:spcPts val="0"/>
                        </a:spcAft>
                      </a:pPr>
                      <a:r>
                        <a:rPr lang="lt-LT" sz="2000" strike="sngStrike" noProof="0" dirty="0">
                          <a:solidFill>
                            <a:schemeClr val="tx1"/>
                          </a:solidFill>
                          <a:effectLst/>
                          <a:latin typeface="+mj-lt"/>
                          <a:ea typeface="Calibri" panose="020F0502020204030204" pitchFamily="34" charset="0"/>
                          <a:cs typeface="Calibri" panose="020F0502020204030204" pitchFamily="34" charset="0"/>
                        </a:rPr>
                        <a:t>3 640 513,97</a:t>
                      </a:r>
                      <a:endParaRPr lang="lt-LT" sz="2000" noProof="0" dirty="0">
                        <a:solidFill>
                          <a:schemeClr val="tx1"/>
                        </a:solidFill>
                        <a:effectLst/>
                        <a:latin typeface="+mj-lt"/>
                        <a:ea typeface="Calibri" panose="020F0502020204030204" pitchFamily="34" charset="0"/>
                        <a:cs typeface="Times New Roman" panose="02020603050405020304" pitchFamily="18" charset="0"/>
                      </a:endParaRPr>
                    </a:p>
                    <a:p>
                      <a:pPr algn="r">
                        <a:lnSpc>
                          <a:spcPct val="120000"/>
                        </a:lnSpc>
                        <a:spcAft>
                          <a:spcPts val="0"/>
                        </a:spcAft>
                      </a:pPr>
                      <a:r>
                        <a:rPr lang="lt-LT" sz="2000" b="1" noProof="0" dirty="0">
                          <a:solidFill>
                            <a:schemeClr val="tx1"/>
                          </a:solidFill>
                          <a:effectLst/>
                          <a:latin typeface="+mj-lt"/>
                          <a:ea typeface="Calibri" panose="020F0502020204030204" pitchFamily="34" charset="0"/>
                          <a:cs typeface="Times New Roman" panose="02020603050405020304" pitchFamily="18" charset="0"/>
                        </a:rPr>
                        <a:t>5 343 010,08</a:t>
                      </a:r>
                      <a:endParaRPr lang="lt-LT" sz="2000" noProof="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399023534"/>
                  </a:ext>
                </a:extLst>
              </a:tr>
            </a:tbl>
          </a:graphicData>
        </a:graphic>
      </p:graphicFrame>
      <p:sp>
        <p:nvSpPr>
          <p:cNvPr id="4" name="Rectangle 1">
            <a:extLst>
              <a:ext uri="{FF2B5EF4-FFF2-40B4-BE49-F238E27FC236}">
                <a16:creationId xmlns:a16="http://schemas.microsoft.com/office/drawing/2014/main" id="{04F80EC7-2432-65A7-B7F3-0AE0852E8B27}"/>
              </a:ext>
            </a:extLst>
          </p:cNvPr>
          <p:cNvSpPr>
            <a:spLocks noChangeArrowheads="1"/>
          </p:cNvSpPr>
          <p:nvPr/>
        </p:nvSpPr>
        <p:spPr bwMode="auto">
          <a:xfrm>
            <a:off x="4295775" y="2995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Tree>
    <p:extLst>
      <p:ext uri="{BB962C8B-B14F-4D97-AF65-F5344CB8AC3E}">
        <p14:creationId xmlns:p14="http://schemas.microsoft.com/office/powerpoint/2010/main" val="534472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2">
            <a:extLst>
              <a:ext uri="{28A0092B-C50C-407E-A947-70E740481C1C}">
                <a14:useLocalDpi xmlns:a14="http://schemas.microsoft.com/office/drawing/2010/main" val="0"/>
              </a:ext>
            </a:extLst>
          </a:blip>
          <a:srcRect b="88889"/>
          <a:stretch/>
        </p:blipFill>
        <p:spPr>
          <a:xfrm>
            <a:off x="0" y="-36575"/>
            <a:ext cx="12192000" cy="762000"/>
          </a:xfrm>
          <a:prstGeom prst="rect">
            <a:avLst/>
          </a:prstGeom>
        </p:spPr>
      </p:pic>
      <p:sp>
        <p:nvSpPr>
          <p:cNvPr id="62" name="TextBox 61"/>
          <p:cNvSpPr txBox="1"/>
          <p:nvPr/>
        </p:nvSpPr>
        <p:spPr>
          <a:xfrm>
            <a:off x="0" y="-40509"/>
            <a:ext cx="12338649" cy="523220"/>
          </a:xfrm>
          <a:prstGeom prst="rect">
            <a:avLst/>
          </a:prstGeom>
          <a:noFill/>
        </p:spPr>
        <p:txBody>
          <a:bodyPr wrap="square" rtlCol="0">
            <a:spAutoFit/>
          </a:bodyPr>
          <a:lstStyle/>
          <a:p>
            <a:pPr algn="ctr"/>
            <a:r>
              <a:rPr lang="lt-LT" sz="2800" b="1" dirty="0">
                <a:solidFill>
                  <a:schemeClr val="bg1"/>
                </a:solidFill>
                <a:latin typeface="+mj-lt"/>
                <a:cs typeface="Calibri" panose="020F0502020204030204" pitchFamily="34" charset="0"/>
              </a:rPr>
              <a:t>SVVP 2021–2027 m. programos veiksmų įgyvendinimo plano keitimo pristatymas (4)</a:t>
            </a:r>
            <a:endParaRPr lang="lt-LT" sz="2800" b="1" dirty="0">
              <a:solidFill>
                <a:schemeClr val="bg1"/>
              </a:solidFill>
              <a:latin typeface="+mj-lt"/>
            </a:endParaRPr>
          </a:p>
        </p:txBody>
      </p:sp>
      <p:sp>
        <p:nvSpPr>
          <p:cNvPr id="7" name="Rectangle 1">
            <a:extLst>
              <a:ext uri="{FF2B5EF4-FFF2-40B4-BE49-F238E27FC236}">
                <a16:creationId xmlns:a16="http://schemas.microsoft.com/office/drawing/2014/main" id="{D90A28A8-706A-CD87-9200-791A6D0E27BE}"/>
              </a:ext>
            </a:extLst>
          </p:cNvPr>
          <p:cNvSpPr>
            <a:spLocks noChangeArrowheads="1"/>
          </p:cNvSpPr>
          <p:nvPr/>
        </p:nvSpPr>
        <p:spPr bwMode="auto">
          <a:xfrm>
            <a:off x="308113" y="945145"/>
            <a:ext cx="11618844" cy="126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indent="540385" algn="just">
              <a:lnSpc>
                <a:spcPct val="107000"/>
              </a:lnSpc>
              <a:spcAft>
                <a:spcPts val="800"/>
              </a:spcAft>
            </a:pPr>
            <a:r>
              <a:rPr kumimoji="0" lang="lt-LT" altLang="lt-LT" sz="2400" b="1"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NUTARTA. </a:t>
            </a:r>
            <a:r>
              <a:rPr lang="lt-LT" sz="2400" dirty="0">
                <a:effectLst/>
                <a:latin typeface="+mj-lt"/>
                <a:ea typeface="Calibri" panose="020F0502020204030204" pitchFamily="34" charset="0"/>
              </a:rPr>
              <a:t>Atsižvelgus į susidariusį nepanaudotų SVVP </a:t>
            </a:r>
            <a:r>
              <a:rPr lang="lt-LT" sz="2400" b="1" dirty="0">
                <a:effectLst/>
                <a:latin typeface="+mj-lt"/>
                <a:ea typeface="Calibri" panose="020F0502020204030204" pitchFamily="34" charset="0"/>
              </a:rPr>
              <a:t>Specialiai tranzito schemai</a:t>
            </a:r>
            <a:r>
              <a:rPr lang="lt-LT" sz="2400" dirty="0">
                <a:effectLst/>
                <a:latin typeface="+mj-lt"/>
                <a:ea typeface="Calibri" panose="020F0502020204030204" pitchFamily="34" charset="0"/>
              </a:rPr>
              <a:t>  skirtų lėšų likutį ir į VSAT raštu pateiktą prašymą, rekomenduoti vadovaujančiai institucijai taip padidinti projekto </a:t>
            </a:r>
            <a:r>
              <a:rPr lang="lt-LT" sz="2400" dirty="0">
                <a:effectLst/>
                <a:latin typeface="+mj-lt"/>
                <a:ea typeface="Calibri" panose="020F0502020204030204" pitchFamily="34" charset="0"/>
                <a:cs typeface="Times New Roman" panose="02020603050405020304" pitchFamily="18" charset="0"/>
              </a:rPr>
              <a:t>„Papildomos VSAT veiklos sąnaudos 2024–2027 m.“</a:t>
            </a:r>
            <a:r>
              <a:rPr lang="lt-LT" sz="2400" dirty="0">
                <a:effectLst/>
                <a:latin typeface="+mj-lt"/>
                <a:ea typeface="Calibri" panose="020F0502020204030204" pitchFamily="34" charset="0"/>
              </a:rPr>
              <a:t> finansavimą</a:t>
            </a:r>
            <a:r>
              <a:rPr lang="lt-LT" sz="2400" dirty="0">
                <a:effectLst/>
                <a:latin typeface="+mj-lt"/>
                <a:ea typeface="Calibri" panose="020F0502020204030204" pitchFamily="34" charset="0"/>
                <a:cs typeface="Calibri" panose="020F0502020204030204" pitchFamily="34" charset="0"/>
              </a:rPr>
              <a:t>:</a:t>
            </a:r>
            <a:endParaRPr lang="lt-LT" sz="2400" dirty="0">
              <a:effectLst/>
              <a:latin typeface="+mj-lt"/>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5B3208F-2A7D-AA75-FA2A-E0B610F57B5F}"/>
              </a:ext>
            </a:extLst>
          </p:cNvPr>
          <p:cNvGraphicFramePr>
            <a:graphicFrameLocks noGrp="1"/>
          </p:cNvGraphicFramePr>
          <p:nvPr>
            <p:extLst>
              <p:ext uri="{D42A27DB-BD31-4B8C-83A1-F6EECF244321}">
                <p14:modId xmlns:p14="http://schemas.microsoft.com/office/powerpoint/2010/main" val="307254988"/>
              </p:ext>
            </p:extLst>
          </p:nvPr>
        </p:nvGraphicFramePr>
        <p:xfrm>
          <a:off x="393406" y="2405393"/>
          <a:ext cx="11490482" cy="2511552"/>
        </p:xfrm>
        <a:graphic>
          <a:graphicData uri="http://schemas.openxmlformats.org/drawingml/2006/table">
            <a:tbl>
              <a:tblPr firstRow="1" firstCol="1" bandRow="1">
                <a:tableStyleId>{5C22544A-7EE6-4342-B048-85BDC9FD1C3A}</a:tableStyleId>
              </a:tblPr>
              <a:tblGrid>
                <a:gridCol w="1204020">
                  <a:extLst>
                    <a:ext uri="{9D8B030D-6E8A-4147-A177-3AD203B41FA5}">
                      <a16:colId xmlns:a16="http://schemas.microsoft.com/office/drawing/2014/main" val="3192758264"/>
                    </a:ext>
                  </a:extLst>
                </a:gridCol>
                <a:gridCol w="3040549">
                  <a:extLst>
                    <a:ext uri="{9D8B030D-6E8A-4147-A177-3AD203B41FA5}">
                      <a16:colId xmlns:a16="http://schemas.microsoft.com/office/drawing/2014/main" val="3274904048"/>
                    </a:ext>
                  </a:extLst>
                </a:gridCol>
                <a:gridCol w="2261921">
                  <a:extLst>
                    <a:ext uri="{9D8B030D-6E8A-4147-A177-3AD203B41FA5}">
                      <a16:colId xmlns:a16="http://schemas.microsoft.com/office/drawing/2014/main" val="1670891592"/>
                    </a:ext>
                  </a:extLst>
                </a:gridCol>
                <a:gridCol w="1959995">
                  <a:extLst>
                    <a:ext uri="{9D8B030D-6E8A-4147-A177-3AD203B41FA5}">
                      <a16:colId xmlns:a16="http://schemas.microsoft.com/office/drawing/2014/main" val="1595244302"/>
                    </a:ext>
                  </a:extLst>
                </a:gridCol>
                <a:gridCol w="1299252">
                  <a:extLst>
                    <a:ext uri="{9D8B030D-6E8A-4147-A177-3AD203B41FA5}">
                      <a16:colId xmlns:a16="http://schemas.microsoft.com/office/drawing/2014/main" val="3611438147"/>
                    </a:ext>
                  </a:extLst>
                </a:gridCol>
                <a:gridCol w="1724745">
                  <a:extLst>
                    <a:ext uri="{9D8B030D-6E8A-4147-A177-3AD203B41FA5}">
                      <a16:colId xmlns:a16="http://schemas.microsoft.com/office/drawing/2014/main" val="2399604972"/>
                    </a:ext>
                  </a:extLst>
                </a:gridCol>
              </a:tblGrid>
              <a:tr h="0">
                <a:tc>
                  <a:txBody>
                    <a:bodyPr/>
                    <a:lstStyle/>
                    <a:p>
                      <a:pPr algn="ctr"/>
                      <a:r>
                        <a:rPr lang="lt-LT" sz="2400">
                          <a:solidFill>
                            <a:schemeClr val="tx1"/>
                          </a:solidFill>
                          <a:effectLst/>
                          <a:latin typeface="+mj-lt"/>
                        </a:rPr>
                        <a:t>Eil. Nr.</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dirty="0">
                          <a:solidFill>
                            <a:schemeClr val="tx1"/>
                          </a:solidFill>
                          <a:effectLst/>
                          <a:latin typeface="+mj-lt"/>
                        </a:rPr>
                        <a:t>Projekto pavadinimas</a:t>
                      </a:r>
                      <a:endParaRPr lang="lt-LT" sz="240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dirty="0">
                          <a:solidFill>
                            <a:schemeClr val="tx1"/>
                          </a:solidFill>
                          <a:effectLst/>
                          <a:latin typeface="+mj-lt"/>
                        </a:rPr>
                        <a:t>Mažinama / didinama SVVP lėšų dalis</a:t>
                      </a:r>
                      <a:endParaRPr lang="lt-LT" sz="2400" dirty="0">
                        <a:solidFill>
                          <a:schemeClr val="tx1"/>
                        </a:solidFill>
                        <a:effectLst/>
                        <a:latin typeface="+mj-lt"/>
                        <a:ea typeface="Aptos" panose="020B0004020202020204" pitchFamily="34" charset="0"/>
                        <a:cs typeface="Aptos" panose="020B00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a:solidFill>
                            <a:schemeClr val="tx1"/>
                          </a:solidFill>
                          <a:effectLst/>
                          <a:latin typeface="+mj-lt"/>
                        </a:rPr>
                        <a:t>ES lėšos</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a:solidFill>
                            <a:schemeClr val="tx1"/>
                          </a:solidFill>
                          <a:effectLst/>
                          <a:latin typeface="+mj-lt"/>
                        </a:rPr>
                        <a:t>BF lėšos</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a:solidFill>
                            <a:schemeClr val="tx1"/>
                          </a:solidFill>
                          <a:effectLst/>
                          <a:latin typeface="+mj-lt"/>
                        </a:rPr>
                        <a:t>Iš viso</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17702997"/>
                  </a:ext>
                </a:extLst>
              </a:tr>
              <a:tr h="0">
                <a:tc>
                  <a:txBody>
                    <a:bodyPr/>
                    <a:lstStyle/>
                    <a:p>
                      <a:pPr algn="ctr">
                        <a:lnSpc>
                          <a:spcPct val="120000"/>
                        </a:lnSpc>
                        <a:spcAft>
                          <a:spcPts val="800"/>
                        </a:spcAft>
                        <a:tabLst>
                          <a:tab pos="810260" algn="l"/>
                        </a:tabLst>
                      </a:pPr>
                      <a:r>
                        <a:rPr lang="lt-LT" sz="2000" dirty="0">
                          <a:solidFill>
                            <a:schemeClr val="tx1"/>
                          </a:solidFill>
                          <a:effectLst/>
                          <a:latin typeface="+mj-lt"/>
                          <a:ea typeface="Calibri" panose="020F0502020204030204" pitchFamily="34" charset="0"/>
                          <a:cs typeface="Calibri" panose="020F0502020204030204" pitchFamily="34" charset="0"/>
                        </a:rPr>
                        <a:t>3.5.8</a:t>
                      </a:r>
                      <a:endParaRPr lang="lt-LT"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20000"/>
                        </a:lnSpc>
                        <a:spcAft>
                          <a:spcPts val="800"/>
                        </a:spcAft>
                        <a:tabLst>
                          <a:tab pos="810260" algn="l"/>
                        </a:tabLst>
                      </a:pPr>
                      <a:r>
                        <a:rPr lang="lt-LT" sz="2000" dirty="0">
                          <a:solidFill>
                            <a:schemeClr val="tx1"/>
                          </a:solidFill>
                          <a:effectLst/>
                          <a:latin typeface="+mj-lt"/>
                          <a:ea typeface="Calibri" panose="020F0502020204030204" pitchFamily="34" charset="0"/>
                          <a:cs typeface="Times New Roman" panose="02020603050405020304" pitchFamily="18" charset="0"/>
                        </a:rPr>
                        <a:t>Papildomos VSAT veiklos sąnaudos 2024–2027 m.</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20000"/>
                        </a:lnSpc>
                        <a:spcAft>
                          <a:spcPts val="800"/>
                        </a:spcAft>
                        <a:tabLst>
                          <a:tab pos="810260" algn="l"/>
                        </a:tabLst>
                      </a:pPr>
                      <a:r>
                        <a:rPr lang="lt-LT" sz="2400" dirty="0">
                          <a:solidFill>
                            <a:schemeClr val="tx1"/>
                          </a:solidFill>
                          <a:effectLst/>
                          <a:latin typeface="+mj-lt"/>
                          <a:ea typeface="Calibri" panose="020F0502020204030204" pitchFamily="34" charset="0"/>
                          <a:cs typeface="Calibri" panose="020F0502020204030204" pitchFamily="34" charset="0"/>
                        </a:rPr>
                        <a:t>+4 813 347,63</a:t>
                      </a:r>
                      <a:endParaRPr lang="lt-LT" sz="2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20000"/>
                        </a:lnSpc>
                        <a:spcAft>
                          <a:spcPts val="0"/>
                        </a:spcAft>
                      </a:pPr>
                      <a:r>
                        <a:rPr lang="lt-LT" sz="2000" strike="sngStrike" dirty="0">
                          <a:solidFill>
                            <a:schemeClr val="tx1"/>
                          </a:solidFill>
                          <a:effectLst/>
                          <a:latin typeface="+mj-lt"/>
                          <a:ea typeface="Calibri" panose="020F0502020204030204" pitchFamily="34" charset="0"/>
                          <a:cs typeface="Calibri" panose="020F0502020204030204" pitchFamily="34" charset="0"/>
                        </a:rPr>
                        <a:t>34 705 000,00</a:t>
                      </a:r>
                      <a:endParaRPr lang="lt-LT" sz="2000" dirty="0">
                        <a:solidFill>
                          <a:schemeClr val="tx1"/>
                        </a:solidFill>
                        <a:effectLst/>
                        <a:latin typeface="+mj-lt"/>
                        <a:ea typeface="Calibri" panose="020F0502020204030204" pitchFamily="34" charset="0"/>
                        <a:cs typeface="Times New Roman" panose="02020603050405020304" pitchFamily="18" charset="0"/>
                      </a:endParaRPr>
                    </a:p>
                    <a:p>
                      <a:pPr algn="r">
                        <a:lnSpc>
                          <a:spcPct val="120000"/>
                        </a:lnSpc>
                        <a:spcAft>
                          <a:spcPts val="0"/>
                        </a:spcAft>
                      </a:pPr>
                      <a:r>
                        <a:rPr lang="lt-LT" sz="2000" b="1" dirty="0">
                          <a:solidFill>
                            <a:schemeClr val="tx1"/>
                          </a:solidFill>
                          <a:effectLst/>
                          <a:latin typeface="+mj-lt"/>
                          <a:ea typeface="Calibri" panose="020F0502020204030204" pitchFamily="34" charset="0"/>
                          <a:cs typeface="Calibri" panose="020F0502020204030204" pitchFamily="34" charset="0"/>
                        </a:rPr>
                        <a:t>39 518 347,63</a:t>
                      </a:r>
                      <a:endParaRPr lang="lt-LT"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20000"/>
                        </a:lnSpc>
                        <a:spcAft>
                          <a:spcPts val="0"/>
                        </a:spcAft>
                      </a:pPr>
                      <a:r>
                        <a:rPr lang="lt-LT" sz="2000" dirty="0">
                          <a:solidFill>
                            <a:schemeClr val="tx1"/>
                          </a:solidFill>
                          <a:effectLst/>
                          <a:latin typeface="+mj-lt"/>
                          <a:ea typeface="Calibri" panose="020F0502020204030204" pitchFamily="34" charset="0"/>
                          <a:cs typeface="Calibri" panose="020F0502020204030204" pitchFamily="34" charset="0"/>
                        </a:rPr>
                        <a:t>0</a:t>
                      </a:r>
                      <a:endParaRPr lang="lt-LT"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20000"/>
                        </a:lnSpc>
                        <a:spcAft>
                          <a:spcPts val="0"/>
                        </a:spcAft>
                      </a:pPr>
                      <a:r>
                        <a:rPr lang="lt-LT" sz="2000" strike="sngStrike" dirty="0">
                          <a:solidFill>
                            <a:schemeClr val="tx1"/>
                          </a:solidFill>
                          <a:effectLst/>
                          <a:latin typeface="+mj-lt"/>
                          <a:ea typeface="Calibri" panose="020F0502020204030204" pitchFamily="34" charset="0"/>
                          <a:cs typeface="Calibri" panose="020F0502020204030204" pitchFamily="34" charset="0"/>
                        </a:rPr>
                        <a:t>34 705 000,00</a:t>
                      </a:r>
                      <a:endParaRPr lang="lt-LT" sz="2000" dirty="0">
                        <a:solidFill>
                          <a:schemeClr val="tx1"/>
                        </a:solidFill>
                        <a:effectLst/>
                        <a:latin typeface="+mj-lt"/>
                        <a:ea typeface="Calibri" panose="020F0502020204030204" pitchFamily="34" charset="0"/>
                        <a:cs typeface="Times New Roman" panose="02020603050405020304" pitchFamily="18" charset="0"/>
                      </a:endParaRPr>
                    </a:p>
                    <a:p>
                      <a:pPr algn="r">
                        <a:lnSpc>
                          <a:spcPct val="120000"/>
                        </a:lnSpc>
                        <a:spcAft>
                          <a:spcPts val="0"/>
                        </a:spcAft>
                      </a:pPr>
                      <a:r>
                        <a:rPr lang="lt-LT" sz="2000" b="1" dirty="0">
                          <a:solidFill>
                            <a:schemeClr val="tx1"/>
                          </a:solidFill>
                          <a:effectLst/>
                          <a:latin typeface="+mj-lt"/>
                          <a:ea typeface="Calibri" panose="020F0502020204030204" pitchFamily="34" charset="0"/>
                          <a:cs typeface="Calibri" panose="020F0502020204030204" pitchFamily="34" charset="0"/>
                        </a:rPr>
                        <a:t>39 518 347,63</a:t>
                      </a:r>
                      <a:endParaRPr lang="lt-LT"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665622679"/>
                  </a:ext>
                </a:extLst>
              </a:tr>
              <a:tr h="0">
                <a:tc gridSpan="2">
                  <a:txBody>
                    <a:bodyPr/>
                    <a:lstStyle/>
                    <a:p>
                      <a:r>
                        <a:rPr lang="lt-LT" sz="2000" b="1" kern="1200" noProof="0" dirty="0">
                          <a:solidFill>
                            <a:schemeClr val="tx1"/>
                          </a:solidFill>
                          <a:effectLst/>
                          <a:latin typeface="+mj-lt"/>
                          <a:ea typeface="+mn-ea"/>
                          <a:cs typeface="+mn-cs"/>
                        </a:rPr>
                        <a:t>Nepanaudotų lėšų likutis 3 konkrečiam tikslui</a:t>
                      </a:r>
                      <a:endParaRPr lang="lt-LT" sz="2000" noProof="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lt-LT"/>
                    </a:p>
                  </a:txBody>
                  <a:tcPr/>
                </a:tc>
                <a:tc>
                  <a:txBody>
                    <a:bodyPr/>
                    <a:lstStyle/>
                    <a:p>
                      <a:pPr algn="r">
                        <a:lnSpc>
                          <a:spcPct val="120000"/>
                        </a:lnSpc>
                        <a:spcAft>
                          <a:spcPts val="800"/>
                        </a:spcAft>
                        <a:tabLst>
                          <a:tab pos="810260" algn="l"/>
                        </a:tabLst>
                      </a:pPr>
                      <a:r>
                        <a:rPr lang="lt-LT" sz="2400" dirty="0">
                          <a:solidFill>
                            <a:schemeClr val="tx1"/>
                          </a:solidFill>
                          <a:effectLst/>
                          <a:latin typeface="+mj-lt"/>
                          <a:ea typeface="Calibri" panose="020F0502020204030204" pitchFamily="34" charset="0"/>
                          <a:cs typeface="Calibri" panose="020F0502020204030204" pitchFamily="34" charset="0"/>
                        </a:rPr>
                        <a:t>-4 813 347,63</a:t>
                      </a:r>
                      <a:endParaRPr lang="lt-LT" sz="2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20000"/>
                        </a:lnSpc>
                        <a:spcAft>
                          <a:spcPts val="0"/>
                        </a:spcAft>
                      </a:pPr>
                      <a:r>
                        <a:rPr lang="lt-LT" sz="2000" strike="sngStrike">
                          <a:solidFill>
                            <a:schemeClr val="tx1"/>
                          </a:solidFill>
                          <a:effectLst/>
                          <a:latin typeface="+mj-lt"/>
                          <a:ea typeface="Calibri" panose="020F0502020204030204" pitchFamily="34" charset="0"/>
                          <a:cs typeface="Calibri" panose="020F0502020204030204" pitchFamily="34" charset="0"/>
                        </a:rPr>
                        <a:t>5 343 010,08</a:t>
                      </a:r>
                      <a:endParaRPr lang="lt-LT" sz="2000">
                        <a:solidFill>
                          <a:schemeClr val="tx1"/>
                        </a:solidFill>
                        <a:effectLst/>
                        <a:latin typeface="+mj-lt"/>
                        <a:ea typeface="Calibri" panose="020F0502020204030204" pitchFamily="34" charset="0"/>
                        <a:cs typeface="Times New Roman" panose="02020603050405020304" pitchFamily="18" charset="0"/>
                      </a:endParaRPr>
                    </a:p>
                    <a:p>
                      <a:pPr algn="r">
                        <a:lnSpc>
                          <a:spcPct val="120000"/>
                        </a:lnSpc>
                        <a:spcAft>
                          <a:spcPts val="0"/>
                        </a:spcAft>
                      </a:pPr>
                      <a:r>
                        <a:rPr lang="lt-LT" sz="2000" b="1">
                          <a:solidFill>
                            <a:schemeClr val="tx1"/>
                          </a:solidFill>
                          <a:effectLst/>
                          <a:latin typeface="+mj-lt"/>
                          <a:ea typeface="Calibri" panose="020F0502020204030204" pitchFamily="34" charset="0"/>
                          <a:cs typeface="Calibri" panose="020F0502020204030204" pitchFamily="34" charset="0"/>
                        </a:rPr>
                        <a:t>529 662,45</a:t>
                      </a:r>
                      <a:endParaRPr lang="lt-LT" sz="20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20000"/>
                        </a:lnSpc>
                        <a:spcAft>
                          <a:spcPts val="0"/>
                        </a:spcAft>
                      </a:pPr>
                      <a:r>
                        <a:rPr lang="lt-LT" sz="2000">
                          <a:solidFill>
                            <a:schemeClr val="tx1"/>
                          </a:solidFill>
                          <a:effectLst/>
                          <a:latin typeface="+mj-lt"/>
                          <a:ea typeface="Calibri" panose="020F0502020204030204" pitchFamily="34" charset="0"/>
                          <a:cs typeface="Calibri" panose="020F0502020204030204" pitchFamily="34" charset="0"/>
                        </a:rPr>
                        <a:t>0</a:t>
                      </a:r>
                      <a:endParaRPr lang="lt-LT" sz="20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lnSpc>
                          <a:spcPct val="120000"/>
                        </a:lnSpc>
                        <a:spcAft>
                          <a:spcPts val="0"/>
                        </a:spcAft>
                      </a:pPr>
                      <a:r>
                        <a:rPr lang="lt-LT" sz="2000" strike="sngStrike" dirty="0">
                          <a:solidFill>
                            <a:schemeClr val="tx1"/>
                          </a:solidFill>
                          <a:effectLst/>
                          <a:latin typeface="+mj-lt"/>
                          <a:ea typeface="Calibri" panose="020F0502020204030204" pitchFamily="34" charset="0"/>
                          <a:cs typeface="Calibri" panose="020F0502020204030204" pitchFamily="34" charset="0"/>
                        </a:rPr>
                        <a:t>5 343 010,08</a:t>
                      </a:r>
                      <a:endParaRPr lang="lt-LT" sz="2000" dirty="0">
                        <a:solidFill>
                          <a:schemeClr val="tx1"/>
                        </a:solidFill>
                        <a:effectLst/>
                        <a:latin typeface="+mj-lt"/>
                        <a:ea typeface="Calibri" panose="020F0502020204030204" pitchFamily="34" charset="0"/>
                        <a:cs typeface="Times New Roman" panose="02020603050405020304" pitchFamily="18" charset="0"/>
                      </a:endParaRPr>
                    </a:p>
                    <a:p>
                      <a:pPr algn="r">
                        <a:lnSpc>
                          <a:spcPct val="120000"/>
                        </a:lnSpc>
                        <a:spcAft>
                          <a:spcPts val="0"/>
                        </a:spcAft>
                      </a:pPr>
                      <a:r>
                        <a:rPr lang="lt-LT" sz="2000" b="1" dirty="0">
                          <a:solidFill>
                            <a:schemeClr val="tx1"/>
                          </a:solidFill>
                          <a:effectLst/>
                          <a:latin typeface="+mj-lt"/>
                          <a:ea typeface="Calibri" panose="020F0502020204030204" pitchFamily="34" charset="0"/>
                          <a:cs typeface="Calibri" panose="020F0502020204030204" pitchFamily="34" charset="0"/>
                        </a:rPr>
                        <a:t>529 662,45</a:t>
                      </a:r>
                      <a:endParaRPr lang="lt-LT"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399023534"/>
                  </a:ext>
                </a:extLst>
              </a:tr>
            </a:tbl>
          </a:graphicData>
        </a:graphic>
      </p:graphicFrame>
      <p:sp>
        <p:nvSpPr>
          <p:cNvPr id="4" name="Rectangle 1">
            <a:extLst>
              <a:ext uri="{FF2B5EF4-FFF2-40B4-BE49-F238E27FC236}">
                <a16:creationId xmlns:a16="http://schemas.microsoft.com/office/drawing/2014/main" id="{04F80EC7-2432-65A7-B7F3-0AE0852E8B27}"/>
              </a:ext>
            </a:extLst>
          </p:cNvPr>
          <p:cNvSpPr>
            <a:spLocks noChangeArrowheads="1"/>
          </p:cNvSpPr>
          <p:nvPr/>
        </p:nvSpPr>
        <p:spPr bwMode="auto">
          <a:xfrm>
            <a:off x="4295775" y="2995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Tree>
    <p:extLst>
      <p:ext uri="{BB962C8B-B14F-4D97-AF65-F5344CB8AC3E}">
        <p14:creationId xmlns:p14="http://schemas.microsoft.com/office/powerpoint/2010/main" val="320956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2">
            <a:extLst>
              <a:ext uri="{28A0092B-C50C-407E-A947-70E740481C1C}">
                <a14:useLocalDpi xmlns:a14="http://schemas.microsoft.com/office/drawing/2010/main" val="0"/>
              </a:ext>
            </a:extLst>
          </a:blip>
          <a:srcRect b="88889"/>
          <a:stretch/>
        </p:blipFill>
        <p:spPr>
          <a:xfrm>
            <a:off x="0" y="-36575"/>
            <a:ext cx="12192000" cy="762000"/>
          </a:xfrm>
          <a:prstGeom prst="rect">
            <a:avLst/>
          </a:prstGeom>
        </p:spPr>
      </p:pic>
      <p:sp>
        <p:nvSpPr>
          <p:cNvPr id="62" name="TextBox 61"/>
          <p:cNvSpPr txBox="1"/>
          <p:nvPr/>
        </p:nvSpPr>
        <p:spPr>
          <a:xfrm>
            <a:off x="0" y="-40509"/>
            <a:ext cx="12338649" cy="523220"/>
          </a:xfrm>
          <a:prstGeom prst="rect">
            <a:avLst/>
          </a:prstGeom>
          <a:noFill/>
        </p:spPr>
        <p:txBody>
          <a:bodyPr wrap="square" rtlCol="0">
            <a:spAutoFit/>
          </a:bodyPr>
          <a:lstStyle/>
          <a:p>
            <a:pPr algn="ctr"/>
            <a:r>
              <a:rPr lang="lt-LT" sz="2800" b="1" dirty="0">
                <a:solidFill>
                  <a:schemeClr val="bg1"/>
                </a:solidFill>
                <a:latin typeface="+mj-lt"/>
                <a:cs typeface="Calibri" panose="020F0502020204030204" pitchFamily="34" charset="0"/>
              </a:rPr>
              <a:t>SVVP 2021–2027 m. programos veiksmų įgyvendinimo plano keitimo pristatymas (5)</a:t>
            </a:r>
            <a:endParaRPr lang="lt-LT" sz="2800" b="1" dirty="0">
              <a:solidFill>
                <a:schemeClr val="bg1"/>
              </a:solidFill>
              <a:latin typeface="+mj-lt"/>
            </a:endParaRPr>
          </a:p>
        </p:txBody>
      </p:sp>
      <p:sp>
        <p:nvSpPr>
          <p:cNvPr id="7" name="Rectangle 1">
            <a:extLst>
              <a:ext uri="{FF2B5EF4-FFF2-40B4-BE49-F238E27FC236}">
                <a16:creationId xmlns:a16="http://schemas.microsoft.com/office/drawing/2014/main" id="{D90A28A8-706A-CD87-9200-791A6D0E27BE}"/>
              </a:ext>
            </a:extLst>
          </p:cNvPr>
          <p:cNvSpPr>
            <a:spLocks noChangeArrowheads="1"/>
          </p:cNvSpPr>
          <p:nvPr/>
        </p:nvSpPr>
        <p:spPr bwMode="auto">
          <a:xfrm>
            <a:off x="308113" y="1172240"/>
            <a:ext cx="11618844" cy="1655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indent="540385" algn="just">
              <a:lnSpc>
                <a:spcPct val="107000"/>
              </a:lnSpc>
              <a:spcAft>
                <a:spcPts val="800"/>
              </a:spcAft>
            </a:pPr>
            <a:r>
              <a:rPr kumimoji="0" lang="lt-LT" altLang="lt-LT" sz="2400" b="1"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NUTARTA. </a:t>
            </a:r>
            <a:r>
              <a:rPr lang="lt-LT" sz="2400" dirty="0">
                <a:effectLst/>
                <a:latin typeface="+mj-lt"/>
                <a:ea typeface="Calibri" panose="020F0502020204030204" pitchFamily="34" charset="0"/>
              </a:rPr>
              <a:t>Atsižvelgus į susidariusį nepanaudotų SVVP Specialiai tranzito schemai  skirtų lėšų likutį ir </a:t>
            </a:r>
            <a:r>
              <a:rPr lang="lt-LT" sz="2400" dirty="0">
                <a:latin typeface="+mj-lt"/>
              </a:rPr>
              <a:t>į AB „Lietuvos geležinkeliai“ raštu </a:t>
            </a:r>
            <a:r>
              <a:rPr lang="lt-LT" sz="2400" dirty="0">
                <a:effectLst/>
                <a:latin typeface="+mj-lt"/>
                <a:ea typeface="Calibri" panose="020F0502020204030204" pitchFamily="34" charset="0"/>
              </a:rPr>
              <a:t>pateiktą prašymą, rekomenduoti vadovaujančiai institucijai įtraukti naują projektą „Kenos GPKP vaizdo stebėjimo sistemos modernizavimas“ (3.2.4 papunktis), numatant 166 560,00 Eur finansavimą</a:t>
            </a:r>
            <a:r>
              <a:rPr lang="lt-LT" sz="2400" dirty="0">
                <a:effectLst/>
                <a:latin typeface="+mj-lt"/>
                <a:ea typeface="Calibri" panose="020F0502020204030204" pitchFamily="34" charset="0"/>
                <a:cs typeface="Calibri" panose="020F0502020204030204" pitchFamily="34" charset="0"/>
              </a:rPr>
              <a:t>:</a:t>
            </a:r>
            <a:endParaRPr lang="lt-LT" sz="2400" dirty="0">
              <a:effectLst/>
              <a:latin typeface="+mj-lt"/>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5B3208F-2A7D-AA75-FA2A-E0B610F57B5F}"/>
              </a:ext>
            </a:extLst>
          </p:cNvPr>
          <p:cNvGraphicFramePr>
            <a:graphicFrameLocks noGrp="1"/>
          </p:cNvGraphicFramePr>
          <p:nvPr>
            <p:extLst>
              <p:ext uri="{D42A27DB-BD31-4B8C-83A1-F6EECF244321}">
                <p14:modId xmlns:p14="http://schemas.microsoft.com/office/powerpoint/2010/main" val="2661035974"/>
              </p:ext>
            </p:extLst>
          </p:nvPr>
        </p:nvGraphicFramePr>
        <p:xfrm>
          <a:off x="372294" y="3074696"/>
          <a:ext cx="11490482" cy="3018727"/>
        </p:xfrm>
        <a:graphic>
          <a:graphicData uri="http://schemas.openxmlformats.org/drawingml/2006/table">
            <a:tbl>
              <a:tblPr firstRow="1" firstCol="1" bandRow="1">
                <a:tableStyleId>{5C22544A-7EE6-4342-B048-85BDC9FD1C3A}</a:tableStyleId>
              </a:tblPr>
              <a:tblGrid>
                <a:gridCol w="1204020">
                  <a:extLst>
                    <a:ext uri="{9D8B030D-6E8A-4147-A177-3AD203B41FA5}">
                      <a16:colId xmlns:a16="http://schemas.microsoft.com/office/drawing/2014/main" val="3192758264"/>
                    </a:ext>
                  </a:extLst>
                </a:gridCol>
                <a:gridCol w="3040549">
                  <a:extLst>
                    <a:ext uri="{9D8B030D-6E8A-4147-A177-3AD203B41FA5}">
                      <a16:colId xmlns:a16="http://schemas.microsoft.com/office/drawing/2014/main" val="3274904048"/>
                    </a:ext>
                  </a:extLst>
                </a:gridCol>
                <a:gridCol w="2261921">
                  <a:extLst>
                    <a:ext uri="{9D8B030D-6E8A-4147-A177-3AD203B41FA5}">
                      <a16:colId xmlns:a16="http://schemas.microsoft.com/office/drawing/2014/main" val="1670891592"/>
                    </a:ext>
                  </a:extLst>
                </a:gridCol>
                <a:gridCol w="1959995">
                  <a:extLst>
                    <a:ext uri="{9D8B030D-6E8A-4147-A177-3AD203B41FA5}">
                      <a16:colId xmlns:a16="http://schemas.microsoft.com/office/drawing/2014/main" val="1595244302"/>
                    </a:ext>
                  </a:extLst>
                </a:gridCol>
                <a:gridCol w="1299252">
                  <a:extLst>
                    <a:ext uri="{9D8B030D-6E8A-4147-A177-3AD203B41FA5}">
                      <a16:colId xmlns:a16="http://schemas.microsoft.com/office/drawing/2014/main" val="3611438147"/>
                    </a:ext>
                  </a:extLst>
                </a:gridCol>
                <a:gridCol w="1724745">
                  <a:extLst>
                    <a:ext uri="{9D8B030D-6E8A-4147-A177-3AD203B41FA5}">
                      <a16:colId xmlns:a16="http://schemas.microsoft.com/office/drawing/2014/main" val="2399604972"/>
                    </a:ext>
                  </a:extLst>
                </a:gridCol>
              </a:tblGrid>
              <a:tr h="0">
                <a:tc>
                  <a:txBody>
                    <a:bodyPr/>
                    <a:lstStyle/>
                    <a:p>
                      <a:pPr algn="ctr"/>
                      <a:r>
                        <a:rPr lang="lt-LT" sz="2400">
                          <a:solidFill>
                            <a:schemeClr val="tx1"/>
                          </a:solidFill>
                          <a:effectLst/>
                          <a:latin typeface="+mj-lt"/>
                        </a:rPr>
                        <a:t>Eil. Nr.</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dirty="0">
                          <a:solidFill>
                            <a:schemeClr val="tx1"/>
                          </a:solidFill>
                          <a:effectLst/>
                          <a:latin typeface="+mj-lt"/>
                        </a:rPr>
                        <a:t>Projekto pavadinimas</a:t>
                      </a:r>
                      <a:endParaRPr lang="lt-LT" sz="240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dirty="0">
                          <a:solidFill>
                            <a:schemeClr val="tx1"/>
                          </a:solidFill>
                          <a:effectLst/>
                          <a:latin typeface="+mj-lt"/>
                        </a:rPr>
                        <a:t>Mažinama / didinama SVVP lėšų dalis</a:t>
                      </a:r>
                      <a:endParaRPr lang="lt-LT" sz="2400" dirty="0">
                        <a:solidFill>
                          <a:schemeClr val="tx1"/>
                        </a:solidFill>
                        <a:effectLst/>
                        <a:latin typeface="+mj-lt"/>
                        <a:ea typeface="Aptos" panose="020B0004020202020204" pitchFamily="34" charset="0"/>
                        <a:cs typeface="Aptos" panose="020B00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a:solidFill>
                            <a:schemeClr val="tx1"/>
                          </a:solidFill>
                          <a:effectLst/>
                          <a:latin typeface="+mj-lt"/>
                        </a:rPr>
                        <a:t>ES lėšos</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a:solidFill>
                            <a:schemeClr val="tx1"/>
                          </a:solidFill>
                          <a:effectLst/>
                          <a:latin typeface="+mj-lt"/>
                        </a:rPr>
                        <a:t>BF lėšos</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a:solidFill>
                            <a:schemeClr val="tx1"/>
                          </a:solidFill>
                          <a:effectLst/>
                          <a:latin typeface="+mj-lt"/>
                        </a:rPr>
                        <a:t>Iš viso</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17702997"/>
                  </a:ext>
                </a:extLst>
              </a:tr>
              <a:tr h="0">
                <a:tc>
                  <a:txBody>
                    <a:bodyPr/>
                    <a:lstStyle/>
                    <a:p>
                      <a:pPr algn="ctr">
                        <a:lnSpc>
                          <a:spcPct val="120000"/>
                        </a:lnSpc>
                        <a:spcAft>
                          <a:spcPts val="800"/>
                        </a:spcAft>
                        <a:tabLst>
                          <a:tab pos="810260" algn="l"/>
                        </a:tabLst>
                      </a:pPr>
                      <a:r>
                        <a:rPr lang="lt-LT" sz="2000" dirty="0">
                          <a:solidFill>
                            <a:schemeClr val="tx1"/>
                          </a:solidFill>
                          <a:effectLst/>
                          <a:latin typeface="+mj-lt"/>
                          <a:ea typeface="Calibri" panose="020F0502020204030204" pitchFamily="34" charset="0"/>
                          <a:cs typeface="Calibri" panose="020F0502020204030204" pitchFamily="34" charset="0"/>
                        </a:rPr>
                        <a:t>3.2.4</a:t>
                      </a:r>
                      <a:endParaRPr lang="lt-LT"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20000"/>
                        </a:lnSpc>
                        <a:spcAft>
                          <a:spcPts val="800"/>
                        </a:spcAft>
                        <a:tabLst>
                          <a:tab pos="810260" algn="l"/>
                        </a:tabLst>
                      </a:pPr>
                      <a:r>
                        <a:rPr lang="pt-BR" sz="2000" dirty="0">
                          <a:solidFill>
                            <a:schemeClr val="tx1"/>
                          </a:solidFill>
                          <a:effectLst/>
                          <a:latin typeface="+mj-lt"/>
                          <a:ea typeface="Calibri" panose="020F0502020204030204" pitchFamily="34" charset="0"/>
                          <a:cs typeface="Times New Roman" panose="02020603050405020304" pitchFamily="18" charset="0"/>
                        </a:rPr>
                        <a:t>Kenos GPKP vaizdo stebėjimo sistemos modernizavimas</a:t>
                      </a:r>
                      <a:endParaRPr lang="lt-LT"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tabLst>
                          <a:tab pos="810260" algn="l"/>
                        </a:tabLst>
                      </a:pPr>
                      <a:r>
                        <a:rPr lang="lt-LT" sz="2400" dirty="0">
                          <a:effectLst/>
                          <a:latin typeface="+mj-lt"/>
                          <a:ea typeface="Calibri" panose="020F0502020204030204" pitchFamily="34" charset="0"/>
                          <a:cs typeface="Calibri" panose="020F0502020204030204" pitchFamily="34" charset="0"/>
                        </a:rPr>
                        <a:t>+166 560,00</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pPr>
                      <a:r>
                        <a:rPr lang="lt-LT" sz="2400" b="1" dirty="0">
                          <a:effectLst/>
                          <a:latin typeface="+mj-lt"/>
                          <a:ea typeface="Calibri" panose="020F0502020204030204" pitchFamily="34" charset="0"/>
                          <a:cs typeface="Calibri" panose="020F0502020204030204" pitchFamily="34" charset="0"/>
                        </a:rPr>
                        <a:t>166 560,00</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pPr>
                      <a:r>
                        <a:rPr lang="lt-LT" sz="2400" dirty="0">
                          <a:effectLst/>
                          <a:latin typeface="+mj-lt"/>
                          <a:ea typeface="Calibri" panose="020F0502020204030204" pitchFamily="34" charset="0"/>
                          <a:cs typeface="Calibri" panose="020F0502020204030204" pitchFamily="34" charset="0"/>
                        </a:rPr>
                        <a:t>0</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pPr>
                      <a:r>
                        <a:rPr lang="lt-LT" sz="2400" b="1" dirty="0">
                          <a:effectLst/>
                          <a:latin typeface="+mj-lt"/>
                          <a:ea typeface="Calibri" panose="020F0502020204030204" pitchFamily="34" charset="0"/>
                          <a:cs typeface="Calibri" panose="020F0502020204030204" pitchFamily="34" charset="0"/>
                        </a:rPr>
                        <a:t>166 560, 00</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665622679"/>
                  </a:ext>
                </a:extLst>
              </a:tr>
              <a:tr h="0">
                <a:tc gridSpan="2">
                  <a:txBody>
                    <a:bodyPr/>
                    <a:lstStyle/>
                    <a:p>
                      <a:r>
                        <a:rPr lang="lt-LT" sz="2000" b="1" kern="1200" noProof="0" dirty="0">
                          <a:solidFill>
                            <a:schemeClr val="tx1"/>
                          </a:solidFill>
                          <a:effectLst/>
                          <a:latin typeface="+mj-lt"/>
                          <a:ea typeface="+mn-ea"/>
                          <a:cs typeface="+mn-cs"/>
                        </a:rPr>
                        <a:t>Nepanaudotų lėšų likutis 3 konkrečiam tikslui</a:t>
                      </a:r>
                      <a:endParaRPr lang="lt-LT" sz="2000" noProof="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lt-LT"/>
                    </a:p>
                  </a:txBody>
                  <a:tcPr/>
                </a:tc>
                <a:tc>
                  <a:txBody>
                    <a:bodyPr/>
                    <a:lstStyle/>
                    <a:p>
                      <a:pPr marL="0" marR="0" algn="r">
                        <a:lnSpc>
                          <a:spcPct val="120000"/>
                        </a:lnSpc>
                        <a:spcBef>
                          <a:spcPts val="0"/>
                        </a:spcBef>
                        <a:spcAft>
                          <a:spcPts val="0"/>
                        </a:spcAft>
                        <a:tabLst>
                          <a:tab pos="810260" algn="l"/>
                        </a:tabLst>
                      </a:pPr>
                      <a:r>
                        <a:rPr lang="lt-LT" sz="2400" dirty="0">
                          <a:effectLst/>
                          <a:latin typeface="+mj-lt"/>
                          <a:ea typeface="Calibri" panose="020F0502020204030204" pitchFamily="34" charset="0"/>
                          <a:cs typeface="Calibri" panose="020F0502020204030204" pitchFamily="34" charset="0"/>
                        </a:rPr>
                        <a:t>-166 560,00</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pPr>
                      <a:r>
                        <a:rPr lang="lt-LT" sz="2400" strike="sngStrike" dirty="0">
                          <a:effectLst/>
                          <a:latin typeface="+mj-lt"/>
                          <a:ea typeface="Calibri" panose="020F0502020204030204" pitchFamily="34" charset="0"/>
                          <a:cs typeface="Calibri" panose="020F0502020204030204" pitchFamily="34" charset="0"/>
                        </a:rPr>
                        <a:t>529 662,45</a:t>
                      </a:r>
                      <a:endParaRPr lang="en-US" sz="2400" dirty="0">
                        <a:effectLst/>
                        <a:latin typeface="+mj-lt"/>
                        <a:ea typeface="Calibri" panose="020F0502020204030204" pitchFamily="34" charset="0"/>
                        <a:cs typeface="Times New Roman" panose="02020603050405020304" pitchFamily="18" charset="0"/>
                      </a:endParaRPr>
                    </a:p>
                    <a:p>
                      <a:pPr marL="0" marR="0" algn="r">
                        <a:lnSpc>
                          <a:spcPct val="120000"/>
                        </a:lnSpc>
                        <a:spcBef>
                          <a:spcPts val="0"/>
                        </a:spcBef>
                        <a:spcAft>
                          <a:spcPts val="0"/>
                        </a:spcAft>
                      </a:pPr>
                      <a:r>
                        <a:rPr lang="lt-LT" sz="2400" b="1" dirty="0">
                          <a:effectLst/>
                          <a:latin typeface="+mj-lt"/>
                          <a:ea typeface="Calibri" panose="020F0502020204030204" pitchFamily="34" charset="0"/>
                          <a:cs typeface="Calibri" panose="020F0502020204030204" pitchFamily="34" charset="0"/>
                        </a:rPr>
                        <a:t>363 102,45</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pPr>
                      <a:r>
                        <a:rPr lang="lt-LT" sz="2400">
                          <a:effectLst/>
                          <a:latin typeface="+mj-lt"/>
                          <a:ea typeface="Calibri" panose="020F0502020204030204" pitchFamily="34" charset="0"/>
                          <a:cs typeface="Calibri" panose="020F0502020204030204" pitchFamily="34" charset="0"/>
                        </a:rPr>
                        <a:t>0</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pPr>
                      <a:r>
                        <a:rPr lang="lt-LT" sz="2400" strike="sngStrike" dirty="0">
                          <a:effectLst/>
                          <a:latin typeface="+mj-lt"/>
                          <a:ea typeface="Calibri" panose="020F0502020204030204" pitchFamily="34" charset="0"/>
                          <a:cs typeface="Calibri" panose="020F0502020204030204" pitchFamily="34" charset="0"/>
                        </a:rPr>
                        <a:t>529 662,45</a:t>
                      </a:r>
                      <a:endParaRPr lang="en-US" sz="2400" dirty="0">
                        <a:effectLst/>
                        <a:latin typeface="+mj-lt"/>
                        <a:ea typeface="Calibri" panose="020F0502020204030204" pitchFamily="34" charset="0"/>
                        <a:cs typeface="Times New Roman" panose="02020603050405020304" pitchFamily="18" charset="0"/>
                      </a:endParaRPr>
                    </a:p>
                    <a:p>
                      <a:pPr marL="0" marR="0" algn="r">
                        <a:lnSpc>
                          <a:spcPct val="120000"/>
                        </a:lnSpc>
                        <a:spcBef>
                          <a:spcPts val="0"/>
                        </a:spcBef>
                        <a:spcAft>
                          <a:spcPts val="0"/>
                        </a:spcAft>
                      </a:pPr>
                      <a:r>
                        <a:rPr lang="lt-LT" sz="2400" b="1" dirty="0">
                          <a:effectLst/>
                          <a:latin typeface="+mj-lt"/>
                          <a:ea typeface="Calibri" panose="020F0502020204030204" pitchFamily="34" charset="0"/>
                          <a:cs typeface="Calibri" panose="020F0502020204030204" pitchFamily="34" charset="0"/>
                        </a:rPr>
                        <a:t>363 102,45</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399023534"/>
                  </a:ext>
                </a:extLst>
              </a:tr>
            </a:tbl>
          </a:graphicData>
        </a:graphic>
      </p:graphicFrame>
      <p:sp>
        <p:nvSpPr>
          <p:cNvPr id="4" name="Rectangle 1">
            <a:extLst>
              <a:ext uri="{FF2B5EF4-FFF2-40B4-BE49-F238E27FC236}">
                <a16:creationId xmlns:a16="http://schemas.microsoft.com/office/drawing/2014/main" id="{04F80EC7-2432-65A7-B7F3-0AE0852E8B27}"/>
              </a:ext>
            </a:extLst>
          </p:cNvPr>
          <p:cNvSpPr>
            <a:spLocks noChangeArrowheads="1"/>
          </p:cNvSpPr>
          <p:nvPr/>
        </p:nvSpPr>
        <p:spPr bwMode="auto">
          <a:xfrm>
            <a:off x="4295775" y="2995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5" name="TextBox 4">
            <a:extLst>
              <a:ext uri="{FF2B5EF4-FFF2-40B4-BE49-F238E27FC236}">
                <a16:creationId xmlns:a16="http://schemas.microsoft.com/office/drawing/2014/main" id="{8C7E08BA-7A6D-B628-4F39-71E4E0FE4530}"/>
              </a:ext>
            </a:extLst>
          </p:cNvPr>
          <p:cNvSpPr txBox="1"/>
          <p:nvPr/>
        </p:nvSpPr>
        <p:spPr>
          <a:xfrm>
            <a:off x="318889" y="6150114"/>
            <a:ext cx="10072886" cy="707886"/>
          </a:xfrm>
          <a:prstGeom prst="rect">
            <a:avLst/>
          </a:prstGeom>
          <a:noFill/>
        </p:spPr>
        <p:txBody>
          <a:bodyPr wrap="none" rtlCol="0">
            <a:spAutoFit/>
          </a:bodyPr>
          <a:lstStyle/>
          <a:p>
            <a:r>
              <a:rPr lang="lt-LT" sz="2000" dirty="0">
                <a:effectLst/>
                <a:latin typeface="+mj-lt"/>
                <a:ea typeface="Calibri" panose="020F0502020204030204" pitchFamily="34" charset="0"/>
                <a:cs typeface="Calibri" panose="020F0502020204030204" pitchFamily="34" charset="0"/>
              </a:rPr>
              <a:t>Planuojamas kvietimo teikti projekto įgyvendinimo planą paskelbimo laikotarpis: </a:t>
            </a:r>
            <a:r>
              <a:rPr lang="lt-LT" sz="2000" dirty="0">
                <a:effectLst/>
                <a:latin typeface="+mj-lt"/>
                <a:ea typeface="Times New Roman" panose="02020603050405020304" pitchFamily="18" charset="0"/>
                <a:cs typeface="Calibri" panose="020F0502020204030204" pitchFamily="34" charset="0"/>
              </a:rPr>
              <a:t>2024 m. IV </a:t>
            </a:r>
            <a:r>
              <a:rPr lang="lt-LT" sz="2000" dirty="0" err="1">
                <a:effectLst/>
                <a:latin typeface="+mj-lt"/>
                <a:ea typeface="Times New Roman" panose="02020603050405020304" pitchFamily="18" charset="0"/>
                <a:cs typeface="Calibri" panose="020F0502020204030204" pitchFamily="34" charset="0"/>
              </a:rPr>
              <a:t>ketv</a:t>
            </a:r>
            <a:r>
              <a:rPr lang="lt-LT" sz="2000" dirty="0">
                <a:effectLst/>
                <a:latin typeface="+mj-lt"/>
                <a:ea typeface="Times New Roman" panose="02020603050405020304" pitchFamily="18" charset="0"/>
                <a:cs typeface="Calibri" panose="020F0502020204030204" pitchFamily="34" charset="0"/>
              </a:rPr>
              <a:t>.</a:t>
            </a:r>
            <a:endParaRPr lang="en-US" sz="2000" dirty="0">
              <a:effectLst/>
              <a:latin typeface="+mj-lt"/>
              <a:ea typeface="Calibri" panose="020F0502020204030204" pitchFamily="34" charset="0"/>
              <a:cs typeface="Times New Roman" panose="02020603050405020304" pitchFamily="18" charset="0"/>
            </a:endParaRPr>
          </a:p>
          <a:p>
            <a:endParaRPr lang="en-US" sz="2000" dirty="0">
              <a:latin typeface="+mj-lt"/>
            </a:endParaRPr>
          </a:p>
        </p:txBody>
      </p:sp>
    </p:spTree>
    <p:extLst>
      <p:ext uri="{BB962C8B-B14F-4D97-AF65-F5344CB8AC3E}">
        <p14:creationId xmlns:p14="http://schemas.microsoft.com/office/powerpoint/2010/main" val="2588518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2">
            <a:extLst>
              <a:ext uri="{28A0092B-C50C-407E-A947-70E740481C1C}">
                <a14:useLocalDpi xmlns:a14="http://schemas.microsoft.com/office/drawing/2010/main" val="0"/>
              </a:ext>
            </a:extLst>
          </a:blip>
          <a:srcRect b="88889"/>
          <a:stretch/>
        </p:blipFill>
        <p:spPr>
          <a:xfrm>
            <a:off x="0" y="-36575"/>
            <a:ext cx="12192000" cy="762000"/>
          </a:xfrm>
          <a:prstGeom prst="rect">
            <a:avLst/>
          </a:prstGeom>
        </p:spPr>
      </p:pic>
      <p:sp>
        <p:nvSpPr>
          <p:cNvPr id="62" name="TextBox 61"/>
          <p:cNvSpPr txBox="1"/>
          <p:nvPr/>
        </p:nvSpPr>
        <p:spPr>
          <a:xfrm>
            <a:off x="0" y="-40509"/>
            <a:ext cx="12338649" cy="523220"/>
          </a:xfrm>
          <a:prstGeom prst="rect">
            <a:avLst/>
          </a:prstGeom>
          <a:noFill/>
        </p:spPr>
        <p:txBody>
          <a:bodyPr wrap="square" rtlCol="0">
            <a:spAutoFit/>
          </a:bodyPr>
          <a:lstStyle/>
          <a:p>
            <a:pPr algn="ctr"/>
            <a:r>
              <a:rPr lang="lt-LT" sz="2800" b="1" dirty="0">
                <a:solidFill>
                  <a:schemeClr val="bg1"/>
                </a:solidFill>
                <a:latin typeface="+mj-lt"/>
                <a:cs typeface="Calibri" panose="020F0502020204030204" pitchFamily="34" charset="0"/>
              </a:rPr>
              <a:t>SVVP 2021–2027 m. programos veiksmų įgyvendinimo plano keitimo pristatymas (6)</a:t>
            </a:r>
            <a:endParaRPr lang="lt-LT" sz="2800" b="1" dirty="0">
              <a:solidFill>
                <a:schemeClr val="bg1"/>
              </a:solidFill>
              <a:latin typeface="+mj-lt"/>
            </a:endParaRPr>
          </a:p>
        </p:txBody>
      </p:sp>
      <p:sp>
        <p:nvSpPr>
          <p:cNvPr id="7" name="Rectangle 1">
            <a:extLst>
              <a:ext uri="{FF2B5EF4-FFF2-40B4-BE49-F238E27FC236}">
                <a16:creationId xmlns:a16="http://schemas.microsoft.com/office/drawing/2014/main" id="{D90A28A8-706A-CD87-9200-791A6D0E27BE}"/>
              </a:ext>
            </a:extLst>
          </p:cNvPr>
          <p:cNvSpPr>
            <a:spLocks noChangeArrowheads="1"/>
          </p:cNvSpPr>
          <p:nvPr/>
        </p:nvSpPr>
        <p:spPr bwMode="auto">
          <a:xfrm>
            <a:off x="0" y="733134"/>
            <a:ext cx="12192000" cy="139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indent="540385" algn="just">
              <a:lnSpc>
                <a:spcPct val="107000"/>
              </a:lnSpc>
              <a:spcAft>
                <a:spcPts val="800"/>
              </a:spcAft>
            </a:pPr>
            <a:r>
              <a:rPr kumimoji="0" lang="lt-LT" altLang="lt-LT" sz="2000" b="1"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NUTARTA. </a:t>
            </a:r>
            <a:r>
              <a:rPr lang="lt-LT" sz="2000" dirty="0">
                <a:effectLst/>
                <a:latin typeface="+mj-lt"/>
                <a:ea typeface="Calibri" panose="020F0502020204030204" pitchFamily="34" charset="0"/>
              </a:rPr>
              <a:t>Atsižvelgus į susidariusį nepanaudotų SVVP </a:t>
            </a:r>
            <a:r>
              <a:rPr lang="lt-LT" sz="2000" b="1" dirty="0">
                <a:effectLst/>
                <a:latin typeface="+mj-lt"/>
                <a:ea typeface="Calibri" panose="020F0502020204030204" pitchFamily="34" charset="0"/>
              </a:rPr>
              <a:t>Specialiai tranzito schemai  </a:t>
            </a:r>
            <a:r>
              <a:rPr lang="lt-LT" sz="2000" dirty="0">
                <a:effectLst/>
                <a:latin typeface="+mj-lt"/>
                <a:ea typeface="Calibri" panose="020F0502020204030204" pitchFamily="34" charset="0"/>
              </a:rPr>
              <a:t>skirtų lėšų likutį ir į PD raštu pateiktą prašymą, rekomenduoti vadovaujančiai institucijai įtraukti naują projektą „Vaizdo stebėjimo sistemos geležinkelio ruože Kena–Vilnius–Kaunas–Kybartai modernizavimas“ (3.2.5 papunktis), numatant </a:t>
            </a:r>
            <a:r>
              <a:rPr lang="lt-LT" sz="2000" b="1" dirty="0">
                <a:effectLst/>
                <a:latin typeface="+mj-lt"/>
                <a:ea typeface="Calibri" panose="020F0502020204030204" pitchFamily="34" charset="0"/>
              </a:rPr>
              <a:t>585 076,00 Eur </a:t>
            </a:r>
            <a:r>
              <a:rPr lang="lt-LT" sz="2000" dirty="0">
                <a:effectLst/>
                <a:latin typeface="+mj-lt"/>
                <a:ea typeface="Calibri" panose="020F0502020204030204" pitchFamily="34" charset="0"/>
              </a:rPr>
              <a:t>finansavimą</a:t>
            </a:r>
            <a:r>
              <a:rPr lang="lt-LT" sz="2000" dirty="0">
                <a:effectLst/>
                <a:latin typeface="+mj-lt"/>
                <a:ea typeface="Calibri" panose="020F0502020204030204" pitchFamily="34" charset="0"/>
                <a:cs typeface="Calibri" panose="020F0502020204030204" pitchFamily="34" charset="0"/>
              </a:rPr>
              <a:t>:</a:t>
            </a:r>
            <a:endParaRPr lang="lt-LT" sz="2000" dirty="0">
              <a:effectLst/>
              <a:latin typeface="+mj-lt"/>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5B3208F-2A7D-AA75-FA2A-E0B610F57B5F}"/>
              </a:ext>
            </a:extLst>
          </p:cNvPr>
          <p:cNvGraphicFramePr>
            <a:graphicFrameLocks noGrp="1"/>
          </p:cNvGraphicFramePr>
          <p:nvPr>
            <p:extLst>
              <p:ext uri="{D42A27DB-BD31-4B8C-83A1-F6EECF244321}">
                <p14:modId xmlns:p14="http://schemas.microsoft.com/office/powerpoint/2010/main" val="166923758"/>
              </p:ext>
            </p:extLst>
          </p:nvPr>
        </p:nvGraphicFramePr>
        <p:xfrm>
          <a:off x="0" y="2160372"/>
          <a:ext cx="12192000" cy="3867278"/>
        </p:xfrm>
        <a:graphic>
          <a:graphicData uri="http://schemas.openxmlformats.org/drawingml/2006/table">
            <a:tbl>
              <a:tblPr firstRow="1" firstCol="1" bandRow="1">
                <a:tableStyleId>{5C22544A-7EE6-4342-B048-85BDC9FD1C3A}</a:tableStyleId>
              </a:tblPr>
              <a:tblGrid>
                <a:gridCol w="1126259">
                  <a:extLst>
                    <a:ext uri="{9D8B030D-6E8A-4147-A177-3AD203B41FA5}">
                      <a16:colId xmlns:a16="http://schemas.microsoft.com/office/drawing/2014/main" val="3192758264"/>
                    </a:ext>
                  </a:extLst>
                </a:gridCol>
                <a:gridCol w="3582750">
                  <a:extLst>
                    <a:ext uri="{9D8B030D-6E8A-4147-A177-3AD203B41FA5}">
                      <a16:colId xmlns:a16="http://schemas.microsoft.com/office/drawing/2014/main" val="3274904048"/>
                    </a:ext>
                  </a:extLst>
                </a:gridCol>
                <a:gridCol w="2194715">
                  <a:extLst>
                    <a:ext uri="{9D8B030D-6E8A-4147-A177-3AD203B41FA5}">
                      <a16:colId xmlns:a16="http://schemas.microsoft.com/office/drawing/2014/main" val="1670891592"/>
                    </a:ext>
                  </a:extLst>
                </a:gridCol>
                <a:gridCol w="2079657">
                  <a:extLst>
                    <a:ext uri="{9D8B030D-6E8A-4147-A177-3AD203B41FA5}">
                      <a16:colId xmlns:a16="http://schemas.microsoft.com/office/drawing/2014/main" val="1595244302"/>
                    </a:ext>
                  </a:extLst>
                </a:gridCol>
                <a:gridCol w="1378574">
                  <a:extLst>
                    <a:ext uri="{9D8B030D-6E8A-4147-A177-3AD203B41FA5}">
                      <a16:colId xmlns:a16="http://schemas.microsoft.com/office/drawing/2014/main" val="3611438147"/>
                    </a:ext>
                  </a:extLst>
                </a:gridCol>
                <a:gridCol w="1830045">
                  <a:extLst>
                    <a:ext uri="{9D8B030D-6E8A-4147-A177-3AD203B41FA5}">
                      <a16:colId xmlns:a16="http://schemas.microsoft.com/office/drawing/2014/main" val="2399604972"/>
                    </a:ext>
                  </a:extLst>
                </a:gridCol>
              </a:tblGrid>
              <a:tr h="0">
                <a:tc>
                  <a:txBody>
                    <a:bodyPr/>
                    <a:lstStyle/>
                    <a:p>
                      <a:pPr algn="ctr"/>
                      <a:r>
                        <a:rPr lang="lt-LT" sz="2400">
                          <a:solidFill>
                            <a:schemeClr val="tx1"/>
                          </a:solidFill>
                          <a:effectLst/>
                          <a:latin typeface="+mj-lt"/>
                        </a:rPr>
                        <a:t>Eil. Nr.</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dirty="0">
                          <a:solidFill>
                            <a:schemeClr val="tx1"/>
                          </a:solidFill>
                          <a:effectLst/>
                          <a:latin typeface="+mj-lt"/>
                        </a:rPr>
                        <a:t>Projekto pavadinimas</a:t>
                      </a:r>
                      <a:endParaRPr lang="lt-LT" sz="240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dirty="0">
                          <a:solidFill>
                            <a:schemeClr val="tx1"/>
                          </a:solidFill>
                          <a:effectLst/>
                          <a:latin typeface="+mj-lt"/>
                        </a:rPr>
                        <a:t>Mažinama / didinama SVVP lėšų dalis</a:t>
                      </a:r>
                      <a:endParaRPr lang="lt-LT" sz="2400" dirty="0">
                        <a:solidFill>
                          <a:schemeClr val="tx1"/>
                        </a:solidFill>
                        <a:effectLst/>
                        <a:latin typeface="+mj-lt"/>
                        <a:ea typeface="Aptos" panose="020B0004020202020204" pitchFamily="34" charset="0"/>
                        <a:cs typeface="Aptos" panose="020B00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a:solidFill>
                            <a:schemeClr val="tx1"/>
                          </a:solidFill>
                          <a:effectLst/>
                          <a:latin typeface="+mj-lt"/>
                        </a:rPr>
                        <a:t>ES lėšos</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a:solidFill>
                            <a:schemeClr val="tx1"/>
                          </a:solidFill>
                          <a:effectLst/>
                          <a:latin typeface="+mj-lt"/>
                        </a:rPr>
                        <a:t>BF lėšos</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a:solidFill>
                            <a:schemeClr val="tx1"/>
                          </a:solidFill>
                          <a:effectLst/>
                          <a:latin typeface="+mj-lt"/>
                        </a:rPr>
                        <a:t>Iš viso</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17702997"/>
                  </a:ext>
                </a:extLst>
              </a:tr>
              <a:tr h="0">
                <a:tc>
                  <a:txBody>
                    <a:bodyPr/>
                    <a:lstStyle/>
                    <a:p>
                      <a:pPr algn="ctr">
                        <a:lnSpc>
                          <a:spcPct val="120000"/>
                        </a:lnSpc>
                        <a:spcAft>
                          <a:spcPts val="800"/>
                        </a:spcAft>
                        <a:tabLst>
                          <a:tab pos="810260" algn="l"/>
                        </a:tabLst>
                      </a:pPr>
                      <a:r>
                        <a:rPr lang="lt-LT" sz="2000" dirty="0">
                          <a:solidFill>
                            <a:schemeClr val="tx1"/>
                          </a:solidFill>
                          <a:effectLst/>
                          <a:latin typeface="+mj-lt"/>
                          <a:ea typeface="Calibri" panose="020F0502020204030204" pitchFamily="34" charset="0"/>
                          <a:cs typeface="Calibri" panose="020F0502020204030204" pitchFamily="34" charset="0"/>
                        </a:rPr>
                        <a:t>3.2.5</a:t>
                      </a:r>
                      <a:endParaRPr lang="lt-LT" sz="20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20000"/>
                        </a:lnSpc>
                        <a:spcAft>
                          <a:spcPts val="800"/>
                        </a:spcAft>
                        <a:tabLst>
                          <a:tab pos="810260" algn="l"/>
                        </a:tabLst>
                      </a:pPr>
                      <a:r>
                        <a:rPr lang="lt-LT" sz="2000" dirty="0">
                          <a:solidFill>
                            <a:schemeClr val="tx1"/>
                          </a:solidFill>
                          <a:effectLst/>
                          <a:latin typeface="+mj-lt"/>
                          <a:ea typeface="Calibri" panose="020F0502020204030204" pitchFamily="34" charset="0"/>
                          <a:cs typeface="Times New Roman" panose="02020603050405020304" pitchFamily="18" charset="0"/>
                        </a:rPr>
                        <a:t>Vaizdo stebėjimo sistemos geležinkelio ruože Kena–Vilnius–Kaunas–Kybartai modernizavimas</a:t>
                      </a: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tabLst>
                          <a:tab pos="810260" algn="l"/>
                        </a:tabLst>
                      </a:pPr>
                      <a:r>
                        <a:rPr lang="lt-LT" sz="2400" dirty="0">
                          <a:effectLst/>
                          <a:latin typeface="+mj-lt"/>
                          <a:ea typeface="Calibri" panose="020F0502020204030204" pitchFamily="34" charset="0"/>
                          <a:cs typeface="Calibri" panose="020F0502020204030204" pitchFamily="34" charset="0"/>
                        </a:rPr>
                        <a:t>+585 076,00</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pPr>
                      <a:r>
                        <a:rPr lang="lt-LT" sz="2400" b="1" dirty="0">
                          <a:effectLst/>
                          <a:latin typeface="+mj-lt"/>
                          <a:ea typeface="Calibri" panose="020F0502020204030204" pitchFamily="34" charset="0"/>
                          <a:cs typeface="Calibri" panose="020F0502020204030204" pitchFamily="34" charset="0"/>
                        </a:rPr>
                        <a:t>585 076,00</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pPr>
                      <a:r>
                        <a:rPr lang="lt-LT" sz="2400" dirty="0">
                          <a:effectLst/>
                          <a:latin typeface="+mj-lt"/>
                          <a:ea typeface="Calibri" panose="020F0502020204030204" pitchFamily="34" charset="0"/>
                          <a:cs typeface="Calibri" panose="020F0502020204030204" pitchFamily="34" charset="0"/>
                        </a:rPr>
                        <a:t>0</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pPr>
                      <a:r>
                        <a:rPr lang="lt-LT" sz="2400" b="1" dirty="0">
                          <a:effectLst/>
                          <a:latin typeface="+mj-lt"/>
                          <a:ea typeface="Calibri" panose="020F0502020204030204" pitchFamily="34" charset="0"/>
                          <a:cs typeface="Calibri" panose="020F0502020204030204" pitchFamily="34" charset="0"/>
                        </a:rPr>
                        <a:t>585 076,00</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665622679"/>
                  </a:ext>
                </a:extLst>
              </a:tr>
              <a:tr h="0">
                <a:tc>
                  <a:txBody>
                    <a:bodyPr/>
                    <a:lstStyle/>
                    <a:p>
                      <a:pPr algn="ctr">
                        <a:lnSpc>
                          <a:spcPct val="120000"/>
                        </a:lnSpc>
                        <a:spcAft>
                          <a:spcPts val="800"/>
                        </a:spcAft>
                        <a:tabLst>
                          <a:tab pos="810260" algn="l"/>
                        </a:tabLst>
                      </a:pPr>
                      <a:r>
                        <a:rPr lang="lt-LT" sz="2000" dirty="0">
                          <a:solidFill>
                            <a:schemeClr val="tx1"/>
                          </a:solidFill>
                          <a:effectLst/>
                          <a:latin typeface="+mj-lt"/>
                          <a:ea typeface="Calibri" panose="020F0502020204030204" pitchFamily="34" charset="0"/>
                          <a:cs typeface="Times New Roman" panose="02020603050405020304" pitchFamily="18" charset="0"/>
                        </a:rPr>
                        <a:t>3.2.6</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nSpc>
                          <a:spcPct val="120000"/>
                        </a:lnSpc>
                        <a:spcBef>
                          <a:spcPts val="0"/>
                        </a:spcBef>
                        <a:spcAft>
                          <a:spcPts val="0"/>
                        </a:spcAft>
                        <a:tabLst>
                          <a:tab pos="810260" algn="l"/>
                        </a:tabLst>
                      </a:pPr>
                      <a:r>
                        <a:rPr lang="lt-LT" sz="2000" dirty="0">
                          <a:effectLst/>
                          <a:latin typeface="+mj-lt"/>
                          <a:ea typeface="Calibri" panose="020F0502020204030204" pitchFamily="34" charset="0"/>
                          <a:cs typeface="Calibri" panose="020F0502020204030204" pitchFamily="34" charset="0"/>
                        </a:rPr>
                        <a:t>Negauti mokesčiai už vizas 2027 m.</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tabLst>
                          <a:tab pos="810260" algn="l"/>
                        </a:tabLst>
                      </a:pPr>
                      <a:r>
                        <a:rPr lang="lt-LT" sz="2400">
                          <a:effectLst/>
                          <a:latin typeface="+mj-lt"/>
                          <a:ea typeface="Calibri" panose="020F0502020204030204" pitchFamily="34" charset="0"/>
                          <a:cs typeface="Calibri" panose="020F0502020204030204" pitchFamily="34" charset="0"/>
                        </a:rPr>
                        <a:t>-221 973,55</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pPr>
                      <a:r>
                        <a:rPr lang="lt-LT" sz="2400" strike="sngStrike">
                          <a:effectLst/>
                          <a:latin typeface="+mj-lt"/>
                          <a:ea typeface="Calibri" panose="020F0502020204030204" pitchFamily="34" charset="0"/>
                          <a:cs typeface="Calibri" panose="020F0502020204030204" pitchFamily="34" charset="0"/>
                        </a:rPr>
                        <a:t>7 621 025,00</a:t>
                      </a:r>
                      <a:endParaRPr lang="en-US" sz="2400">
                        <a:effectLst/>
                        <a:latin typeface="+mj-lt"/>
                        <a:ea typeface="Calibri" panose="020F0502020204030204" pitchFamily="34" charset="0"/>
                        <a:cs typeface="Times New Roman" panose="02020603050405020304" pitchFamily="18" charset="0"/>
                      </a:endParaRPr>
                    </a:p>
                    <a:p>
                      <a:pPr marL="0" marR="0" algn="r">
                        <a:lnSpc>
                          <a:spcPct val="120000"/>
                        </a:lnSpc>
                        <a:spcBef>
                          <a:spcPts val="0"/>
                        </a:spcBef>
                        <a:spcAft>
                          <a:spcPts val="0"/>
                        </a:spcAft>
                      </a:pPr>
                      <a:r>
                        <a:rPr lang="lt-LT" sz="2400" b="1">
                          <a:effectLst/>
                          <a:latin typeface="+mj-lt"/>
                          <a:ea typeface="Calibri" panose="020F0502020204030204" pitchFamily="34" charset="0"/>
                          <a:cs typeface="Calibri" panose="020F0502020204030204" pitchFamily="34" charset="0"/>
                        </a:rPr>
                        <a:t>7 399 051,45</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pPr>
                      <a:r>
                        <a:rPr lang="lt-LT" sz="2400">
                          <a:effectLst/>
                          <a:latin typeface="+mj-lt"/>
                          <a:ea typeface="Calibri" panose="020F0502020204030204" pitchFamily="34" charset="0"/>
                          <a:cs typeface="Calibri" panose="020F0502020204030204" pitchFamily="34" charset="0"/>
                        </a:rPr>
                        <a:t>0</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pPr>
                      <a:r>
                        <a:rPr lang="lt-LT" sz="2400" strike="sngStrike" dirty="0">
                          <a:effectLst/>
                          <a:latin typeface="+mj-lt"/>
                          <a:ea typeface="Calibri" panose="020F0502020204030204" pitchFamily="34" charset="0"/>
                          <a:cs typeface="Calibri" panose="020F0502020204030204" pitchFamily="34" charset="0"/>
                        </a:rPr>
                        <a:t>7 621 025,00</a:t>
                      </a:r>
                      <a:endParaRPr lang="en-US" sz="2400" dirty="0">
                        <a:effectLst/>
                        <a:latin typeface="+mj-lt"/>
                        <a:ea typeface="Calibri" panose="020F0502020204030204" pitchFamily="34" charset="0"/>
                        <a:cs typeface="Times New Roman" panose="02020603050405020304" pitchFamily="18" charset="0"/>
                      </a:endParaRPr>
                    </a:p>
                    <a:p>
                      <a:pPr marL="0" marR="0" algn="r">
                        <a:lnSpc>
                          <a:spcPct val="120000"/>
                        </a:lnSpc>
                        <a:spcBef>
                          <a:spcPts val="0"/>
                        </a:spcBef>
                        <a:spcAft>
                          <a:spcPts val="0"/>
                        </a:spcAft>
                      </a:pPr>
                      <a:r>
                        <a:rPr lang="lt-LT" sz="2400" b="1" dirty="0">
                          <a:effectLst/>
                          <a:latin typeface="+mj-lt"/>
                          <a:ea typeface="Calibri" panose="020F0502020204030204" pitchFamily="34" charset="0"/>
                          <a:cs typeface="Calibri" panose="020F0502020204030204" pitchFamily="34" charset="0"/>
                        </a:rPr>
                        <a:t>7 399 051,45</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251339821"/>
                  </a:ext>
                </a:extLst>
              </a:tr>
              <a:tr h="0">
                <a:tc gridSpan="2">
                  <a:txBody>
                    <a:bodyPr/>
                    <a:lstStyle/>
                    <a:p>
                      <a:r>
                        <a:rPr lang="lt-LT" sz="2000" b="1" kern="1200" noProof="0" dirty="0">
                          <a:solidFill>
                            <a:schemeClr val="tx1"/>
                          </a:solidFill>
                          <a:effectLst/>
                          <a:latin typeface="+mj-lt"/>
                          <a:ea typeface="+mn-ea"/>
                          <a:cs typeface="+mn-cs"/>
                        </a:rPr>
                        <a:t>Nepanaudotų lėšų likutis 3 konkrečiam tikslui</a:t>
                      </a:r>
                      <a:endParaRPr lang="lt-LT" sz="2000" noProof="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lt-LT"/>
                    </a:p>
                  </a:txBody>
                  <a:tcPr/>
                </a:tc>
                <a:tc>
                  <a:txBody>
                    <a:bodyPr/>
                    <a:lstStyle/>
                    <a:p>
                      <a:pPr marL="0" marR="0" algn="r">
                        <a:lnSpc>
                          <a:spcPct val="120000"/>
                        </a:lnSpc>
                        <a:spcBef>
                          <a:spcPts val="0"/>
                        </a:spcBef>
                        <a:spcAft>
                          <a:spcPts val="0"/>
                        </a:spcAft>
                        <a:tabLst>
                          <a:tab pos="810260" algn="l"/>
                        </a:tabLst>
                      </a:pPr>
                      <a:r>
                        <a:rPr lang="lt-LT" sz="2400">
                          <a:effectLst/>
                          <a:latin typeface="+mj-lt"/>
                          <a:ea typeface="Calibri" panose="020F0502020204030204" pitchFamily="34" charset="0"/>
                          <a:cs typeface="Calibri" panose="020F0502020204030204" pitchFamily="34" charset="0"/>
                        </a:rPr>
                        <a:t>-363 102,45</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pPr>
                      <a:r>
                        <a:rPr lang="lt-LT" sz="2400" strike="sngStrike">
                          <a:effectLst/>
                          <a:latin typeface="+mj-lt"/>
                          <a:ea typeface="Calibri" panose="020F0502020204030204" pitchFamily="34" charset="0"/>
                          <a:cs typeface="Calibri" panose="020F0502020204030204" pitchFamily="34" charset="0"/>
                        </a:rPr>
                        <a:t>363 102,45</a:t>
                      </a:r>
                      <a:endParaRPr lang="en-US" sz="2400">
                        <a:effectLst/>
                        <a:latin typeface="+mj-lt"/>
                        <a:ea typeface="Calibri" panose="020F0502020204030204" pitchFamily="34" charset="0"/>
                        <a:cs typeface="Times New Roman" panose="02020603050405020304" pitchFamily="18" charset="0"/>
                      </a:endParaRPr>
                    </a:p>
                    <a:p>
                      <a:pPr marL="0" marR="0" algn="r">
                        <a:lnSpc>
                          <a:spcPct val="120000"/>
                        </a:lnSpc>
                        <a:spcBef>
                          <a:spcPts val="0"/>
                        </a:spcBef>
                        <a:spcAft>
                          <a:spcPts val="0"/>
                        </a:spcAft>
                      </a:pPr>
                      <a:r>
                        <a:rPr lang="lt-LT" sz="2400" b="1">
                          <a:effectLst/>
                          <a:latin typeface="+mj-lt"/>
                          <a:ea typeface="Calibri" panose="020F0502020204030204" pitchFamily="34" charset="0"/>
                          <a:cs typeface="Calibri" panose="020F0502020204030204" pitchFamily="34" charset="0"/>
                        </a:rPr>
                        <a:t>0</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pPr>
                      <a:r>
                        <a:rPr lang="lt-LT" sz="2400">
                          <a:effectLst/>
                          <a:latin typeface="+mj-lt"/>
                          <a:ea typeface="Calibri" panose="020F0502020204030204" pitchFamily="34" charset="0"/>
                          <a:cs typeface="Calibri" panose="020F0502020204030204" pitchFamily="34" charset="0"/>
                        </a:rPr>
                        <a:t>0</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pPr>
                      <a:r>
                        <a:rPr lang="lt-LT" sz="2400" strike="sngStrike" dirty="0">
                          <a:effectLst/>
                          <a:latin typeface="+mj-lt"/>
                          <a:ea typeface="Calibri" panose="020F0502020204030204" pitchFamily="34" charset="0"/>
                          <a:cs typeface="Calibri" panose="020F0502020204030204" pitchFamily="34" charset="0"/>
                        </a:rPr>
                        <a:t>363 102,45</a:t>
                      </a:r>
                      <a:endParaRPr lang="en-US" sz="2400" dirty="0">
                        <a:effectLst/>
                        <a:latin typeface="+mj-lt"/>
                        <a:ea typeface="Calibri" panose="020F0502020204030204" pitchFamily="34" charset="0"/>
                        <a:cs typeface="Times New Roman" panose="02020603050405020304" pitchFamily="18" charset="0"/>
                      </a:endParaRPr>
                    </a:p>
                    <a:p>
                      <a:pPr marL="0" marR="0" algn="r">
                        <a:lnSpc>
                          <a:spcPct val="120000"/>
                        </a:lnSpc>
                        <a:spcBef>
                          <a:spcPts val="0"/>
                        </a:spcBef>
                        <a:spcAft>
                          <a:spcPts val="0"/>
                        </a:spcAft>
                      </a:pPr>
                      <a:r>
                        <a:rPr lang="lt-LT" sz="2400" b="1" dirty="0">
                          <a:effectLst/>
                          <a:latin typeface="+mj-lt"/>
                          <a:ea typeface="Calibri" panose="020F0502020204030204" pitchFamily="34" charset="0"/>
                          <a:cs typeface="Calibri" panose="020F0502020204030204" pitchFamily="34" charset="0"/>
                        </a:rPr>
                        <a:t>0</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399023534"/>
                  </a:ext>
                </a:extLst>
              </a:tr>
            </a:tbl>
          </a:graphicData>
        </a:graphic>
      </p:graphicFrame>
      <p:sp>
        <p:nvSpPr>
          <p:cNvPr id="4" name="Rectangle 1">
            <a:extLst>
              <a:ext uri="{FF2B5EF4-FFF2-40B4-BE49-F238E27FC236}">
                <a16:creationId xmlns:a16="http://schemas.microsoft.com/office/drawing/2014/main" id="{04F80EC7-2432-65A7-B7F3-0AE0852E8B27}"/>
              </a:ext>
            </a:extLst>
          </p:cNvPr>
          <p:cNvSpPr>
            <a:spLocks noChangeArrowheads="1"/>
          </p:cNvSpPr>
          <p:nvPr/>
        </p:nvSpPr>
        <p:spPr bwMode="auto">
          <a:xfrm>
            <a:off x="4295775" y="2995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5" name="TextBox 4">
            <a:extLst>
              <a:ext uri="{FF2B5EF4-FFF2-40B4-BE49-F238E27FC236}">
                <a16:creationId xmlns:a16="http://schemas.microsoft.com/office/drawing/2014/main" id="{14CB655F-3019-6DE5-B255-DCDD65853963}"/>
              </a:ext>
            </a:extLst>
          </p:cNvPr>
          <p:cNvSpPr txBox="1"/>
          <p:nvPr/>
        </p:nvSpPr>
        <p:spPr>
          <a:xfrm>
            <a:off x="0" y="6059891"/>
            <a:ext cx="10072886" cy="707886"/>
          </a:xfrm>
          <a:prstGeom prst="rect">
            <a:avLst/>
          </a:prstGeom>
          <a:noFill/>
        </p:spPr>
        <p:txBody>
          <a:bodyPr wrap="none" rtlCol="0">
            <a:spAutoFit/>
          </a:bodyPr>
          <a:lstStyle/>
          <a:p>
            <a:r>
              <a:rPr lang="lt-LT" sz="2000" dirty="0">
                <a:effectLst/>
                <a:latin typeface="+mj-lt"/>
                <a:ea typeface="Calibri" panose="020F0502020204030204" pitchFamily="34" charset="0"/>
                <a:cs typeface="Calibri" panose="020F0502020204030204" pitchFamily="34" charset="0"/>
              </a:rPr>
              <a:t>Planuojamas kvietimo teikti projekto įgyvendinimo planą paskelbimo laikotarpis: </a:t>
            </a:r>
            <a:r>
              <a:rPr lang="lt-LT" sz="2000" dirty="0">
                <a:effectLst/>
                <a:latin typeface="+mj-lt"/>
                <a:ea typeface="Times New Roman" panose="02020603050405020304" pitchFamily="18" charset="0"/>
                <a:cs typeface="Calibri" panose="020F0502020204030204" pitchFamily="34" charset="0"/>
              </a:rPr>
              <a:t>2024 m. IV </a:t>
            </a:r>
            <a:r>
              <a:rPr lang="lt-LT" sz="2000" dirty="0" err="1">
                <a:effectLst/>
                <a:latin typeface="+mj-lt"/>
                <a:ea typeface="Times New Roman" panose="02020603050405020304" pitchFamily="18" charset="0"/>
                <a:cs typeface="Calibri" panose="020F0502020204030204" pitchFamily="34" charset="0"/>
              </a:rPr>
              <a:t>ketv</a:t>
            </a:r>
            <a:r>
              <a:rPr lang="lt-LT" sz="2000" dirty="0">
                <a:effectLst/>
                <a:latin typeface="+mj-lt"/>
                <a:ea typeface="Times New Roman" panose="02020603050405020304" pitchFamily="18" charset="0"/>
                <a:cs typeface="Calibri" panose="020F0502020204030204" pitchFamily="34" charset="0"/>
              </a:rPr>
              <a:t>.</a:t>
            </a:r>
            <a:endParaRPr lang="en-US" sz="2000" dirty="0">
              <a:effectLst/>
              <a:latin typeface="+mj-lt"/>
              <a:ea typeface="Calibri" panose="020F0502020204030204" pitchFamily="34" charset="0"/>
              <a:cs typeface="Times New Roman" panose="02020603050405020304" pitchFamily="18" charset="0"/>
            </a:endParaRPr>
          </a:p>
          <a:p>
            <a:endParaRPr lang="en-US" sz="2000" dirty="0">
              <a:latin typeface="+mj-lt"/>
            </a:endParaRPr>
          </a:p>
        </p:txBody>
      </p:sp>
    </p:spTree>
    <p:extLst>
      <p:ext uri="{BB962C8B-B14F-4D97-AF65-F5344CB8AC3E}">
        <p14:creationId xmlns:p14="http://schemas.microsoft.com/office/powerpoint/2010/main" val="3509385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2">
            <a:extLst>
              <a:ext uri="{28A0092B-C50C-407E-A947-70E740481C1C}">
                <a14:useLocalDpi xmlns:a14="http://schemas.microsoft.com/office/drawing/2010/main" val="0"/>
              </a:ext>
            </a:extLst>
          </a:blip>
          <a:srcRect b="88889"/>
          <a:stretch/>
        </p:blipFill>
        <p:spPr>
          <a:xfrm>
            <a:off x="0" y="-36575"/>
            <a:ext cx="12192000" cy="762000"/>
          </a:xfrm>
          <a:prstGeom prst="rect">
            <a:avLst/>
          </a:prstGeom>
        </p:spPr>
      </p:pic>
      <p:sp>
        <p:nvSpPr>
          <p:cNvPr id="62" name="TextBox 61"/>
          <p:cNvSpPr txBox="1"/>
          <p:nvPr/>
        </p:nvSpPr>
        <p:spPr>
          <a:xfrm>
            <a:off x="0" y="-40509"/>
            <a:ext cx="12338649" cy="523220"/>
          </a:xfrm>
          <a:prstGeom prst="rect">
            <a:avLst/>
          </a:prstGeom>
          <a:noFill/>
        </p:spPr>
        <p:txBody>
          <a:bodyPr wrap="square" rtlCol="0">
            <a:spAutoFit/>
          </a:bodyPr>
          <a:lstStyle/>
          <a:p>
            <a:pPr algn="ctr"/>
            <a:r>
              <a:rPr lang="lt-LT" sz="2800" b="1" dirty="0">
                <a:solidFill>
                  <a:schemeClr val="bg1"/>
                </a:solidFill>
                <a:latin typeface="+mj-lt"/>
                <a:cs typeface="Calibri" panose="020F0502020204030204" pitchFamily="34" charset="0"/>
              </a:rPr>
              <a:t>SVVP 2021–2027 m. programos veiksmų įgyvendinimo plano keitimo pristatymas (7)</a:t>
            </a:r>
            <a:endParaRPr lang="lt-LT" sz="2800" b="1" dirty="0">
              <a:solidFill>
                <a:schemeClr val="bg1"/>
              </a:solidFill>
              <a:latin typeface="+mj-lt"/>
            </a:endParaRPr>
          </a:p>
        </p:txBody>
      </p:sp>
      <p:sp>
        <p:nvSpPr>
          <p:cNvPr id="7" name="Rectangle 1">
            <a:extLst>
              <a:ext uri="{FF2B5EF4-FFF2-40B4-BE49-F238E27FC236}">
                <a16:creationId xmlns:a16="http://schemas.microsoft.com/office/drawing/2014/main" id="{D90A28A8-706A-CD87-9200-791A6D0E27BE}"/>
              </a:ext>
            </a:extLst>
          </p:cNvPr>
          <p:cNvSpPr>
            <a:spLocks noChangeArrowheads="1"/>
          </p:cNvSpPr>
          <p:nvPr/>
        </p:nvSpPr>
        <p:spPr bwMode="auto">
          <a:xfrm>
            <a:off x="0" y="667646"/>
            <a:ext cx="12085163" cy="73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indent="540385" algn="just">
              <a:lnSpc>
                <a:spcPct val="107000"/>
              </a:lnSpc>
              <a:spcAft>
                <a:spcPts val="800"/>
              </a:spcAft>
            </a:pPr>
            <a:r>
              <a:rPr kumimoji="0" lang="lt-LT" altLang="lt-LT" sz="2000" b="1"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NUTARTA. </a:t>
            </a:r>
            <a:r>
              <a:rPr lang="lt-LT" sz="2000" dirty="0">
                <a:effectLst/>
                <a:latin typeface="+mj-lt"/>
                <a:ea typeface="Calibri" panose="020F0502020204030204" pitchFamily="34" charset="0"/>
              </a:rPr>
              <a:t>Atsižvelgus į projekto vykdytojo (PD) raštą, rekomenduoti vadovaujančiai institucijai SVVP 2021-2027 m. programos veiksmų įgyvendinimo plane atlikti šiuos pakeitimus</a:t>
            </a:r>
            <a:r>
              <a:rPr lang="lt-LT" sz="2000" dirty="0">
                <a:effectLst/>
                <a:latin typeface="+mj-lt"/>
                <a:ea typeface="Calibri" panose="020F0502020204030204" pitchFamily="34" charset="0"/>
                <a:cs typeface="Calibri" panose="020F0502020204030204" pitchFamily="34" charset="0"/>
              </a:rPr>
              <a:t>:</a:t>
            </a:r>
            <a:endParaRPr lang="lt-LT" sz="2000" dirty="0">
              <a:effectLst/>
              <a:latin typeface="+mj-lt"/>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5B3208F-2A7D-AA75-FA2A-E0B610F57B5F}"/>
              </a:ext>
            </a:extLst>
          </p:cNvPr>
          <p:cNvGraphicFramePr>
            <a:graphicFrameLocks noGrp="1"/>
          </p:cNvGraphicFramePr>
          <p:nvPr>
            <p:extLst>
              <p:ext uri="{D42A27DB-BD31-4B8C-83A1-F6EECF244321}">
                <p14:modId xmlns:p14="http://schemas.microsoft.com/office/powerpoint/2010/main" val="809516855"/>
              </p:ext>
            </p:extLst>
          </p:nvPr>
        </p:nvGraphicFramePr>
        <p:xfrm>
          <a:off x="0" y="1388963"/>
          <a:ext cx="12192000" cy="2794382"/>
        </p:xfrm>
        <a:graphic>
          <a:graphicData uri="http://schemas.openxmlformats.org/drawingml/2006/table">
            <a:tbl>
              <a:tblPr firstRow="1" firstCol="1" bandRow="1">
                <a:tableStyleId>{5C22544A-7EE6-4342-B048-85BDC9FD1C3A}</a:tableStyleId>
              </a:tblPr>
              <a:tblGrid>
                <a:gridCol w="1126259">
                  <a:extLst>
                    <a:ext uri="{9D8B030D-6E8A-4147-A177-3AD203B41FA5}">
                      <a16:colId xmlns:a16="http://schemas.microsoft.com/office/drawing/2014/main" val="3192758264"/>
                    </a:ext>
                  </a:extLst>
                </a:gridCol>
                <a:gridCol w="3323193">
                  <a:extLst>
                    <a:ext uri="{9D8B030D-6E8A-4147-A177-3AD203B41FA5}">
                      <a16:colId xmlns:a16="http://schemas.microsoft.com/office/drawing/2014/main" val="3274904048"/>
                    </a:ext>
                  </a:extLst>
                </a:gridCol>
                <a:gridCol w="2281286">
                  <a:extLst>
                    <a:ext uri="{9D8B030D-6E8A-4147-A177-3AD203B41FA5}">
                      <a16:colId xmlns:a16="http://schemas.microsoft.com/office/drawing/2014/main" val="1670891592"/>
                    </a:ext>
                  </a:extLst>
                </a:gridCol>
                <a:gridCol w="2252643">
                  <a:extLst>
                    <a:ext uri="{9D8B030D-6E8A-4147-A177-3AD203B41FA5}">
                      <a16:colId xmlns:a16="http://schemas.microsoft.com/office/drawing/2014/main" val="1595244302"/>
                    </a:ext>
                  </a:extLst>
                </a:gridCol>
                <a:gridCol w="1235275">
                  <a:extLst>
                    <a:ext uri="{9D8B030D-6E8A-4147-A177-3AD203B41FA5}">
                      <a16:colId xmlns:a16="http://schemas.microsoft.com/office/drawing/2014/main" val="3611438147"/>
                    </a:ext>
                  </a:extLst>
                </a:gridCol>
                <a:gridCol w="1973344">
                  <a:extLst>
                    <a:ext uri="{9D8B030D-6E8A-4147-A177-3AD203B41FA5}">
                      <a16:colId xmlns:a16="http://schemas.microsoft.com/office/drawing/2014/main" val="2399604972"/>
                    </a:ext>
                  </a:extLst>
                </a:gridCol>
              </a:tblGrid>
              <a:tr h="0">
                <a:tc>
                  <a:txBody>
                    <a:bodyPr/>
                    <a:lstStyle/>
                    <a:p>
                      <a:pPr algn="ctr"/>
                      <a:r>
                        <a:rPr lang="lt-LT" sz="2400">
                          <a:solidFill>
                            <a:schemeClr val="tx1"/>
                          </a:solidFill>
                          <a:effectLst/>
                          <a:latin typeface="+mj-lt"/>
                        </a:rPr>
                        <a:t>Eil. Nr.</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dirty="0">
                          <a:solidFill>
                            <a:schemeClr val="tx1"/>
                          </a:solidFill>
                          <a:effectLst/>
                          <a:latin typeface="+mj-lt"/>
                        </a:rPr>
                        <a:t>Projekto pavadinimas</a:t>
                      </a:r>
                      <a:endParaRPr lang="lt-LT" sz="2400" dirty="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dirty="0">
                          <a:solidFill>
                            <a:schemeClr val="tx1"/>
                          </a:solidFill>
                          <a:effectLst/>
                          <a:latin typeface="+mj-lt"/>
                        </a:rPr>
                        <a:t>Mažinama / didinama SVVP lėšų dalis</a:t>
                      </a:r>
                      <a:endParaRPr lang="lt-LT" sz="2400" dirty="0">
                        <a:solidFill>
                          <a:schemeClr val="tx1"/>
                        </a:solidFill>
                        <a:effectLst/>
                        <a:latin typeface="+mj-lt"/>
                        <a:ea typeface="Aptos" panose="020B0004020202020204" pitchFamily="34" charset="0"/>
                        <a:cs typeface="Aptos" panose="020B0004020202020204" pitchFamily="34"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a:solidFill>
                            <a:schemeClr val="tx1"/>
                          </a:solidFill>
                          <a:effectLst/>
                          <a:latin typeface="+mj-lt"/>
                        </a:rPr>
                        <a:t>ES lėšos</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a:solidFill>
                            <a:schemeClr val="tx1"/>
                          </a:solidFill>
                          <a:effectLst/>
                          <a:latin typeface="+mj-lt"/>
                        </a:rPr>
                        <a:t>BF lėšos</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2400">
                          <a:solidFill>
                            <a:schemeClr val="tx1"/>
                          </a:solidFill>
                          <a:effectLst/>
                          <a:latin typeface="+mj-lt"/>
                        </a:rPr>
                        <a:t>Iš viso</a:t>
                      </a:r>
                      <a:endParaRPr lang="lt-LT" sz="2400">
                        <a:solidFill>
                          <a:schemeClr val="tx1"/>
                        </a:solidFill>
                        <a:effectLst/>
                        <a:latin typeface="+mj-lt"/>
                        <a:ea typeface="Aptos" panose="020B0004020202020204" pitchFamily="34" charset="0"/>
                        <a:cs typeface="Aptos" panose="020B0004020202020204" pitchFamily="34"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17702997"/>
                  </a:ext>
                </a:extLst>
              </a:tr>
              <a:tr h="0">
                <a:tc>
                  <a:txBody>
                    <a:bodyPr/>
                    <a:lstStyle/>
                    <a:p>
                      <a:pPr algn="ctr">
                        <a:lnSpc>
                          <a:spcPct val="120000"/>
                        </a:lnSpc>
                        <a:spcAft>
                          <a:spcPts val="800"/>
                        </a:spcAft>
                        <a:tabLst>
                          <a:tab pos="810260" algn="l"/>
                        </a:tabLst>
                      </a:pPr>
                      <a:r>
                        <a:rPr lang="lt-LT" sz="2400" dirty="0">
                          <a:solidFill>
                            <a:schemeClr val="tx1"/>
                          </a:solidFill>
                          <a:effectLst/>
                          <a:latin typeface="+mj-lt"/>
                          <a:ea typeface="Calibri" panose="020F0502020204030204" pitchFamily="34" charset="0"/>
                          <a:cs typeface="Calibri" panose="020F0502020204030204" pitchFamily="34" charset="0"/>
                        </a:rPr>
                        <a:t>3.5.9</a:t>
                      </a:r>
                      <a:endParaRPr lang="lt-LT" sz="2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nSpc>
                          <a:spcPct val="107000"/>
                        </a:lnSpc>
                        <a:spcBef>
                          <a:spcPts val="0"/>
                        </a:spcBef>
                        <a:spcAft>
                          <a:spcPts val="0"/>
                        </a:spcAft>
                        <a:tabLst>
                          <a:tab pos="810260" algn="l"/>
                        </a:tabLst>
                      </a:pPr>
                      <a:r>
                        <a:rPr lang="lt-LT" sz="2400" dirty="0">
                          <a:effectLst/>
                          <a:latin typeface="+mj-lt"/>
                          <a:ea typeface="Calibri" panose="020F0502020204030204" pitchFamily="34" charset="0"/>
                          <a:cs typeface="Calibri" panose="020F0502020204030204" pitchFamily="34" charset="0"/>
                        </a:rPr>
                        <a:t>Papildomos PD veiklos sąnaudos 2024–2027 m.</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tabLst>
                          <a:tab pos="810260" algn="l"/>
                        </a:tabLst>
                      </a:pPr>
                      <a:r>
                        <a:rPr lang="lt-LT" sz="2400">
                          <a:effectLst/>
                          <a:latin typeface="+mj-lt"/>
                          <a:ea typeface="Calibri" panose="020F0502020204030204" pitchFamily="34" charset="0"/>
                          <a:cs typeface="Calibri" panose="020F0502020204030204" pitchFamily="34" charset="0"/>
                        </a:rPr>
                        <a:t>+2 000 000,00</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pPr>
                      <a:r>
                        <a:rPr lang="lt-LT" sz="2400" strike="sngStrike">
                          <a:effectLst/>
                          <a:latin typeface="+mj-lt"/>
                          <a:ea typeface="Calibri" panose="020F0502020204030204" pitchFamily="34" charset="0"/>
                          <a:cs typeface="Calibri" panose="020F0502020204030204" pitchFamily="34" charset="0"/>
                        </a:rPr>
                        <a:t>16 617 589,05</a:t>
                      </a:r>
                      <a:endParaRPr lang="en-US" sz="2400">
                        <a:effectLst/>
                        <a:latin typeface="+mj-lt"/>
                        <a:ea typeface="Calibri" panose="020F0502020204030204" pitchFamily="34" charset="0"/>
                        <a:cs typeface="Times New Roman" panose="02020603050405020304" pitchFamily="18" charset="0"/>
                      </a:endParaRPr>
                    </a:p>
                    <a:p>
                      <a:pPr marL="0" marR="0" algn="r">
                        <a:lnSpc>
                          <a:spcPct val="120000"/>
                        </a:lnSpc>
                        <a:spcBef>
                          <a:spcPts val="0"/>
                        </a:spcBef>
                        <a:spcAft>
                          <a:spcPts val="0"/>
                        </a:spcAft>
                      </a:pPr>
                      <a:r>
                        <a:rPr lang="lt-LT" sz="2400" b="1">
                          <a:effectLst/>
                          <a:latin typeface="+mj-lt"/>
                          <a:ea typeface="Calibri" panose="020F0502020204030204" pitchFamily="34" charset="0"/>
                          <a:cs typeface="Calibri" panose="020F0502020204030204" pitchFamily="34" charset="0"/>
                        </a:rPr>
                        <a:t>18 617 589,05</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pPr>
                      <a:r>
                        <a:rPr lang="lt-LT" sz="2400">
                          <a:effectLst/>
                          <a:latin typeface="+mj-lt"/>
                          <a:ea typeface="Calibri" panose="020F0502020204030204" pitchFamily="34" charset="0"/>
                          <a:cs typeface="Calibri" panose="020F0502020204030204" pitchFamily="34" charset="0"/>
                        </a:rPr>
                        <a:t>0</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pPr>
                      <a:r>
                        <a:rPr lang="lt-LT" sz="2400" strike="sngStrike" dirty="0">
                          <a:effectLst/>
                          <a:latin typeface="+mj-lt"/>
                          <a:ea typeface="Calibri" panose="020F0502020204030204" pitchFamily="34" charset="0"/>
                          <a:cs typeface="Calibri" panose="020F0502020204030204" pitchFamily="34" charset="0"/>
                        </a:rPr>
                        <a:t>16 617 589,05</a:t>
                      </a:r>
                      <a:endParaRPr lang="en-US" sz="2400" dirty="0">
                        <a:effectLst/>
                        <a:latin typeface="+mj-lt"/>
                        <a:ea typeface="Calibri" panose="020F0502020204030204" pitchFamily="34" charset="0"/>
                        <a:cs typeface="Times New Roman" panose="02020603050405020304" pitchFamily="18" charset="0"/>
                      </a:endParaRPr>
                    </a:p>
                    <a:p>
                      <a:pPr marL="0" marR="0" algn="r">
                        <a:lnSpc>
                          <a:spcPct val="120000"/>
                        </a:lnSpc>
                        <a:spcBef>
                          <a:spcPts val="0"/>
                        </a:spcBef>
                        <a:spcAft>
                          <a:spcPts val="0"/>
                        </a:spcAft>
                      </a:pPr>
                      <a:r>
                        <a:rPr lang="lt-LT" sz="2400" b="1" dirty="0">
                          <a:effectLst/>
                          <a:latin typeface="+mj-lt"/>
                          <a:ea typeface="Calibri" panose="020F0502020204030204" pitchFamily="34" charset="0"/>
                          <a:cs typeface="Calibri" panose="020F0502020204030204" pitchFamily="34" charset="0"/>
                        </a:rPr>
                        <a:t>18 617 589,05</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665622679"/>
                  </a:ext>
                </a:extLst>
              </a:tr>
              <a:tr h="0">
                <a:tc>
                  <a:txBody>
                    <a:bodyPr/>
                    <a:lstStyle/>
                    <a:p>
                      <a:pPr algn="ctr">
                        <a:lnSpc>
                          <a:spcPct val="120000"/>
                        </a:lnSpc>
                        <a:spcAft>
                          <a:spcPts val="800"/>
                        </a:spcAft>
                        <a:tabLst>
                          <a:tab pos="810260" algn="l"/>
                        </a:tabLst>
                      </a:pPr>
                      <a:r>
                        <a:rPr lang="lt-LT" sz="2400" dirty="0">
                          <a:solidFill>
                            <a:schemeClr val="tx1"/>
                          </a:solidFill>
                          <a:effectLst/>
                          <a:latin typeface="+mj-lt"/>
                          <a:ea typeface="Calibri" panose="020F0502020204030204" pitchFamily="34" charset="0"/>
                          <a:cs typeface="Times New Roman" panose="02020603050405020304" pitchFamily="18" charset="0"/>
                        </a:rPr>
                        <a:t>3.6.1</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nSpc>
                          <a:spcPct val="120000"/>
                        </a:lnSpc>
                        <a:spcBef>
                          <a:spcPts val="0"/>
                        </a:spcBef>
                        <a:spcAft>
                          <a:spcPts val="0"/>
                        </a:spcAft>
                        <a:tabLst>
                          <a:tab pos="810260" algn="l"/>
                        </a:tabLst>
                      </a:pPr>
                      <a:r>
                        <a:rPr lang="lt-LT" sz="2400" dirty="0">
                          <a:effectLst/>
                          <a:latin typeface="+mj-lt"/>
                          <a:ea typeface="Calibri" panose="020F0502020204030204" pitchFamily="34" charset="0"/>
                          <a:cs typeface="Calibri" panose="020F0502020204030204" pitchFamily="34" charset="0"/>
                        </a:rPr>
                        <a:t>Negauti mokesčiai už vizas 2027 m.</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tabLst>
                          <a:tab pos="810260" algn="l"/>
                        </a:tabLst>
                      </a:pPr>
                      <a:r>
                        <a:rPr lang="lt-LT" sz="2400">
                          <a:effectLst/>
                          <a:latin typeface="+mj-lt"/>
                          <a:ea typeface="Calibri" panose="020F0502020204030204" pitchFamily="34" charset="0"/>
                          <a:cs typeface="Calibri" panose="020F0502020204030204" pitchFamily="34" charset="0"/>
                        </a:rPr>
                        <a:t>-2 000 000,00</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pPr>
                      <a:r>
                        <a:rPr lang="lt-LT" sz="2400" strike="sngStrike">
                          <a:effectLst/>
                          <a:latin typeface="+mj-lt"/>
                          <a:ea typeface="Calibri" panose="020F0502020204030204" pitchFamily="34" charset="0"/>
                          <a:cs typeface="Calibri" panose="020F0502020204030204" pitchFamily="34" charset="0"/>
                        </a:rPr>
                        <a:t>7 399 051,45</a:t>
                      </a:r>
                      <a:endParaRPr lang="en-US" sz="2400">
                        <a:effectLst/>
                        <a:latin typeface="+mj-lt"/>
                        <a:ea typeface="Calibri" panose="020F0502020204030204" pitchFamily="34" charset="0"/>
                        <a:cs typeface="Times New Roman" panose="02020603050405020304" pitchFamily="18" charset="0"/>
                      </a:endParaRPr>
                    </a:p>
                    <a:p>
                      <a:pPr marL="0" marR="0" algn="r">
                        <a:lnSpc>
                          <a:spcPct val="120000"/>
                        </a:lnSpc>
                        <a:spcBef>
                          <a:spcPts val="0"/>
                        </a:spcBef>
                        <a:spcAft>
                          <a:spcPts val="0"/>
                        </a:spcAft>
                      </a:pPr>
                      <a:r>
                        <a:rPr lang="lt-LT" sz="2400" b="1">
                          <a:effectLst/>
                          <a:latin typeface="+mj-lt"/>
                          <a:ea typeface="Calibri" panose="020F0502020204030204" pitchFamily="34" charset="0"/>
                          <a:cs typeface="Calibri" panose="020F0502020204030204" pitchFamily="34" charset="0"/>
                        </a:rPr>
                        <a:t>5 399 051,45</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pPr>
                      <a:r>
                        <a:rPr lang="lt-LT" sz="2400">
                          <a:effectLst/>
                          <a:latin typeface="+mj-lt"/>
                          <a:ea typeface="Calibri" panose="020F0502020204030204" pitchFamily="34" charset="0"/>
                          <a:cs typeface="Calibri" panose="020F0502020204030204" pitchFamily="34" charset="0"/>
                        </a:rPr>
                        <a:t> </a:t>
                      </a:r>
                      <a:endParaRPr lang="en-US" sz="240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algn="r">
                        <a:lnSpc>
                          <a:spcPct val="120000"/>
                        </a:lnSpc>
                        <a:spcBef>
                          <a:spcPts val="0"/>
                        </a:spcBef>
                        <a:spcAft>
                          <a:spcPts val="0"/>
                        </a:spcAft>
                      </a:pPr>
                      <a:r>
                        <a:rPr lang="lt-LT" sz="2400" strike="sngStrike" dirty="0">
                          <a:effectLst/>
                          <a:latin typeface="+mj-lt"/>
                          <a:ea typeface="Calibri" panose="020F0502020204030204" pitchFamily="34" charset="0"/>
                          <a:cs typeface="Calibri" panose="020F0502020204030204" pitchFamily="34" charset="0"/>
                        </a:rPr>
                        <a:t>7 399 051,45</a:t>
                      </a:r>
                      <a:endParaRPr lang="en-US" sz="2400" dirty="0">
                        <a:effectLst/>
                        <a:latin typeface="+mj-lt"/>
                        <a:ea typeface="Calibri" panose="020F0502020204030204" pitchFamily="34" charset="0"/>
                        <a:cs typeface="Times New Roman" panose="02020603050405020304" pitchFamily="18" charset="0"/>
                      </a:endParaRPr>
                    </a:p>
                    <a:p>
                      <a:pPr marL="0" marR="0" algn="r">
                        <a:lnSpc>
                          <a:spcPct val="120000"/>
                        </a:lnSpc>
                        <a:spcBef>
                          <a:spcPts val="0"/>
                        </a:spcBef>
                        <a:spcAft>
                          <a:spcPts val="0"/>
                        </a:spcAft>
                      </a:pPr>
                      <a:r>
                        <a:rPr lang="lt-LT" sz="2400" b="1" dirty="0">
                          <a:effectLst/>
                          <a:latin typeface="+mj-lt"/>
                          <a:ea typeface="Calibri" panose="020F0502020204030204" pitchFamily="34" charset="0"/>
                          <a:cs typeface="Calibri" panose="020F0502020204030204" pitchFamily="34" charset="0"/>
                        </a:rPr>
                        <a:t>5 399 051,45</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251339821"/>
                  </a:ext>
                </a:extLst>
              </a:tr>
            </a:tbl>
          </a:graphicData>
        </a:graphic>
      </p:graphicFrame>
      <p:sp>
        <p:nvSpPr>
          <p:cNvPr id="4" name="Rectangle 1">
            <a:extLst>
              <a:ext uri="{FF2B5EF4-FFF2-40B4-BE49-F238E27FC236}">
                <a16:creationId xmlns:a16="http://schemas.microsoft.com/office/drawing/2014/main" id="{04F80EC7-2432-65A7-B7F3-0AE0852E8B27}"/>
              </a:ext>
            </a:extLst>
          </p:cNvPr>
          <p:cNvSpPr>
            <a:spLocks noChangeArrowheads="1"/>
          </p:cNvSpPr>
          <p:nvPr/>
        </p:nvSpPr>
        <p:spPr bwMode="auto">
          <a:xfrm>
            <a:off x="4295775" y="2995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6" name="Rectangle 1">
            <a:extLst>
              <a:ext uri="{FF2B5EF4-FFF2-40B4-BE49-F238E27FC236}">
                <a16:creationId xmlns:a16="http://schemas.microsoft.com/office/drawing/2014/main" id="{A787AEF5-DFA0-65CD-63FD-9CCCE7D21B1A}"/>
              </a:ext>
            </a:extLst>
          </p:cNvPr>
          <p:cNvSpPr>
            <a:spLocks noChangeArrowheads="1"/>
          </p:cNvSpPr>
          <p:nvPr/>
        </p:nvSpPr>
        <p:spPr bwMode="auto">
          <a:xfrm>
            <a:off x="106837" y="4142748"/>
            <a:ext cx="12011839" cy="968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indent="540385" algn="just">
              <a:lnSpc>
                <a:spcPct val="107000"/>
              </a:lnSpc>
              <a:spcAft>
                <a:spcPts val="800"/>
              </a:spcAft>
            </a:pPr>
            <a:r>
              <a:rPr kumimoji="0" lang="lt-LT" altLang="lt-LT" b="1"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NUTARTA. </a:t>
            </a:r>
            <a:r>
              <a:rPr lang="lt-LT" dirty="0">
                <a:effectLst/>
                <a:latin typeface="+mj-lt"/>
                <a:ea typeface="Calibri" panose="020F0502020204030204" pitchFamily="34" charset="0"/>
              </a:rPr>
              <a:t>Klausimą dėl </a:t>
            </a:r>
            <a:r>
              <a:rPr lang="lt-LT" b="1" dirty="0">
                <a:effectLst/>
                <a:latin typeface="+mj-lt"/>
                <a:ea typeface="Calibri" panose="020F0502020204030204" pitchFamily="34" charset="0"/>
              </a:rPr>
              <a:t>Specialios tranzito schemos </a:t>
            </a:r>
            <a:r>
              <a:rPr lang="lt-LT" dirty="0">
                <a:effectLst/>
                <a:latin typeface="+mj-lt"/>
                <a:ea typeface="Calibri" panose="020F0502020204030204" pitchFamily="34" charset="0"/>
              </a:rPr>
              <a:t>projekto „Kenos ir Kybartų užkardų sienos stebėjimo sistemos atnaujinimas“ (3.2.1 papunktis) papildomo finansavimo (ta dalimi, kuria projektas sietinas su Specialia tranzito schema) svarstyti susidarius nepanaudotų lėšų likučiui arba gavus papildomą finansavimą.</a:t>
            </a:r>
            <a:endParaRPr lang="lt-LT" dirty="0">
              <a:effectLst/>
              <a:latin typeface="+mj-lt"/>
              <a:ea typeface="Calibri" panose="020F0502020204030204" pitchFamily="34" charset="0"/>
              <a:cs typeface="Times New Roman" panose="02020603050405020304" pitchFamily="18" charset="0"/>
            </a:endParaRPr>
          </a:p>
        </p:txBody>
      </p:sp>
      <p:sp>
        <p:nvSpPr>
          <p:cNvPr id="8" name="Rectangle 1">
            <a:extLst>
              <a:ext uri="{FF2B5EF4-FFF2-40B4-BE49-F238E27FC236}">
                <a16:creationId xmlns:a16="http://schemas.microsoft.com/office/drawing/2014/main" id="{30214693-2B6F-EDCB-ADE9-C3D2AB9D7641}"/>
              </a:ext>
            </a:extLst>
          </p:cNvPr>
          <p:cNvSpPr>
            <a:spLocks noChangeArrowheads="1"/>
          </p:cNvSpPr>
          <p:nvPr/>
        </p:nvSpPr>
        <p:spPr bwMode="auto">
          <a:xfrm>
            <a:off x="106837" y="5037032"/>
            <a:ext cx="12011839" cy="185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indent="540385" algn="just">
              <a:lnSpc>
                <a:spcPct val="107000"/>
              </a:lnSpc>
              <a:spcAft>
                <a:spcPts val="800"/>
              </a:spcAft>
            </a:pPr>
            <a:r>
              <a:rPr kumimoji="0" lang="lt-LT" altLang="lt-LT" b="1"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NUTARTA. </a:t>
            </a:r>
            <a:r>
              <a:rPr lang="lt-LT" dirty="0">
                <a:effectLst/>
                <a:latin typeface="+mj-lt"/>
                <a:ea typeface="Calibri" panose="020F0502020204030204" pitchFamily="34" charset="0"/>
              </a:rPr>
              <a:t>Atsižvelgus į konkretaus veiksmo „Parama valstybėms narėms plėtojant pažangias sienas, BMVI/2024/SA/1.5.1” projektui „AIS ir ETIAS nacionalinės dalies sukūrimo užbaigimas ir pritaikymas integracijai ir sąveikai su didelės apimties IT architektūra“  (papunktis 1.14.1) papildomai skirtą ES finansavimą ir jau numatytą šio projekto įgyvendinimo pradžią, rekomenduoti vadovaujančiai institucijai kito susijusio projekto „Europos kelionių informacijos ir leidimų sistemos (ETIAS) veikimo užtikrinimas“ (1.8.5 papunktis) kvietimo teikti projekto įgyvendinimo planą paskelbimo laikotarpio nukelti iš 2024 m. III ketvirčio į 2025 m. IV ketvirtį.</a:t>
            </a:r>
            <a:endParaRPr lang="lt-LT"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0333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B193-1037-7C12-D5B9-C2E5AA207B28}"/>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D2D54CC3-B4EE-A9B2-F2F5-FE6ED97BAED7}"/>
              </a:ext>
            </a:extLst>
          </p:cNvPr>
          <p:cNvPicPr>
            <a:picLocks noChangeAspect="1"/>
          </p:cNvPicPr>
          <p:nvPr/>
        </p:nvPicPr>
        <p:blipFill rotWithShape="1">
          <a:blip r:embed="rId2">
            <a:extLst>
              <a:ext uri="{28A0092B-C50C-407E-A947-70E740481C1C}">
                <a14:useLocalDpi xmlns:a14="http://schemas.microsoft.com/office/drawing/2010/main" val="0"/>
              </a:ext>
            </a:extLst>
          </a:blip>
          <a:srcRect b="88889"/>
          <a:stretch/>
        </p:blipFill>
        <p:spPr>
          <a:xfrm>
            <a:off x="0" y="-36575"/>
            <a:ext cx="12192000" cy="762000"/>
          </a:xfrm>
          <a:prstGeom prst="rect">
            <a:avLst/>
          </a:prstGeom>
        </p:spPr>
      </p:pic>
      <p:sp>
        <p:nvSpPr>
          <p:cNvPr id="62" name="TextBox 61">
            <a:extLst>
              <a:ext uri="{FF2B5EF4-FFF2-40B4-BE49-F238E27FC236}">
                <a16:creationId xmlns:a16="http://schemas.microsoft.com/office/drawing/2014/main" id="{0B969464-34B2-6B2C-732C-4CA1F4CEA762}"/>
              </a:ext>
            </a:extLst>
          </p:cNvPr>
          <p:cNvSpPr txBox="1"/>
          <p:nvPr/>
        </p:nvSpPr>
        <p:spPr>
          <a:xfrm>
            <a:off x="0" y="-40509"/>
            <a:ext cx="12338649" cy="523220"/>
          </a:xfrm>
          <a:prstGeom prst="rect">
            <a:avLst/>
          </a:prstGeom>
          <a:noFill/>
        </p:spPr>
        <p:txBody>
          <a:bodyPr wrap="square" rtlCol="0">
            <a:spAutoFit/>
          </a:bodyPr>
          <a:lstStyle/>
          <a:p>
            <a:pPr algn="ctr"/>
            <a:r>
              <a:rPr lang="lt-LT" sz="2800" b="1" dirty="0">
                <a:solidFill>
                  <a:schemeClr val="bg1"/>
                </a:solidFill>
                <a:latin typeface="+mj-lt"/>
                <a:cs typeface="Calibri" panose="020F0502020204030204" pitchFamily="34" charset="0"/>
              </a:rPr>
              <a:t>VSF 2021–2027 m. programos veiksmų įgyvendinimo plano keitimo pristatymas (1)</a:t>
            </a:r>
            <a:endParaRPr lang="lt-LT" sz="2800" b="1" dirty="0">
              <a:solidFill>
                <a:schemeClr val="bg1"/>
              </a:solidFill>
              <a:latin typeface="+mj-lt"/>
            </a:endParaRPr>
          </a:p>
        </p:txBody>
      </p:sp>
      <p:graphicFrame>
        <p:nvGraphicFramePr>
          <p:cNvPr id="3" name="Table 2">
            <a:extLst>
              <a:ext uri="{FF2B5EF4-FFF2-40B4-BE49-F238E27FC236}">
                <a16:creationId xmlns:a16="http://schemas.microsoft.com/office/drawing/2014/main" id="{84634DF4-2045-B2C3-5FCA-DF52A2EE45AE}"/>
              </a:ext>
            </a:extLst>
          </p:cNvPr>
          <p:cNvGraphicFramePr>
            <a:graphicFrameLocks noGrp="1"/>
          </p:cNvGraphicFramePr>
          <p:nvPr>
            <p:extLst>
              <p:ext uri="{D42A27DB-BD31-4B8C-83A1-F6EECF244321}">
                <p14:modId xmlns:p14="http://schemas.microsoft.com/office/powerpoint/2010/main" val="162547411"/>
              </p:ext>
            </p:extLst>
          </p:nvPr>
        </p:nvGraphicFramePr>
        <p:xfrm>
          <a:off x="107099" y="2244425"/>
          <a:ext cx="11977801" cy="2710281"/>
        </p:xfrm>
        <a:graphic>
          <a:graphicData uri="http://schemas.openxmlformats.org/drawingml/2006/table">
            <a:tbl>
              <a:tblPr firstRow="1" firstCol="1" bandRow="1">
                <a:tableStyleId>{5C22544A-7EE6-4342-B048-85BDC9FD1C3A}</a:tableStyleId>
              </a:tblPr>
              <a:tblGrid>
                <a:gridCol w="506992">
                  <a:extLst>
                    <a:ext uri="{9D8B030D-6E8A-4147-A177-3AD203B41FA5}">
                      <a16:colId xmlns:a16="http://schemas.microsoft.com/office/drawing/2014/main" val="996996544"/>
                    </a:ext>
                  </a:extLst>
                </a:gridCol>
                <a:gridCol w="4595862">
                  <a:extLst>
                    <a:ext uri="{9D8B030D-6E8A-4147-A177-3AD203B41FA5}">
                      <a16:colId xmlns:a16="http://schemas.microsoft.com/office/drawing/2014/main" val="2033872381"/>
                    </a:ext>
                  </a:extLst>
                </a:gridCol>
                <a:gridCol w="1754373">
                  <a:extLst>
                    <a:ext uri="{9D8B030D-6E8A-4147-A177-3AD203B41FA5}">
                      <a16:colId xmlns:a16="http://schemas.microsoft.com/office/drawing/2014/main" val="4219357436"/>
                    </a:ext>
                  </a:extLst>
                </a:gridCol>
                <a:gridCol w="1435395">
                  <a:extLst>
                    <a:ext uri="{9D8B030D-6E8A-4147-A177-3AD203B41FA5}">
                      <a16:colId xmlns:a16="http://schemas.microsoft.com/office/drawing/2014/main" val="1429833348"/>
                    </a:ext>
                  </a:extLst>
                </a:gridCol>
                <a:gridCol w="1201479">
                  <a:extLst>
                    <a:ext uri="{9D8B030D-6E8A-4147-A177-3AD203B41FA5}">
                      <a16:colId xmlns:a16="http://schemas.microsoft.com/office/drawing/2014/main" val="3137402595"/>
                    </a:ext>
                  </a:extLst>
                </a:gridCol>
                <a:gridCol w="1405602">
                  <a:extLst>
                    <a:ext uri="{9D8B030D-6E8A-4147-A177-3AD203B41FA5}">
                      <a16:colId xmlns:a16="http://schemas.microsoft.com/office/drawing/2014/main" val="945567800"/>
                    </a:ext>
                  </a:extLst>
                </a:gridCol>
                <a:gridCol w="1078098">
                  <a:extLst>
                    <a:ext uri="{9D8B030D-6E8A-4147-A177-3AD203B41FA5}">
                      <a16:colId xmlns:a16="http://schemas.microsoft.com/office/drawing/2014/main" val="903900012"/>
                    </a:ext>
                  </a:extLst>
                </a:gridCol>
              </a:tblGrid>
              <a:tr h="107950">
                <a:tc rowSpan="2">
                  <a:txBody>
                    <a:bodyPr/>
                    <a:lstStyle/>
                    <a:p>
                      <a:pPr algn="ctr">
                        <a:lnSpc>
                          <a:spcPct val="107000"/>
                        </a:lnSpc>
                        <a:spcAft>
                          <a:spcPts val="800"/>
                        </a:spcAft>
                      </a:pPr>
                      <a:r>
                        <a:rPr lang="lt-LT" sz="1800" dirty="0">
                          <a:solidFill>
                            <a:schemeClr val="tx1"/>
                          </a:solidFill>
                          <a:effectLst/>
                          <a:latin typeface="+mj-lt"/>
                        </a:rPr>
                        <a:t>Nr. </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a:lnSpc>
                          <a:spcPct val="107000"/>
                        </a:lnSpc>
                        <a:spcAft>
                          <a:spcPts val="800"/>
                        </a:spcAft>
                      </a:pPr>
                      <a:r>
                        <a:rPr lang="lt-LT" sz="1800" dirty="0">
                          <a:solidFill>
                            <a:schemeClr val="tx1"/>
                          </a:solidFill>
                          <a:effectLst/>
                          <a:latin typeface="+mj-lt"/>
                        </a:rPr>
                        <a:t>Konkretaus tikslo, veiksmo ir siūlomo projekto pavadinimas</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a:lnSpc>
                          <a:spcPct val="107000"/>
                        </a:lnSpc>
                        <a:spcAft>
                          <a:spcPts val="800"/>
                        </a:spcAft>
                      </a:pPr>
                      <a:r>
                        <a:rPr lang="lt-LT" sz="1800" dirty="0">
                          <a:solidFill>
                            <a:schemeClr val="tx1"/>
                          </a:solidFill>
                          <a:effectLst/>
                          <a:latin typeface="+mj-lt"/>
                          <a:ea typeface="Calibri" panose="020F0502020204030204" pitchFamily="34" charset="0"/>
                          <a:cs typeface="Times New Roman" panose="02020603050405020304" pitchFamily="18" charset="0"/>
                        </a:rPr>
                        <a:t>Mažinama / didinama VSF lėšų dalis </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3">
                  <a:txBody>
                    <a:bodyPr/>
                    <a:lstStyle/>
                    <a:p>
                      <a:pPr algn="ctr"/>
                      <a:r>
                        <a:rPr lang="lt-LT" sz="1800" dirty="0">
                          <a:solidFill>
                            <a:schemeClr val="tx1"/>
                          </a:solidFill>
                          <a:effectLst/>
                          <a:latin typeface="+mj-lt"/>
                        </a:rPr>
                        <a:t>Skiriamas finansavimas, iki (Eur)</a:t>
                      </a:r>
                      <a:endParaRPr lang="lt-LT" dirty="0"/>
                    </a:p>
                  </a:txBody>
                  <a:tcPr marL="68580" marR="68580" marT="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lt-LT"/>
                    </a:p>
                  </a:txBody>
                  <a:tcPr/>
                </a:tc>
                <a:tc hMerge="1">
                  <a:txBody>
                    <a:bodyPr/>
                    <a:lstStyle/>
                    <a:p>
                      <a:pPr algn="ctr"/>
                      <a:endParaRPr lang="lt-LT" dirty="0"/>
                    </a:p>
                  </a:txBody>
                  <a:tcPr marL="68580" marR="68580" marT="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a:lnSpc>
                          <a:spcPct val="107000"/>
                        </a:lnSpc>
                        <a:spcAft>
                          <a:spcPts val="800"/>
                        </a:spcAft>
                      </a:pPr>
                      <a:r>
                        <a:rPr lang="lt-LT" sz="1800" dirty="0" err="1">
                          <a:solidFill>
                            <a:schemeClr val="tx1"/>
                          </a:solidFill>
                          <a:effectLst/>
                          <a:latin typeface="+mj-lt"/>
                        </a:rPr>
                        <a:t>Pareiš</a:t>
                      </a:r>
                      <a:r>
                        <a:rPr lang="lt-LT" sz="1800" dirty="0">
                          <a:solidFill>
                            <a:schemeClr val="tx1"/>
                          </a:solidFill>
                          <a:effectLst/>
                          <a:latin typeface="+mj-lt"/>
                        </a:rPr>
                        <a:t>-</a:t>
                      </a:r>
                    </a:p>
                    <a:p>
                      <a:pPr algn="ctr">
                        <a:lnSpc>
                          <a:spcPct val="107000"/>
                        </a:lnSpc>
                        <a:spcAft>
                          <a:spcPts val="800"/>
                        </a:spcAft>
                      </a:pPr>
                      <a:r>
                        <a:rPr lang="lt-LT" sz="1800" dirty="0" err="1">
                          <a:solidFill>
                            <a:schemeClr val="tx1"/>
                          </a:solidFill>
                          <a:effectLst/>
                          <a:latin typeface="+mj-lt"/>
                        </a:rPr>
                        <a:t>kėjas</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693834672"/>
                  </a:ext>
                </a:extLst>
              </a:tr>
              <a:tr h="1099185">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a:lnSpc>
                          <a:spcPct val="107000"/>
                        </a:lnSpc>
                        <a:spcAft>
                          <a:spcPts val="800"/>
                        </a:spcAft>
                      </a:pPr>
                      <a:r>
                        <a:rPr lang="lt-LT" sz="1800" dirty="0">
                          <a:solidFill>
                            <a:schemeClr val="tx1"/>
                          </a:solidFill>
                          <a:effectLst/>
                          <a:latin typeface="+mj-lt"/>
                        </a:rPr>
                        <a:t>ES lėšos</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800"/>
                        </a:spcAft>
                      </a:pPr>
                      <a:r>
                        <a:rPr lang="lt-LT" sz="1800" dirty="0">
                          <a:solidFill>
                            <a:schemeClr val="tx1"/>
                          </a:solidFill>
                          <a:effectLst/>
                          <a:latin typeface="+mj-lt"/>
                        </a:rPr>
                        <a:t>BF lėšos</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800" dirty="0">
                          <a:solidFill>
                            <a:schemeClr val="tx1"/>
                          </a:solidFill>
                          <a:effectLst/>
                          <a:latin typeface="+mj-lt"/>
                        </a:rPr>
                        <a:t>Iš viso</a:t>
                      </a:r>
                      <a:endParaRPr lang="lt-LT" dirty="0"/>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vMerge="1">
                  <a:txBody>
                    <a:bodyPr/>
                    <a:lstStyle/>
                    <a:p>
                      <a:endParaRPr lang="lt-LT"/>
                    </a:p>
                  </a:txBody>
                  <a:tcPr/>
                </a:tc>
                <a:extLst>
                  <a:ext uri="{0D108BD9-81ED-4DB2-BD59-A6C34878D82A}">
                    <a16:rowId xmlns:a16="http://schemas.microsoft.com/office/drawing/2014/main" val="4288164288"/>
                  </a:ext>
                </a:extLst>
              </a:tr>
              <a:tr h="507656">
                <a:tc>
                  <a:txBody>
                    <a:bodyPr/>
                    <a:lstStyle/>
                    <a:p>
                      <a:pPr>
                        <a:lnSpc>
                          <a:spcPct val="107000"/>
                        </a:lnSpc>
                        <a:spcAft>
                          <a:spcPts val="800"/>
                        </a:spcAft>
                      </a:pPr>
                      <a:r>
                        <a:rPr lang="lt-LT" sz="1800" dirty="0">
                          <a:solidFill>
                            <a:schemeClr val="tx1"/>
                          </a:solidFill>
                          <a:effectLst/>
                          <a:latin typeface="+mj-lt"/>
                          <a:ea typeface="Calibri" panose="020F0502020204030204" pitchFamily="34" charset="0"/>
                          <a:cs typeface="Times New Roman" panose="02020603050405020304" pitchFamily="18" charset="0"/>
                        </a:rPr>
                        <a:t>1.</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6">
                  <a:txBody>
                    <a:bodyPr/>
                    <a:lstStyle/>
                    <a:p>
                      <a:pPr>
                        <a:lnSpc>
                          <a:spcPct val="107000"/>
                        </a:lnSpc>
                      </a:pPr>
                      <a:r>
                        <a:rPr lang="lt-LT" sz="1800" b="1" dirty="0">
                          <a:solidFill>
                            <a:schemeClr val="tx1"/>
                          </a:solidFill>
                          <a:effectLst/>
                          <a:latin typeface="+mj-lt"/>
                        </a:rPr>
                        <a:t>KONKRETUS TIKSLAS:  „Geresnis keitimasis informacija“ </a:t>
                      </a:r>
                      <a:endParaRPr lang="lt-L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pPr>
                        <a:lnSpc>
                          <a:spcPct val="107000"/>
                        </a:lnSpc>
                      </a:pPr>
                      <a:endParaRPr lang="lt-L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221018653"/>
                  </a:ext>
                </a:extLst>
              </a:tr>
              <a:tr h="260350">
                <a:tc>
                  <a:txBody>
                    <a:bodyPr/>
                    <a:lstStyle/>
                    <a:p>
                      <a:pPr>
                        <a:lnSpc>
                          <a:spcPct val="107000"/>
                        </a:lnSpc>
                        <a:spcAft>
                          <a:spcPts val="800"/>
                        </a:spcAft>
                      </a:pPr>
                      <a:r>
                        <a:rPr lang="lt-LT" sz="1800" dirty="0">
                          <a:solidFill>
                            <a:schemeClr val="tx1"/>
                          </a:solidFill>
                          <a:effectLst/>
                          <a:latin typeface="+mj-lt"/>
                          <a:ea typeface="Calibri" panose="020F0502020204030204" pitchFamily="34" charset="0"/>
                          <a:cs typeface="Times New Roman" panose="02020603050405020304" pitchFamily="18" charset="0"/>
                        </a:rPr>
                        <a:t>1.3.</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6">
                  <a:txBody>
                    <a:bodyPr/>
                    <a:lstStyle/>
                    <a:p>
                      <a:pPr>
                        <a:lnSpc>
                          <a:spcPct val="107000"/>
                        </a:lnSpc>
                      </a:pPr>
                      <a:r>
                        <a:rPr lang="lt-LT" sz="1800" b="1" dirty="0">
                          <a:solidFill>
                            <a:schemeClr val="tx1"/>
                          </a:solidFill>
                          <a:effectLst/>
                          <a:latin typeface="+mj-lt"/>
                        </a:rPr>
                        <a:t>VEIKSMAS: „Įranga, transporto priemonės, ryšių sistemos ir esminė su saugumu susijusi infrastruktūra“ </a:t>
                      </a:r>
                      <a:endParaRPr lang="lt-L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pPr>
                        <a:lnSpc>
                          <a:spcPct val="107000"/>
                        </a:lnSpc>
                      </a:pPr>
                      <a:endParaRPr lang="lt-L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451773202"/>
                  </a:ext>
                </a:extLst>
              </a:tr>
              <a:tr h="177800">
                <a:tc>
                  <a:txBody>
                    <a:bodyPr/>
                    <a:lstStyle/>
                    <a:p>
                      <a:pPr>
                        <a:lnSpc>
                          <a:spcPct val="107000"/>
                        </a:lnSpc>
                        <a:spcAft>
                          <a:spcPts val="800"/>
                        </a:spcAft>
                      </a:pPr>
                      <a:r>
                        <a:rPr lang="lt-LT" sz="1800" dirty="0">
                          <a:solidFill>
                            <a:schemeClr val="tx1"/>
                          </a:solidFill>
                          <a:effectLst/>
                          <a:latin typeface="+mj-lt"/>
                        </a:rPr>
                        <a:t>133</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07000"/>
                        </a:lnSpc>
                        <a:spcAft>
                          <a:spcPts val="800"/>
                        </a:spcAft>
                      </a:pPr>
                      <a:r>
                        <a:rPr lang="lt-LT" sz="1800" dirty="0">
                          <a:solidFill>
                            <a:schemeClr val="tx1"/>
                          </a:solidFill>
                          <a:effectLst/>
                          <a:latin typeface="+mj-lt"/>
                        </a:rPr>
                        <a:t>STT naudojamų IS tobulinimas*</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800"/>
                        </a:spcAft>
                      </a:pPr>
                      <a:r>
                        <a:rPr lang="lt-LT" sz="1800" dirty="0">
                          <a:solidFill>
                            <a:schemeClr val="tx1"/>
                          </a:solidFill>
                          <a:effectLst/>
                          <a:latin typeface="+mj-lt"/>
                        </a:rPr>
                        <a:t>-90 635,80</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r>
                        <a:rPr lang="lt-LT" sz="1800" strike="sngStrike" dirty="0">
                          <a:effectLst/>
                          <a:latin typeface="+mj-lt"/>
                          <a:ea typeface="Times New Roman" panose="02020603050405020304" pitchFamily="18" charset="0"/>
                        </a:rPr>
                        <a:t>1 012 500,00</a:t>
                      </a:r>
                      <a:endParaRPr lang="lt-LT" sz="1800" dirty="0">
                        <a:effectLst/>
                        <a:latin typeface="+mj-lt"/>
                        <a:ea typeface="Times New Roman" panose="02020603050405020304" pitchFamily="18" charset="0"/>
                      </a:endParaRPr>
                    </a:p>
                    <a:p>
                      <a:pPr algn="r"/>
                      <a:r>
                        <a:rPr lang="lt-LT" sz="1800" b="1" dirty="0">
                          <a:effectLst/>
                          <a:latin typeface="+mj-lt"/>
                          <a:ea typeface="Times New Roman" panose="02020603050405020304" pitchFamily="18" charset="0"/>
                          <a:cs typeface="Calibri" panose="020F0502020204030204" pitchFamily="34" charset="0"/>
                        </a:rPr>
                        <a:t>921 864,20</a:t>
                      </a:r>
                      <a:endParaRPr lang="lt-LT" sz="1800" dirty="0">
                        <a:effectLst/>
                        <a:latin typeface="+mj-lt"/>
                        <a:ea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r>
                        <a:rPr lang="lt-LT" sz="1800" strike="sngStrike" dirty="0">
                          <a:effectLst/>
                          <a:latin typeface="+mj-lt"/>
                          <a:ea typeface="Times New Roman" panose="02020603050405020304" pitchFamily="18" charset="0"/>
                          <a:cs typeface="Calibri" panose="020F0502020204030204" pitchFamily="34" charset="0"/>
                        </a:rPr>
                        <a:t>337 500,00</a:t>
                      </a:r>
                      <a:endParaRPr lang="lt-LT" sz="1800" dirty="0">
                        <a:effectLst/>
                        <a:latin typeface="+mj-lt"/>
                        <a:ea typeface="Times New Roman" panose="02020603050405020304" pitchFamily="18" charset="0"/>
                      </a:endParaRPr>
                    </a:p>
                    <a:p>
                      <a:pPr algn="r"/>
                      <a:r>
                        <a:rPr lang="lt-LT" sz="1800" b="1" dirty="0">
                          <a:effectLst/>
                          <a:latin typeface="+mj-lt"/>
                          <a:ea typeface="Times New Roman" panose="02020603050405020304" pitchFamily="18" charset="0"/>
                          <a:cs typeface="Calibri" panose="020F0502020204030204" pitchFamily="34" charset="0"/>
                        </a:rPr>
                        <a:t>307 288,07</a:t>
                      </a:r>
                      <a:endParaRPr lang="lt-LT" sz="1800" dirty="0">
                        <a:effectLst/>
                        <a:latin typeface="+mj-lt"/>
                        <a:ea typeface="Times New Roman" panose="02020603050405020304" pitchFamily="18" charset="0"/>
                      </a:endParaRPr>
                    </a:p>
                  </a:txBody>
                  <a:tcPr marL="68580" marR="68580" marT="0" marB="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r>
                        <a:rPr lang="lt-LT" sz="1800" strike="sngStrike" dirty="0">
                          <a:effectLst/>
                          <a:latin typeface="+mj-lt"/>
                          <a:ea typeface="Times New Roman" panose="02020603050405020304" pitchFamily="18" charset="0"/>
                          <a:cs typeface="Calibri" panose="020F0502020204030204" pitchFamily="34" charset="0"/>
                        </a:rPr>
                        <a:t>1 350 000,00  </a:t>
                      </a:r>
                      <a:endParaRPr lang="lt-LT" sz="1800" dirty="0">
                        <a:effectLst/>
                        <a:latin typeface="+mj-lt"/>
                        <a:ea typeface="Times New Roman" panose="02020603050405020304" pitchFamily="18" charset="0"/>
                      </a:endParaRPr>
                    </a:p>
                    <a:p>
                      <a:pPr algn="r"/>
                      <a:r>
                        <a:rPr lang="lt-LT" sz="1800" b="1" dirty="0">
                          <a:effectLst/>
                          <a:latin typeface="+mj-lt"/>
                          <a:ea typeface="Times New Roman" panose="02020603050405020304" pitchFamily="18" charset="0"/>
                          <a:cs typeface="Calibri" panose="020F0502020204030204" pitchFamily="34" charset="0"/>
                        </a:rPr>
                        <a:t>1 229 152,27</a:t>
                      </a:r>
                      <a:endParaRPr lang="lt-LT" sz="1800" dirty="0">
                        <a:effectLst/>
                        <a:latin typeface="+mj-lt"/>
                        <a:ea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800"/>
                        </a:spcAft>
                      </a:pPr>
                      <a:r>
                        <a:rPr lang="lt-LT" sz="1800" dirty="0">
                          <a:solidFill>
                            <a:schemeClr val="tx1"/>
                          </a:solidFill>
                          <a:effectLst/>
                          <a:latin typeface="+mj-lt"/>
                        </a:rPr>
                        <a:t>STT</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481817592"/>
                  </a:ext>
                </a:extLst>
              </a:tr>
            </a:tbl>
          </a:graphicData>
        </a:graphic>
      </p:graphicFrame>
      <p:sp>
        <p:nvSpPr>
          <p:cNvPr id="7" name="Rectangle 1">
            <a:extLst>
              <a:ext uri="{FF2B5EF4-FFF2-40B4-BE49-F238E27FC236}">
                <a16:creationId xmlns:a16="http://schemas.microsoft.com/office/drawing/2014/main" id="{683803A4-39BF-C719-A7A0-1474B2B0B90E}"/>
              </a:ext>
            </a:extLst>
          </p:cNvPr>
          <p:cNvSpPr>
            <a:spLocks noChangeArrowheads="1"/>
          </p:cNvSpPr>
          <p:nvPr/>
        </p:nvSpPr>
        <p:spPr bwMode="auto">
          <a:xfrm>
            <a:off x="66675" y="842112"/>
            <a:ext cx="121253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539750" algn="just" defTabSz="914400" rtl="0" eaLnBrk="0" fontAlgn="base" latinLnBrk="0" hangingPunct="0">
              <a:lnSpc>
                <a:spcPct val="100000"/>
              </a:lnSpc>
              <a:spcBef>
                <a:spcPct val="0"/>
              </a:spcBef>
              <a:spcAft>
                <a:spcPct val="0"/>
              </a:spcAft>
              <a:buClrTx/>
              <a:buSzTx/>
              <a:buFontTx/>
              <a:buNone/>
              <a:tabLst>
                <a:tab pos="539750" algn="l"/>
              </a:tabLst>
            </a:pPr>
            <a:r>
              <a:rPr kumimoji="0" lang="lt-LT" altLang="lt-LT" b="1"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NUTARTA. </a:t>
            </a:r>
            <a:r>
              <a:rPr kumimoji="0" lang="lt-LT" altLang="lt-LT" b="0"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Atsižvelgus į 2023 m. birželio 12 d. VSF 2021–2027 m. programos finansuotinų  projektų sąrašą ir į Policijos departamento prašymą rekomenduoti Vadovaujančiai institucijai, taip pakeisti Vidaus saugumo fondo 2021–2027 m. programos veiksmų įgyvendinimo planą:</a:t>
            </a:r>
            <a:r>
              <a:rPr kumimoji="0" lang="lt-LT" altLang="lt-LT" b="1" i="0" u="none" strike="noStrike" cap="none" normalizeH="0" baseline="0" dirty="0">
                <a:ln>
                  <a:noFill/>
                </a:ln>
                <a:solidFill>
                  <a:schemeClr val="tx1"/>
                </a:solidFill>
                <a:effectLst/>
                <a:latin typeface="+mj-lt"/>
                <a:ea typeface="Calibri" panose="020F0502020204030204" pitchFamily="34" charset="0"/>
                <a:cs typeface="Calibri" panose="020F0502020204030204" pitchFamily="34" charset="0"/>
              </a:rPr>
              <a:t> </a:t>
            </a:r>
            <a:endParaRPr kumimoji="0" lang="lt-LT" altLang="lt-LT" b="0" i="0" u="none" strike="noStrike" cap="none" normalizeH="0" baseline="0" dirty="0">
              <a:ln>
                <a:noFill/>
              </a:ln>
              <a:solidFill>
                <a:schemeClr val="tx1"/>
              </a:solidFill>
              <a:effectLst/>
              <a:latin typeface="+mj-lt"/>
            </a:endParaRPr>
          </a:p>
          <a:p>
            <a:pPr marL="0" marR="0" lvl="0" indent="539750" algn="l" defTabSz="914400" rtl="0" eaLnBrk="0" fontAlgn="base" latinLnBrk="0" hangingPunct="0">
              <a:lnSpc>
                <a:spcPct val="100000"/>
              </a:lnSpc>
              <a:spcBef>
                <a:spcPct val="0"/>
              </a:spcBef>
              <a:spcAft>
                <a:spcPct val="0"/>
              </a:spcAft>
              <a:buClrTx/>
              <a:buSzTx/>
              <a:buFontTx/>
              <a:buNone/>
              <a:tabLst>
                <a:tab pos="539750" algn="l"/>
              </a:tabLst>
            </a:pPr>
            <a:endParaRPr kumimoji="0" lang="lt-LT" altLang="lt-LT"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C9FF9A35-9C7F-32A7-DE6D-BDE6091DB317}"/>
              </a:ext>
            </a:extLst>
          </p:cNvPr>
          <p:cNvSpPr txBox="1"/>
          <p:nvPr/>
        </p:nvSpPr>
        <p:spPr>
          <a:xfrm>
            <a:off x="80851" y="6036599"/>
            <a:ext cx="12044475" cy="369332"/>
          </a:xfrm>
          <a:prstGeom prst="rect">
            <a:avLst/>
          </a:prstGeom>
          <a:noFill/>
        </p:spPr>
        <p:txBody>
          <a:bodyPr wrap="square" rtlCol="0">
            <a:spAutoFit/>
          </a:bodyPr>
          <a:lstStyle/>
          <a:p>
            <a:r>
              <a:rPr lang="lt-LT" dirty="0">
                <a:latin typeface="+mj-lt"/>
              </a:rPr>
              <a:t> </a:t>
            </a:r>
            <a:r>
              <a:rPr lang="lt-LT" sz="1600" dirty="0">
                <a:latin typeface="+mj-lt"/>
              </a:rPr>
              <a:t>* Pirkimai atliekami pagal Lietuvos Respublikos viešųjų pirkimų, atliekamų gynybos ir saugumo srityje, įstatymą </a:t>
            </a:r>
          </a:p>
        </p:txBody>
      </p:sp>
      <p:sp>
        <p:nvSpPr>
          <p:cNvPr id="14" name="TextBox 13">
            <a:extLst>
              <a:ext uri="{FF2B5EF4-FFF2-40B4-BE49-F238E27FC236}">
                <a16:creationId xmlns:a16="http://schemas.microsoft.com/office/drawing/2014/main" id="{A8D30E95-AFED-14FF-B86F-6371E52B0F3F}"/>
              </a:ext>
            </a:extLst>
          </p:cNvPr>
          <p:cNvSpPr txBox="1"/>
          <p:nvPr/>
        </p:nvSpPr>
        <p:spPr>
          <a:xfrm>
            <a:off x="80851" y="6302670"/>
            <a:ext cx="11977801" cy="584775"/>
          </a:xfrm>
          <a:prstGeom prst="rect">
            <a:avLst/>
          </a:prstGeom>
          <a:noFill/>
        </p:spPr>
        <p:txBody>
          <a:bodyPr wrap="square" rtlCol="0">
            <a:spAutoFit/>
          </a:bodyPr>
          <a:lstStyle/>
          <a:p>
            <a:r>
              <a:rPr lang="lt-LT" sz="1600" dirty="0">
                <a:latin typeface="+mj-lt"/>
              </a:rPr>
              <a:t>** Pirkimai, atliekami pagal Pirkimų, susijusių su žvalgybinio pobūdžio veikla, tvarkos aprašą, patvirtintą LRV 2015 m. kovo 18 d. nutarimu Nr. 282 </a:t>
            </a:r>
          </a:p>
          <a:p>
            <a:r>
              <a:rPr lang="lt-LT" sz="1600" dirty="0">
                <a:latin typeface="+mj-lt"/>
              </a:rPr>
              <a:t>„Dėl Pirkimų, susijusių su žvalgybinio pobūdžio veikla, tvarkos aprašo patvirtinimo“.</a:t>
            </a:r>
          </a:p>
        </p:txBody>
      </p:sp>
    </p:spTree>
    <p:extLst>
      <p:ext uri="{BB962C8B-B14F-4D97-AF65-F5344CB8AC3E}">
        <p14:creationId xmlns:p14="http://schemas.microsoft.com/office/powerpoint/2010/main" val="3160078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CB193-1037-7C12-D5B9-C2E5AA207B28}"/>
            </a:ext>
          </a:extLst>
        </p:cNvPr>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D2D54CC3-B4EE-A9B2-F2F5-FE6ED97BAED7}"/>
              </a:ext>
            </a:extLst>
          </p:cNvPr>
          <p:cNvPicPr>
            <a:picLocks noChangeAspect="1"/>
          </p:cNvPicPr>
          <p:nvPr/>
        </p:nvPicPr>
        <p:blipFill rotWithShape="1">
          <a:blip r:embed="rId2">
            <a:extLst>
              <a:ext uri="{28A0092B-C50C-407E-A947-70E740481C1C}">
                <a14:useLocalDpi xmlns:a14="http://schemas.microsoft.com/office/drawing/2010/main" val="0"/>
              </a:ext>
            </a:extLst>
          </a:blip>
          <a:srcRect b="88889"/>
          <a:stretch/>
        </p:blipFill>
        <p:spPr>
          <a:xfrm>
            <a:off x="0" y="-36575"/>
            <a:ext cx="12192000" cy="762000"/>
          </a:xfrm>
          <a:prstGeom prst="rect">
            <a:avLst/>
          </a:prstGeom>
        </p:spPr>
      </p:pic>
      <p:sp>
        <p:nvSpPr>
          <p:cNvPr id="62" name="TextBox 61">
            <a:extLst>
              <a:ext uri="{FF2B5EF4-FFF2-40B4-BE49-F238E27FC236}">
                <a16:creationId xmlns:a16="http://schemas.microsoft.com/office/drawing/2014/main" id="{0B969464-34B2-6B2C-732C-4CA1F4CEA762}"/>
              </a:ext>
            </a:extLst>
          </p:cNvPr>
          <p:cNvSpPr txBox="1"/>
          <p:nvPr/>
        </p:nvSpPr>
        <p:spPr>
          <a:xfrm>
            <a:off x="0" y="-40509"/>
            <a:ext cx="12338649" cy="523220"/>
          </a:xfrm>
          <a:prstGeom prst="rect">
            <a:avLst/>
          </a:prstGeom>
          <a:noFill/>
        </p:spPr>
        <p:txBody>
          <a:bodyPr wrap="square" rtlCol="0">
            <a:spAutoFit/>
          </a:bodyPr>
          <a:lstStyle/>
          <a:p>
            <a:pPr algn="ctr"/>
            <a:r>
              <a:rPr lang="lt-LT" sz="2800" b="1" dirty="0">
                <a:solidFill>
                  <a:schemeClr val="bg1"/>
                </a:solidFill>
                <a:latin typeface="+mj-lt"/>
                <a:cs typeface="Calibri" panose="020F0502020204030204" pitchFamily="34" charset="0"/>
              </a:rPr>
              <a:t>VSF 2021–2027 m. programos veiksmų įgyvendinimo plano keitimo pristatymas (2)</a:t>
            </a:r>
            <a:endParaRPr lang="lt-LT" sz="2800" b="1" dirty="0">
              <a:solidFill>
                <a:schemeClr val="bg1"/>
              </a:solidFill>
              <a:latin typeface="+mj-lt"/>
            </a:endParaRPr>
          </a:p>
        </p:txBody>
      </p:sp>
      <p:graphicFrame>
        <p:nvGraphicFramePr>
          <p:cNvPr id="3" name="Table 2">
            <a:extLst>
              <a:ext uri="{FF2B5EF4-FFF2-40B4-BE49-F238E27FC236}">
                <a16:creationId xmlns:a16="http://schemas.microsoft.com/office/drawing/2014/main" id="{84634DF4-2045-B2C3-5FCA-DF52A2EE45AE}"/>
              </a:ext>
            </a:extLst>
          </p:cNvPr>
          <p:cNvGraphicFramePr>
            <a:graphicFrameLocks noGrp="1"/>
          </p:cNvGraphicFramePr>
          <p:nvPr>
            <p:extLst>
              <p:ext uri="{D42A27DB-BD31-4B8C-83A1-F6EECF244321}">
                <p14:modId xmlns:p14="http://schemas.microsoft.com/office/powerpoint/2010/main" val="224226884"/>
              </p:ext>
            </p:extLst>
          </p:nvPr>
        </p:nvGraphicFramePr>
        <p:xfrm>
          <a:off x="147525" y="913274"/>
          <a:ext cx="11977801" cy="4918967"/>
        </p:xfrm>
        <a:graphic>
          <a:graphicData uri="http://schemas.openxmlformats.org/drawingml/2006/table">
            <a:tbl>
              <a:tblPr firstRow="1" firstCol="1" bandRow="1">
                <a:tableStyleId>{5C22544A-7EE6-4342-B048-85BDC9FD1C3A}</a:tableStyleId>
              </a:tblPr>
              <a:tblGrid>
                <a:gridCol w="506992">
                  <a:extLst>
                    <a:ext uri="{9D8B030D-6E8A-4147-A177-3AD203B41FA5}">
                      <a16:colId xmlns:a16="http://schemas.microsoft.com/office/drawing/2014/main" val="996996544"/>
                    </a:ext>
                  </a:extLst>
                </a:gridCol>
                <a:gridCol w="4449111">
                  <a:extLst>
                    <a:ext uri="{9D8B030D-6E8A-4147-A177-3AD203B41FA5}">
                      <a16:colId xmlns:a16="http://schemas.microsoft.com/office/drawing/2014/main" val="2033872381"/>
                    </a:ext>
                  </a:extLst>
                </a:gridCol>
                <a:gridCol w="1743739">
                  <a:extLst>
                    <a:ext uri="{9D8B030D-6E8A-4147-A177-3AD203B41FA5}">
                      <a16:colId xmlns:a16="http://schemas.microsoft.com/office/drawing/2014/main" val="3063004883"/>
                    </a:ext>
                  </a:extLst>
                </a:gridCol>
                <a:gridCol w="1467293">
                  <a:extLst>
                    <a:ext uri="{9D8B030D-6E8A-4147-A177-3AD203B41FA5}">
                      <a16:colId xmlns:a16="http://schemas.microsoft.com/office/drawing/2014/main" val="2788049571"/>
                    </a:ext>
                  </a:extLst>
                </a:gridCol>
                <a:gridCol w="1275907">
                  <a:extLst>
                    <a:ext uri="{9D8B030D-6E8A-4147-A177-3AD203B41FA5}">
                      <a16:colId xmlns:a16="http://schemas.microsoft.com/office/drawing/2014/main" val="747295259"/>
                    </a:ext>
                  </a:extLst>
                </a:gridCol>
                <a:gridCol w="1456661">
                  <a:extLst>
                    <a:ext uri="{9D8B030D-6E8A-4147-A177-3AD203B41FA5}">
                      <a16:colId xmlns:a16="http://schemas.microsoft.com/office/drawing/2014/main" val="2356423042"/>
                    </a:ext>
                  </a:extLst>
                </a:gridCol>
                <a:gridCol w="1078098">
                  <a:extLst>
                    <a:ext uri="{9D8B030D-6E8A-4147-A177-3AD203B41FA5}">
                      <a16:colId xmlns:a16="http://schemas.microsoft.com/office/drawing/2014/main" val="903900012"/>
                    </a:ext>
                  </a:extLst>
                </a:gridCol>
              </a:tblGrid>
              <a:tr h="107950">
                <a:tc rowSpan="2">
                  <a:txBody>
                    <a:bodyPr/>
                    <a:lstStyle/>
                    <a:p>
                      <a:pPr algn="ctr">
                        <a:lnSpc>
                          <a:spcPct val="107000"/>
                        </a:lnSpc>
                        <a:spcAft>
                          <a:spcPts val="800"/>
                        </a:spcAft>
                      </a:pPr>
                      <a:r>
                        <a:rPr lang="lt-LT" sz="1800" dirty="0">
                          <a:solidFill>
                            <a:schemeClr val="tx1"/>
                          </a:solidFill>
                          <a:effectLst/>
                          <a:latin typeface="+mj-lt"/>
                        </a:rPr>
                        <a:t>Nr. </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a:lnSpc>
                          <a:spcPct val="107000"/>
                        </a:lnSpc>
                        <a:spcAft>
                          <a:spcPts val="800"/>
                        </a:spcAft>
                      </a:pPr>
                      <a:r>
                        <a:rPr lang="lt-LT" sz="1800" dirty="0">
                          <a:solidFill>
                            <a:schemeClr val="tx1"/>
                          </a:solidFill>
                          <a:effectLst/>
                          <a:latin typeface="+mj-lt"/>
                        </a:rPr>
                        <a:t>Konkretaus tikslo, veiksmo ir siūlomo projekto pavadinimas</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a:lnSpc>
                          <a:spcPct val="107000"/>
                        </a:lnSpc>
                        <a:spcAft>
                          <a:spcPts val="800"/>
                        </a:spcAft>
                      </a:pPr>
                      <a:r>
                        <a:rPr lang="lt-LT" sz="1800" dirty="0">
                          <a:solidFill>
                            <a:schemeClr val="tx1"/>
                          </a:solidFill>
                          <a:effectLst/>
                          <a:latin typeface="+mj-lt"/>
                          <a:ea typeface="Calibri" panose="020F0502020204030204" pitchFamily="34" charset="0"/>
                          <a:cs typeface="Times New Roman" panose="02020603050405020304" pitchFamily="18" charset="0"/>
                        </a:rPr>
                        <a:t>Mažinama / didinama VSF lėšų dalis </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3">
                  <a:txBody>
                    <a:bodyPr/>
                    <a:lstStyle/>
                    <a:p>
                      <a:pPr algn="ctr"/>
                      <a:r>
                        <a:rPr lang="lt-LT" sz="1800" dirty="0">
                          <a:solidFill>
                            <a:schemeClr val="tx1"/>
                          </a:solidFill>
                          <a:effectLst/>
                          <a:latin typeface="+mj-lt"/>
                        </a:rPr>
                        <a:t>Skiriamas finansavimas, iki (Eur)</a:t>
                      </a:r>
                      <a:endParaRPr lang="lt-LT" dirty="0">
                        <a:latin typeface="+mj-lt"/>
                      </a:endParaRPr>
                    </a:p>
                  </a:txBody>
                  <a:tcPr marL="68580" marR="68580" marT="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lt-LT"/>
                    </a:p>
                  </a:txBody>
                  <a:tcPr/>
                </a:tc>
                <a:tc hMerge="1">
                  <a:txBody>
                    <a:bodyPr/>
                    <a:lstStyle/>
                    <a:p>
                      <a:pPr algn="ctr"/>
                      <a:endParaRPr lang="lt-LT" dirty="0"/>
                    </a:p>
                  </a:txBody>
                  <a:tcPr marL="68580" marR="68580" marT="0" marB="0" anchor="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a:lnSpc>
                          <a:spcPct val="107000"/>
                        </a:lnSpc>
                        <a:spcAft>
                          <a:spcPts val="800"/>
                        </a:spcAft>
                      </a:pPr>
                      <a:r>
                        <a:rPr lang="lt-LT" sz="1800" dirty="0" err="1">
                          <a:solidFill>
                            <a:schemeClr val="tx1"/>
                          </a:solidFill>
                          <a:effectLst/>
                          <a:latin typeface="+mj-lt"/>
                        </a:rPr>
                        <a:t>Pareiš</a:t>
                      </a:r>
                      <a:r>
                        <a:rPr lang="lt-LT" sz="1800" dirty="0">
                          <a:solidFill>
                            <a:schemeClr val="tx1"/>
                          </a:solidFill>
                          <a:effectLst/>
                          <a:latin typeface="+mj-lt"/>
                        </a:rPr>
                        <a:t>-</a:t>
                      </a:r>
                    </a:p>
                    <a:p>
                      <a:pPr algn="ctr">
                        <a:lnSpc>
                          <a:spcPct val="107000"/>
                        </a:lnSpc>
                        <a:spcAft>
                          <a:spcPts val="800"/>
                        </a:spcAft>
                      </a:pPr>
                      <a:r>
                        <a:rPr lang="lt-LT" sz="1800" dirty="0" err="1">
                          <a:solidFill>
                            <a:schemeClr val="tx1"/>
                          </a:solidFill>
                          <a:effectLst/>
                          <a:latin typeface="+mj-lt"/>
                        </a:rPr>
                        <a:t>kėjas</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693834672"/>
                  </a:ext>
                </a:extLst>
              </a:tr>
              <a:tr h="1099185">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a:lnSpc>
                          <a:spcPct val="107000"/>
                        </a:lnSpc>
                        <a:spcAft>
                          <a:spcPts val="800"/>
                        </a:spcAft>
                      </a:pPr>
                      <a:r>
                        <a:rPr lang="lt-LT" sz="1800" dirty="0">
                          <a:solidFill>
                            <a:schemeClr val="tx1"/>
                          </a:solidFill>
                          <a:effectLst/>
                          <a:latin typeface="+mj-lt"/>
                        </a:rPr>
                        <a:t>ES lėšos</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800"/>
                        </a:spcAft>
                      </a:pPr>
                      <a:r>
                        <a:rPr lang="lt-LT" sz="1800" dirty="0">
                          <a:solidFill>
                            <a:schemeClr val="tx1"/>
                          </a:solidFill>
                          <a:effectLst/>
                          <a:latin typeface="+mj-lt"/>
                        </a:rPr>
                        <a:t>BF lėšos</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800" dirty="0">
                          <a:solidFill>
                            <a:schemeClr val="tx1"/>
                          </a:solidFill>
                          <a:effectLst/>
                          <a:latin typeface="+mj-lt"/>
                        </a:rPr>
                        <a:t>Iš viso</a:t>
                      </a:r>
                      <a:endParaRPr lang="lt-LT" dirty="0">
                        <a:latin typeface="+mj-lt"/>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vMerge="1">
                  <a:txBody>
                    <a:bodyPr/>
                    <a:lstStyle/>
                    <a:p>
                      <a:endParaRPr lang="lt-LT"/>
                    </a:p>
                  </a:txBody>
                  <a:tcPr/>
                </a:tc>
                <a:extLst>
                  <a:ext uri="{0D108BD9-81ED-4DB2-BD59-A6C34878D82A}">
                    <a16:rowId xmlns:a16="http://schemas.microsoft.com/office/drawing/2014/main" val="4288164288"/>
                  </a:ext>
                </a:extLst>
              </a:tr>
              <a:tr h="177800">
                <a:tc>
                  <a:txBody>
                    <a:bodyPr/>
                    <a:lstStyle/>
                    <a:p>
                      <a:pPr>
                        <a:lnSpc>
                          <a:spcPct val="107000"/>
                        </a:lnSpc>
                        <a:spcAft>
                          <a:spcPts val="800"/>
                        </a:spcAft>
                      </a:pPr>
                      <a:r>
                        <a:rPr lang="lt-LT" sz="1800" dirty="0">
                          <a:solidFill>
                            <a:schemeClr val="tx1"/>
                          </a:solidFill>
                          <a:effectLst/>
                          <a:latin typeface="+mj-lt"/>
                          <a:ea typeface="Calibri" panose="020F0502020204030204" pitchFamily="34" charset="0"/>
                          <a:cs typeface="Times New Roman" panose="02020603050405020304" pitchFamily="18" charset="0"/>
                        </a:rPr>
                        <a:t>2.</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6">
                  <a:txBody>
                    <a:bodyPr/>
                    <a:lstStyle/>
                    <a:p>
                      <a:pPr>
                        <a:lnSpc>
                          <a:spcPct val="107000"/>
                        </a:lnSpc>
                        <a:spcAft>
                          <a:spcPts val="800"/>
                        </a:spcAft>
                      </a:pPr>
                      <a:r>
                        <a:rPr lang="lt-LT" sz="1800" b="1" dirty="0">
                          <a:solidFill>
                            <a:schemeClr val="tx1"/>
                          </a:solidFill>
                          <a:effectLst/>
                          <a:latin typeface="+mj-lt"/>
                        </a:rPr>
                        <a:t>KONKRETUS TIKSLAS: </a:t>
                      </a:r>
                      <a:r>
                        <a:rPr lang="lt-LT" sz="1800" b="1" dirty="0">
                          <a:solidFill>
                            <a:schemeClr val="tx1"/>
                          </a:solidFill>
                          <a:effectLst/>
                          <a:latin typeface="+mj-lt"/>
                          <a:ea typeface="Calibri" panose="020F0502020204030204" pitchFamily="34" charset="0"/>
                          <a:cs typeface="Times New Roman" panose="02020603050405020304" pitchFamily="18" charset="0"/>
                        </a:rPr>
                        <a:t>„Aktyvesnis operatyvinis bendradarbiavimas“ </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pPr>
                        <a:lnSpc>
                          <a:spcPct val="107000"/>
                        </a:lnSpc>
                        <a:spcAft>
                          <a:spcPts val="800"/>
                        </a:spcAft>
                      </a:pPr>
                      <a:endParaRPr lang="lt-L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05214448"/>
                  </a:ext>
                </a:extLst>
              </a:tr>
              <a:tr h="177800">
                <a:tc>
                  <a:txBody>
                    <a:bodyPr/>
                    <a:lstStyle/>
                    <a:p>
                      <a:pPr>
                        <a:lnSpc>
                          <a:spcPct val="107000"/>
                        </a:lnSpc>
                        <a:spcAft>
                          <a:spcPts val="800"/>
                        </a:spcAft>
                      </a:pPr>
                      <a:r>
                        <a:rPr lang="lt-LT" sz="1800" dirty="0">
                          <a:solidFill>
                            <a:schemeClr val="tx1"/>
                          </a:solidFill>
                          <a:effectLst/>
                          <a:latin typeface="+mj-lt"/>
                          <a:ea typeface="Calibri" panose="020F0502020204030204" pitchFamily="34" charset="0"/>
                          <a:cs typeface="Times New Roman" panose="02020603050405020304" pitchFamily="18" charset="0"/>
                        </a:rPr>
                        <a:t>2.3.</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6">
                  <a:txBody>
                    <a:bodyPr/>
                    <a:lstStyle/>
                    <a:p>
                      <a:pPr>
                        <a:lnSpc>
                          <a:spcPct val="107000"/>
                        </a:lnSpc>
                        <a:spcAft>
                          <a:spcPts val="800"/>
                        </a:spcAft>
                      </a:pPr>
                      <a:r>
                        <a:rPr lang="lt-LT" sz="1800" b="1" dirty="0">
                          <a:solidFill>
                            <a:schemeClr val="tx1"/>
                          </a:solidFill>
                          <a:effectLst/>
                          <a:latin typeface="+mj-lt"/>
                          <a:ea typeface="Calibri" panose="020F0502020204030204" pitchFamily="34" charset="0"/>
                          <a:cs typeface="Times New Roman" panose="02020603050405020304" pitchFamily="18" charset="0"/>
                        </a:rPr>
                        <a:t>VEIKSMAS: „Įranga, transporto priemonės, ryšių sistemos ir esminė su saugumu susijusi infrastruktūra“</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pPr>
                        <a:lnSpc>
                          <a:spcPct val="107000"/>
                        </a:lnSpc>
                        <a:spcAft>
                          <a:spcPts val="800"/>
                        </a:spcAft>
                      </a:pPr>
                      <a:endParaRPr lang="lt-LT"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49426295"/>
                  </a:ext>
                </a:extLst>
              </a:tr>
              <a:tr h="177800">
                <a:tc>
                  <a:txBody>
                    <a:bodyPr/>
                    <a:lstStyle/>
                    <a:p>
                      <a:pPr>
                        <a:lnSpc>
                          <a:spcPct val="107000"/>
                        </a:lnSpc>
                        <a:spcAft>
                          <a:spcPts val="800"/>
                        </a:spcAft>
                      </a:pPr>
                      <a:r>
                        <a:rPr lang="lt-LT" sz="1800" dirty="0">
                          <a:solidFill>
                            <a:schemeClr val="tx1"/>
                          </a:solidFill>
                          <a:effectLst/>
                          <a:latin typeface="+mj-lt"/>
                          <a:ea typeface="Calibri" panose="020F0502020204030204" pitchFamily="34" charset="0"/>
                          <a:cs typeface="Times New Roman" panose="02020603050405020304" pitchFamily="18" charset="0"/>
                        </a:rPr>
                        <a:t>234</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07000"/>
                        </a:lnSpc>
                        <a:spcAft>
                          <a:spcPts val="800"/>
                        </a:spcAft>
                      </a:pPr>
                      <a:r>
                        <a:rPr lang="lt-LT" sz="1800" dirty="0">
                          <a:solidFill>
                            <a:schemeClr val="tx1"/>
                          </a:solidFill>
                          <a:effectLst/>
                          <a:latin typeface="+mj-lt"/>
                          <a:ea typeface="Calibri" panose="020F0502020204030204" pitchFamily="34" charset="0"/>
                          <a:cs typeface="Times New Roman" panose="02020603050405020304" pitchFamily="18" charset="0"/>
                        </a:rPr>
                        <a:t>Specialiųjų užduočių padalinių pajėgumų stiprinimas, I etapas** </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800"/>
                        </a:spcAft>
                      </a:pPr>
                      <a:r>
                        <a:rPr lang="lt-LT" sz="1800" dirty="0">
                          <a:solidFill>
                            <a:schemeClr val="tx1"/>
                          </a:solidFill>
                          <a:effectLst/>
                          <a:latin typeface="+mj-lt"/>
                          <a:ea typeface="Calibri" panose="020F0502020204030204" pitchFamily="34" charset="0"/>
                          <a:cs typeface="Times New Roman" panose="02020603050405020304" pitchFamily="18" charset="0"/>
                        </a:rPr>
                        <a:t>-781,72</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r>
                        <a:rPr lang="lt-LT" sz="1800" strike="sngStrike" dirty="0">
                          <a:effectLst/>
                          <a:latin typeface="+mj-lt"/>
                          <a:ea typeface="Times New Roman" panose="02020603050405020304" pitchFamily="18" charset="0"/>
                          <a:cs typeface="Calibri" panose="020F0502020204030204" pitchFamily="34" charset="0"/>
                        </a:rPr>
                        <a:t>750 000,00</a:t>
                      </a:r>
                      <a:endParaRPr lang="lt-LT" sz="1800" dirty="0">
                        <a:effectLst/>
                        <a:latin typeface="+mj-lt"/>
                        <a:ea typeface="Times New Roman" panose="02020603050405020304" pitchFamily="18" charset="0"/>
                      </a:endParaRPr>
                    </a:p>
                    <a:p>
                      <a:pPr algn="r"/>
                      <a:r>
                        <a:rPr lang="lt-LT" sz="1800" b="1" dirty="0">
                          <a:effectLst/>
                          <a:latin typeface="+mj-lt"/>
                          <a:ea typeface="Times New Roman" panose="02020603050405020304" pitchFamily="18" charset="0"/>
                          <a:cs typeface="Calibri" panose="020F0502020204030204" pitchFamily="34" charset="0"/>
                        </a:rPr>
                        <a:t>749 218,28</a:t>
                      </a:r>
                      <a:endParaRPr lang="lt-LT" sz="1800" dirty="0">
                        <a:effectLst/>
                        <a:latin typeface="+mj-lt"/>
                        <a:ea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r>
                        <a:rPr lang="lt-LT" sz="1800" strike="sngStrike" dirty="0">
                          <a:effectLst/>
                          <a:latin typeface="+mj-lt"/>
                          <a:ea typeface="Times New Roman" panose="02020603050405020304" pitchFamily="18" charset="0"/>
                          <a:cs typeface="Calibri" panose="020F0502020204030204" pitchFamily="34" charset="0"/>
                        </a:rPr>
                        <a:t>250 000,00</a:t>
                      </a:r>
                      <a:endParaRPr lang="lt-LT" sz="1800" dirty="0">
                        <a:effectLst/>
                        <a:latin typeface="+mj-lt"/>
                        <a:ea typeface="Times New Roman" panose="02020603050405020304" pitchFamily="18" charset="0"/>
                      </a:endParaRPr>
                    </a:p>
                    <a:p>
                      <a:pPr algn="r"/>
                      <a:r>
                        <a:rPr lang="lt-LT" sz="1800" b="1" dirty="0">
                          <a:effectLst/>
                          <a:latin typeface="+mj-lt"/>
                          <a:ea typeface="Times New Roman" panose="02020603050405020304" pitchFamily="18" charset="0"/>
                          <a:cs typeface="Calibri" panose="020F0502020204030204" pitchFamily="34" charset="0"/>
                        </a:rPr>
                        <a:t>249 739,43</a:t>
                      </a:r>
                      <a:endParaRPr lang="lt-LT" sz="1800" dirty="0">
                        <a:effectLst/>
                        <a:latin typeface="+mj-lt"/>
                        <a:ea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r>
                        <a:rPr lang="lt-LT" sz="1800" strike="sngStrike" dirty="0">
                          <a:effectLst/>
                          <a:latin typeface="+mj-lt"/>
                          <a:ea typeface="Times New Roman" panose="02020603050405020304" pitchFamily="18" charset="0"/>
                          <a:cs typeface="Calibri" panose="020F0502020204030204" pitchFamily="34" charset="0"/>
                        </a:rPr>
                        <a:t>1 000 000,00</a:t>
                      </a:r>
                      <a:endParaRPr lang="lt-LT" sz="1800" dirty="0">
                        <a:effectLst/>
                        <a:latin typeface="+mj-lt"/>
                        <a:ea typeface="Times New Roman" panose="02020603050405020304" pitchFamily="18" charset="0"/>
                      </a:endParaRPr>
                    </a:p>
                    <a:p>
                      <a:pPr algn="r"/>
                      <a:r>
                        <a:rPr lang="lt-LT" sz="1800" b="1" dirty="0">
                          <a:effectLst/>
                          <a:latin typeface="+mj-lt"/>
                          <a:ea typeface="Times New Roman" panose="02020603050405020304" pitchFamily="18" charset="0"/>
                          <a:cs typeface="Calibri" panose="020F0502020204030204" pitchFamily="34" charset="0"/>
                        </a:rPr>
                        <a:t>998 957,71</a:t>
                      </a:r>
                      <a:endParaRPr lang="lt-LT" sz="1800" dirty="0">
                        <a:effectLst/>
                        <a:latin typeface="+mj-lt"/>
                        <a:ea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800"/>
                        </a:spcAft>
                      </a:pPr>
                      <a:r>
                        <a:rPr lang="lt-LT" sz="1800" dirty="0">
                          <a:solidFill>
                            <a:schemeClr val="tx1"/>
                          </a:solidFill>
                          <a:effectLst/>
                          <a:latin typeface="+mj-lt"/>
                          <a:ea typeface="Calibri" panose="020F0502020204030204" pitchFamily="34" charset="0"/>
                          <a:cs typeface="Times New Roman" panose="02020603050405020304" pitchFamily="18" charset="0"/>
                        </a:rPr>
                        <a:t>PD</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49935441"/>
                  </a:ext>
                </a:extLst>
              </a:tr>
              <a:tr h="177800">
                <a:tc>
                  <a:txBody>
                    <a:bodyPr/>
                    <a:lstStyle/>
                    <a:p>
                      <a:pPr>
                        <a:lnSpc>
                          <a:spcPct val="107000"/>
                        </a:lnSpc>
                        <a:spcAft>
                          <a:spcPts val="800"/>
                        </a:spcAft>
                      </a:pPr>
                      <a:r>
                        <a:rPr lang="lt-LT" sz="1800" dirty="0">
                          <a:solidFill>
                            <a:schemeClr val="tx1"/>
                          </a:solidFill>
                          <a:effectLst/>
                          <a:latin typeface="+mj-lt"/>
                          <a:ea typeface="Calibri" panose="020F0502020204030204" pitchFamily="34" charset="0"/>
                          <a:cs typeface="Times New Roman" panose="02020603050405020304" pitchFamily="18" charset="0"/>
                        </a:rPr>
                        <a:t>236</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07000"/>
                        </a:lnSpc>
                        <a:spcAft>
                          <a:spcPts val="800"/>
                        </a:spcAft>
                      </a:pPr>
                      <a:r>
                        <a:rPr lang="lt-LT" sz="1800" dirty="0">
                          <a:solidFill>
                            <a:schemeClr val="tx1"/>
                          </a:solidFill>
                          <a:effectLst/>
                          <a:latin typeface="+mj-lt"/>
                          <a:ea typeface="Calibri" panose="020F0502020204030204" pitchFamily="34" charset="0"/>
                          <a:cs typeface="Times New Roman" panose="02020603050405020304" pitchFamily="18" charset="0"/>
                        </a:rPr>
                        <a:t>Muitinės kriminalinės tarnybos pajėgumų stiprinimas tarptautinių operacijų vykdymo srityje aprūpinant naujausiomis specialiosiomis techninėmis priemonėmis*/** </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800"/>
                        </a:spcAft>
                      </a:pPr>
                      <a:r>
                        <a:rPr lang="lt-LT" sz="1800">
                          <a:solidFill>
                            <a:schemeClr val="tx1"/>
                          </a:solidFill>
                          <a:effectLst/>
                          <a:latin typeface="+mj-lt"/>
                          <a:ea typeface="Calibri" panose="020F0502020204030204" pitchFamily="34" charset="0"/>
                          <a:cs typeface="Times New Roman" panose="02020603050405020304" pitchFamily="18" charset="0"/>
                        </a:rPr>
                        <a:t>-226,53</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r>
                        <a:rPr lang="lt-LT" sz="1800" strike="sngStrike">
                          <a:effectLst/>
                          <a:latin typeface="+mj-lt"/>
                          <a:ea typeface="Times New Roman" panose="02020603050405020304" pitchFamily="18" charset="0"/>
                          <a:cs typeface="Calibri" panose="020F0502020204030204" pitchFamily="34" charset="0"/>
                        </a:rPr>
                        <a:t>450 000,00</a:t>
                      </a:r>
                      <a:endParaRPr lang="lt-LT" sz="1800">
                        <a:effectLst/>
                        <a:latin typeface="+mj-lt"/>
                        <a:ea typeface="Times New Roman" panose="02020603050405020304" pitchFamily="18" charset="0"/>
                      </a:endParaRPr>
                    </a:p>
                    <a:p>
                      <a:pPr algn="r"/>
                      <a:r>
                        <a:rPr lang="lt-LT" sz="1800" b="1">
                          <a:effectLst/>
                          <a:latin typeface="+mj-lt"/>
                          <a:ea typeface="Times New Roman" panose="02020603050405020304" pitchFamily="18" charset="0"/>
                          <a:cs typeface="Calibri" panose="020F0502020204030204" pitchFamily="34" charset="0"/>
                        </a:rPr>
                        <a:t>449 773,47</a:t>
                      </a:r>
                      <a:endParaRPr lang="lt-LT" sz="1800" dirty="0">
                        <a:effectLst/>
                        <a:latin typeface="+mj-lt"/>
                        <a:ea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r>
                        <a:rPr lang="lt-LT" sz="1800" strike="sngStrike">
                          <a:effectLst/>
                          <a:latin typeface="+mj-lt"/>
                          <a:ea typeface="Times New Roman" panose="02020603050405020304" pitchFamily="18" charset="0"/>
                          <a:cs typeface="Calibri" panose="020F0502020204030204" pitchFamily="34" charset="0"/>
                        </a:rPr>
                        <a:t>150 000,00</a:t>
                      </a:r>
                      <a:endParaRPr lang="lt-LT" sz="1800">
                        <a:effectLst/>
                        <a:latin typeface="+mj-lt"/>
                        <a:ea typeface="Times New Roman" panose="02020603050405020304" pitchFamily="18" charset="0"/>
                      </a:endParaRPr>
                    </a:p>
                    <a:p>
                      <a:pPr algn="r"/>
                      <a:r>
                        <a:rPr lang="lt-LT" sz="1800" b="1">
                          <a:effectLst/>
                          <a:latin typeface="+mj-lt"/>
                          <a:ea typeface="Times New Roman" panose="02020603050405020304" pitchFamily="18" charset="0"/>
                          <a:cs typeface="Calibri" panose="020F0502020204030204" pitchFamily="34" charset="0"/>
                        </a:rPr>
                        <a:t>149 924,50 </a:t>
                      </a:r>
                      <a:endParaRPr lang="lt-LT" sz="1800" dirty="0">
                        <a:effectLst/>
                        <a:latin typeface="+mj-lt"/>
                        <a:ea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r>
                        <a:rPr lang="lt-LT" sz="1800" strike="sngStrike" dirty="0">
                          <a:effectLst/>
                          <a:latin typeface="+mj-lt"/>
                          <a:ea typeface="Times New Roman" panose="02020603050405020304" pitchFamily="18" charset="0"/>
                          <a:cs typeface="Calibri" panose="020F0502020204030204" pitchFamily="34" charset="0"/>
                        </a:rPr>
                        <a:t>600 000,00</a:t>
                      </a:r>
                      <a:endParaRPr lang="lt-LT" sz="1800" dirty="0">
                        <a:effectLst/>
                        <a:latin typeface="+mj-lt"/>
                        <a:ea typeface="Times New Roman" panose="02020603050405020304" pitchFamily="18" charset="0"/>
                      </a:endParaRPr>
                    </a:p>
                    <a:p>
                      <a:pPr algn="r"/>
                      <a:r>
                        <a:rPr lang="lt-LT" sz="1800" b="1" dirty="0">
                          <a:effectLst/>
                          <a:latin typeface="+mj-lt"/>
                          <a:ea typeface="Times New Roman" panose="02020603050405020304" pitchFamily="18" charset="0"/>
                          <a:cs typeface="Calibri" panose="020F0502020204030204" pitchFamily="34" charset="0"/>
                        </a:rPr>
                        <a:t>599 697,97</a:t>
                      </a:r>
                      <a:endParaRPr lang="lt-LT" sz="1800" dirty="0">
                        <a:effectLst/>
                        <a:latin typeface="+mj-lt"/>
                        <a:ea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800" dirty="0">
                          <a:solidFill>
                            <a:schemeClr val="tx1"/>
                          </a:solidFill>
                          <a:effectLst/>
                          <a:latin typeface="+mj-lt"/>
                          <a:ea typeface="Calibri" panose="020F0502020204030204" pitchFamily="34" charset="0"/>
                          <a:cs typeface="Times New Roman" panose="02020603050405020304" pitchFamily="18" charset="0"/>
                        </a:rPr>
                        <a:t>MD</a:t>
                      </a:r>
                      <a:endParaRPr lang="lt-LT" dirty="0">
                        <a:latin typeface="+mj-lt"/>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681863610"/>
                  </a:ext>
                </a:extLst>
              </a:tr>
              <a:tr h="177800">
                <a:tc>
                  <a:txBody>
                    <a:bodyPr/>
                    <a:lstStyle/>
                    <a:p>
                      <a:pPr>
                        <a:lnSpc>
                          <a:spcPct val="107000"/>
                        </a:lnSpc>
                        <a:spcAft>
                          <a:spcPts val="800"/>
                        </a:spcAft>
                      </a:pPr>
                      <a:r>
                        <a:rPr lang="lt-LT" sz="1800" dirty="0">
                          <a:solidFill>
                            <a:schemeClr val="tx1"/>
                          </a:solidFill>
                          <a:effectLst/>
                          <a:latin typeface="+mj-lt"/>
                          <a:ea typeface="Calibri" panose="020F0502020204030204" pitchFamily="34" charset="0"/>
                          <a:cs typeface="Times New Roman" panose="02020603050405020304" pitchFamily="18" charset="0"/>
                        </a:rPr>
                        <a:t>237</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nSpc>
                          <a:spcPct val="107000"/>
                        </a:lnSpc>
                        <a:spcAft>
                          <a:spcPts val="800"/>
                        </a:spcAft>
                      </a:pPr>
                      <a:r>
                        <a:rPr lang="lt-LT" sz="1800" dirty="0">
                          <a:solidFill>
                            <a:schemeClr val="tx1"/>
                          </a:solidFill>
                          <a:effectLst/>
                          <a:latin typeface="+mj-lt"/>
                          <a:ea typeface="Calibri" panose="020F0502020204030204" pitchFamily="34" charset="0"/>
                          <a:cs typeface="Times New Roman" panose="02020603050405020304" pitchFamily="18" charset="0"/>
                        </a:rPr>
                        <a:t>Specialiųjų užduočių padalinių gebėjimų stiprinimas, II etapas**</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800"/>
                        </a:spcAft>
                      </a:pPr>
                      <a:r>
                        <a:rPr lang="lt-LT" sz="1800" dirty="0">
                          <a:solidFill>
                            <a:schemeClr val="tx1"/>
                          </a:solidFill>
                          <a:effectLst/>
                          <a:latin typeface="+mj-lt"/>
                          <a:ea typeface="Calibri" panose="020F0502020204030204" pitchFamily="34" charset="0"/>
                          <a:cs typeface="Times New Roman" panose="02020603050405020304" pitchFamily="18" charset="0"/>
                        </a:rPr>
                        <a:t>-1 294,95</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r>
                        <a:rPr lang="lt-LT" sz="1800" strike="sngStrike" dirty="0">
                          <a:effectLst/>
                          <a:latin typeface="+mj-lt"/>
                          <a:ea typeface="Times New Roman" panose="02020603050405020304" pitchFamily="18" charset="0"/>
                          <a:cs typeface="Calibri" panose="020F0502020204030204" pitchFamily="34" charset="0"/>
                        </a:rPr>
                        <a:t>750 000,00</a:t>
                      </a:r>
                      <a:endParaRPr lang="lt-LT" sz="1800" dirty="0">
                        <a:effectLst/>
                        <a:latin typeface="+mj-lt"/>
                        <a:ea typeface="Times New Roman" panose="02020603050405020304" pitchFamily="18" charset="0"/>
                      </a:endParaRPr>
                    </a:p>
                    <a:p>
                      <a:r>
                        <a:rPr lang="lt-LT" sz="1800" b="1" dirty="0">
                          <a:effectLst/>
                          <a:latin typeface="+mj-lt"/>
                          <a:ea typeface="Times New Roman" panose="02020603050405020304" pitchFamily="18" charset="0"/>
                          <a:cs typeface="Calibri" panose="020F0502020204030204" pitchFamily="34" charset="0"/>
                        </a:rPr>
                        <a:t>     748 705,05</a:t>
                      </a:r>
                      <a:endParaRPr lang="lt-LT" sz="1800" dirty="0">
                        <a:effectLst/>
                        <a:latin typeface="+mj-lt"/>
                        <a:ea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r>
                        <a:rPr lang="lt-LT" sz="1800" strike="sngStrike" dirty="0">
                          <a:effectLst/>
                          <a:latin typeface="+mj-lt"/>
                          <a:ea typeface="Times New Roman" panose="02020603050405020304" pitchFamily="18" charset="0"/>
                          <a:cs typeface="Calibri" panose="020F0502020204030204" pitchFamily="34" charset="0"/>
                        </a:rPr>
                        <a:t>250 000,00</a:t>
                      </a:r>
                      <a:endParaRPr lang="lt-LT" sz="1800" dirty="0">
                        <a:effectLst/>
                        <a:latin typeface="+mj-lt"/>
                        <a:ea typeface="Times New Roman" panose="02020603050405020304" pitchFamily="18" charset="0"/>
                      </a:endParaRPr>
                    </a:p>
                    <a:p>
                      <a:pPr algn="r"/>
                      <a:r>
                        <a:rPr lang="lt-LT" sz="1800" b="1" dirty="0">
                          <a:effectLst/>
                          <a:latin typeface="+mj-lt"/>
                          <a:ea typeface="Times New Roman" panose="02020603050405020304" pitchFamily="18" charset="0"/>
                          <a:cs typeface="Calibri" panose="020F0502020204030204" pitchFamily="34" charset="0"/>
                        </a:rPr>
                        <a:t>249 568,35</a:t>
                      </a:r>
                      <a:endParaRPr lang="lt-LT" sz="1800" dirty="0">
                        <a:effectLst/>
                        <a:latin typeface="+mj-lt"/>
                        <a:ea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r>
                        <a:rPr lang="lt-LT" sz="1800" strike="sngStrike" dirty="0">
                          <a:effectLst/>
                          <a:latin typeface="+mj-lt"/>
                          <a:ea typeface="Times New Roman" panose="02020603050405020304" pitchFamily="18" charset="0"/>
                          <a:cs typeface="Calibri" panose="020F0502020204030204" pitchFamily="34" charset="0"/>
                        </a:rPr>
                        <a:t>1 000 000,00 </a:t>
                      </a:r>
                      <a:r>
                        <a:rPr lang="lt-LT" sz="1800" b="1" dirty="0">
                          <a:effectLst/>
                          <a:latin typeface="+mj-lt"/>
                          <a:ea typeface="Times New Roman" panose="02020603050405020304" pitchFamily="18" charset="0"/>
                          <a:cs typeface="Calibri" panose="020F0502020204030204" pitchFamily="34" charset="0"/>
                        </a:rPr>
                        <a:t>998 273,40</a:t>
                      </a:r>
                      <a:endParaRPr lang="lt-LT" sz="1800" dirty="0">
                        <a:effectLst/>
                        <a:latin typeface="+mj-lt"/>
                        <a:ea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lt-LT" sz="1800" dirty="0">
                          <a:solidFill>
                            <a:schemeClr val="tx1"/>
                          </a:solidFill>
                          <a:effectLst/>
                          <a:latin typeface="+mj-lt"/>
                          <a:ea typeface="Calibri" panose="020F0502020204030204" pitchFamily="34" charset="0"/>
                          <a:cs typeface="Times New Roman" panose="02020603050405020304" pitchFamily="18" charset="0"/>
                        </a:rPr>
                        <a:t>PD</a:t>
                      </a:r>
                      <a:endParaRPr lang="lt-LT" dirty="0">
                        <a:latin typeface="+mj-lt"/>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680652167"/>
                  </a:ext>
                </a:extLst>
              </a:tr>
              <a:tr h="177800">
                <a:tc>
                  <a:txBody>
                    <a:bodyPr/>
                    <a:lstStyle/>
                    <a:p>
                      <a:pPr>
                        <a:lnSpc>
                          <a:spcPct val="107000"/>
                        </a:lnSpc>
                        <a:spcAft>
                          <a:spcPts val="800"/>
                        </a:spcAft>
                      </a:pPr>
                      <a:r>
                        <a:rPr lang="lt-LT" sz="1800" dirty="0">
                          <a:solidFill>
                            <a:schemeClr val="tx1"/>
                          </a:solidFill>
                          <a:effectLst/>
                          <a:latin typeface="+mj-lt"/>
                          <a:ea typeface="Calibri" panose="020F0502020204030204" pitchFamily="34" charset="0"/>
                          <a:cs typeface="Times New Roman" panose="02020603050405020304" pitchFamily="18" charset="0"/>
                        </a:rPr>
                        <a:t>233</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t-LT" sz="1800" kern="1200" dirty="0">
                          <a:solidFill>
                            <a:schemeClr val="tx1"/>
                          </a:solidFill>
                          <a:effectLst/>
                          <a:latin typeface="+mj-lt"/>
                          <a:ea typeface="Calibri" panose="020F0502020204030204" pitchFamily="34" charset="0"/>
                          <a:cs typeface="Times New Roman" panose="02020603050405020304" pitchFamily="18" charset="0"/>
                        </a:rPr>
                        <a:t>Policijos gebėjimų gerinimas vykdant bendras ES </a:t>
                      </a:r>
                      <a:r>
                        <a:rPr lang="lt-LT" sz="1800" kern="1200">
                          <a:solidFill>
                            <a:schemeClr val="tx1"/>
                          </a:solidFill>
                          <a:effectLst/>
                          <a:latin typeface="+mj-lt"/>
                          <a:ea typeface="Calibri" panose="020F0502020204030204" pitchFamily="34" charset="0"/>
                          <a:cs typeface="Times New Roman" panose="02020603050405020304" pitchFamily="18" charset="0"/>
                        </a:rPr>
                        <a:t>operacijas </a:t>
                      </a: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t-LT" sz="1800" kern="1200" dirty="0">
                          <a:solidFill>
                            <a:schemeClr val="tx1"/>
                          </a:solidFill>
                          <a:effectLst/>
                          <a:latin typeface="+mj-lt"/>
                          <a:ea typeface="Calibri" panose="020F0502020204030204" pitchFamily="34" charset="0"/>
                          <a:cs typeface="Times New Roman" panose="02020603050405020304" pitchFamily="18" charset="0"/>
                        </a:rPr>
                        <a:t>+92 939,00</a:t>
                      </a:r>
                    </a:p>
                    <a:p>
                      <a:pPr algn="ctr">
                        <a:lnSpc>
                          <a:spcPct val="107000"/>
                        </a:lnSpc>
                        <a:spcAft>
                          <a:spcPts val="800"/>
                        </a:spcAft>
                      </a:pPr>
                      <a:endParaRPr lang="lt-LT"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r>
                        <a:rPr lang="lt-LT" sz="1800" strike="sngStrike" dirty="0">
                          <a:effectLst/>
                          <a:latin typeface="+mj-lt"/>
                          <a:ea typeface="Times New Roman" panose="02020603050405020304" pitchFamily="18" charset="0"/>
                        </a:rPr>
                        <a:t>475 507,13</a:t>
                      </a:r>
                      <a:endParaRPr lang="lt-LT" sz="1800" dirty="0">
                        <a:effectLst/>
                        <a:latin typeface="+mj-lt"/>
                        <a:ea typeface="Times New Roman" panose="02020603050405020304" pitchFamily="18" charset="0"/>
                      </a:endParaRPr>
                    </a:p>
                    <a:p>
                      <a:pPr algn="r"/>
                      <a:r>
                        <a:rPr lang="lt-LT" sz="1800" b="1" dirty="0">
                          <a:effectLst/>
                          <a:latin typeface="+mj-lt"/>
                          <a:ea typeface="Times New Roman" panose="02020603050405020304" pitchFamily="18" charset="0"/>
                        </a:rPr>
                        <a:t>568 446,13</a:t>
                      </a:r>
                      <a:endParaRPr lang="lt-LT" sz="1800" dirty="0">
                        <a:effectLst/>
                        <a:latin typeface="+mj-lt"/>
                        <a:ea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r>
                        <a:rPr lang="lt-LT" sz="1800" strike="sngStrike" dirty="0">
                          <a:effectLst/>
                          <a:latin typeface="+mj-lt"/>
                          <a:ea typeface="Times New Roman" panose="02020603050405020304" pitchFamily="18" charset="0"/>
                          <a:cs typeface="Calibri" panose="020F0502020204030204" pitchFamily="34" charset="0"/>
                        </a:rPr>
                        <a:t>158 502,38</a:t>
                      </a:r>
                      <a:endParaRPr lang="lt-LT" sz="1800" dirty="0">
                        <a:effectLst/>
                        <a:latin typeface="+mj-lt"/>
                        <a:ea typeface="Times New Roman" panose="02020603050405020304" pitchFamily="18" charset="0"/>
                      </a:endParaRPr>
                    </a:p>
                    <a:p>
                      <a:pPr algn="r"/>
                      <a:r>
                        <a:rPr lang="lt-LT" sz="1800" b="1" dirty="0">
                          <a:solidFill>
                            <a:srgbClr val="000000"/>
                          </a:solidFill>
                          <a:effectLst/>
                          <a:latin typeface="+mj-lt"/>
                          <a:ea typeface="Times New Roman" panose="02020603050405020304" pitchFamily="18" charset="0"/>
                        </a:rPr>
                        <a:t>189 482,04</a:t>
                      </a:r>
                      <a:endParaRPr lang="lt-LT" sz="1800" dirty="0">
                        <a:effectLst/>
                        <a:latin typeface="+mj-lt"/>
                        <a:ea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r"/>
                      <a:r>
                        <a:rPr lang="lt-LT" sz="1800" strike="sngStrike" dirty="0">
                          <a:effectLst/>
                          <a:latin typeface="+mj-lt"/>
                          <a:ea typeface="Times New Roman" panose="02020603050405020304" pitchFamily="18" charset="0"/>
                          <a:cs typeface="Calibri" panose="020F0502020204030204" pitchFamily="34" charset="0"/>
                        </a:rPr>
                        <a:t>634 009,51</a:t>
                      </a:r>
                      <a:endParaRPr lang="lt-LT" sz="1800" dirty="0">
                        <a:effectLst/>
                        <a:latin typeface="+mj-lt"/>
                        <a:ea typeface="Times New Roman" panose="02020603050405020304" pitchFamily="18" charset="0"/>
                      </a:endParaRPr>
                    </a:p>
                    <a:p>
                      <a:pPr algn="r"/>
                      <a:r>
                        <a:rPr lang="lt-LT" sz="1800" b="1" dirty="0">
                          <a:solidFill>
                            <a:srgbClr val="000000"/>
                          </a:solidFill>
                          <a:effectLst/>
                          <a:latin typeface="+mj-lt"/>
                          <a:ea typeface="Times New Roman" panose="02020603050405020304" pitchFamily="18" charset="0"/>
                        </a:rPr>
                        <a:t>757 928,17</a:t>
                      </a:r>
                      <a:endParaRPr lang="lt-LT" sz="1800" dirty="0">
                        <a:effectLst/>
                        <a:latin typeface="+mj-lt"/>
                        <a:ea typeface="Times New Roman" panose="02020603050405020304" pitchFamily="18" charset="0"/>
                      </a:endParaRP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lnSpc>
                          <a:spcPct val="107000"/>
                        </a:lnSpc>
                        <a:spcAft>
                          <a:spcPts val="800"/>
                        </a:spcAft>
                      </a:pPr>
                      <a:r>
                        <a:rPr lang="lt-LT" sz="1800" dirty="0">
                          <a:solidFill>
                            <a:schemeClr val="tx1"/>
                          </a:solidFill>
                          <a:effectLst/>
                          <a:latin typeface="+mj-lt"/>
                          <a:ea typeface="Calibri" panose="020F0502020204030204" pitchFamily="34" charset="0"/>
                          <a:cs typeface="Times New Roman" panose="02020603050405020304" pitchFamily="18" charset="0"/>
                        </a:rPr>
                        <a:t>PD</a:t>
                      </a:r>
                    </a:p>
                  </a:txBody>
                  <a:tcPr marL="68580" marR="68580"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063179252"/>
                  </a:ext>
                </a:extLst>
              </a:tr>
            </a:tbl>
          </a:graphicData>
        </a:graphic>
      </p:graphicFrame>
      <p:sp>
        <p:nvSpPr>
          <p:cNvPr id="11" name="TextBox 10">
            <a:extLst>
              <a:ext uri="{FF2B5EF4-FFF2-40B4-BE49-F238E27FC236}">
                <a16:creationId xmlns:a16="http://schemas.microsoft.com/office/drawing/2014/main" id="{C9FF9A35-9C7F-32A7-DE6D-BDE6091DB317}"/>
              </a:ext>
            </a:extLst>
          </p:cNvPr>
          <p:cNvSpPr txBox="1"/>
          <p:nvPr/>
        </p:nvSpPr>
        <p:spPr>
          <a:xfrm>
            <a:off x="80851" y="5813306"/>
            <a:ext cx="12044475" cy="369332"/>
          </a:xfrm>
          <a:prstGeom prst="rect">
            <a:avLst/>
          </a:prstGeom>
          <a:noFill/>
        </p:spPr>
        <p:txBody>
          <a:bodyPr wrap="square" rtlCol="0">
            <a:spAutoFit/>
          </a:bodyPr>
          <a:lstStyle/>
          <a:p>
            <a:r>
              <a:rPr lang="lt-LT" dirty="0">
                <a:latin typeface="+mj-lt"/>
              </a:rPr>
              <a:t> </a:t>
            </a:r>
            <a:r>
              <a:rPr lang="lt-LT" sz="1600" dirty="0">
                <a:latin typeface="+mj-lt"/>
              </a:rPr>
              <a:t>* Pirkimai atliekami pagal Lietuvos Respublikos viešųjų pirkimų, atliekamų gynybos ir saugumo srityje, įstatymą </a:t>
            </a:r>
          </a:p>
        </p:txBody>
      </p:sp>
      <p:sp>
        <p:nvSpPr>
          <p:cNvPr id="14" name="TextBox 13">
            <a:extLst>
              <a:ext uri="{FF2B5EF4-FFF2-40B4-BE49-F238E27FC236}">
                <a16:creationId xmlns:a16="http://schemas.microsoft.com/office/drawing/2014/main" id="{A8D30E95-AFED-14FF-B86F-6371E52B0F3F}"/>
              </a:ext>
            </a:extLst>
          </p:cNvPr>
          <p:cNvSpPr txBox="1"/>
          <p:nvPr/>
        </p:nvSpPr>
        <p:spPr>
          <a:xfrm>
            <a:off x="80851" y="6079377"/>
            <a:ext cx="11977801" cy="584775"/>
          </a:xfrm>
          <a:prstGeom prst="rect">
            <a:avLst/>
          </a:prstGeom>
          <a:noFill/>
        </p:spPr>
        <p:txBody>
          <a:bodyPr wrap="square" rtlCol="0">
            <a:spAutoFit/>
          </a:bodyPr>
          <a:lstStyle/>
          <a:p>
            <a:r>
              <a:rPr lang="lt-LT" sz="1600" dirty="0">
                <a:latin typeface="+mj-lt"/>
              </a:rPr>
              <a:t>** Pirkimai, atliekami pagal Pirkimų, susijusių su žvalgybinio pobūdžio veikla, tvarkos aprašą, patvirtintą LRV 2015 m. kovo 18 d. nutarimu Nr. 282 </a:t>
            </a:r>
          </a:p>
          <a:p>
            <a:r>
              <a:rPr lang="lt-LT" sz="1600" dirty="0">
                <a:latin typeface="+mj-lt"/>
              </a:rPr>
              <a:t>„Dėl Pirkimų, susijusių su žvalgybinio pobūdžio veikla, tvarkos aprašo patvirtinimo“.</a:t>
            </a:r>
          </a:p>
        </p:txBody>
      </p:sp>
    </p:spTree>
    <p:extLst>
      <p:ext uri="{BB962C8B-B14F-4D97-AF65-F5344CB8AC3E}">
        <p14:creationId xmlns:p14="http://schemas.microsoft.com/office/powerpoint/2010/main" val="3876615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12" name="TextBox 11"/>
          <p:cNvSpPr txBox="1"/>
          <p:nvPr/>
        </p:nvSpPr>
        <p:spPr>
          <a:xfrm>
            <a:off x="0" y="-40509"/>
            <a:ext cx="12338649" cy="1046440"/>
          </a:xfrm>
          <a:prstGeom prst="rect">
            <a:avLst/>
          </a:prstGeom>
          <a:noFill/>
        </p:spPr>
        <p:txBody>
          <a:bodyPr wrap="square" rtlCol="0">
            <a:spAutoFit/>
          </a:bodyPr>
          <a:lstStyle/>
          <a:p>
            <a:pPr algn="ctr"/>
            <a:r>
              <a:rPr lang="lt-LT" sz="4400" b="1" dirty="0">
                <a:solidFill>
                  <a:schemeClr val="bg1"/>
                </a:solidFill>
                <a:latin typeface="+mj-lt"/>
                <a:cs typeface="Calibri" panose="020F0502020204030204" pitchFamily="34" charset="0"/>
              </a:rPr>
              <a:t>Horizontalieji principai (BNR 9 str.)</a:t>
            </a:r>
          </a:p>
          <a:p>
            <a:endParaRPr lang="lt-LT" dirty="0">
              <a:solidFill>
                <a:schemeClr val="bg1"/>
              </a:solidFill>
              <a:latin typeface="+mj-lt"/>
            </a:endParaRPr>
          </a:p>
        </p:txBody>
      </p:sp>
      <p:pic>
        <p:nvPicPr>
          <p:cNvPr id="22" name="Picture 21">
            <a:extLst>
              <a:ext uri="{FF2B5EF4-FFF2-40B4-BE49-F238E27FC236}">
                <a16:creationId xmlns:a16="http://schemas.microsoft.com/office/drawing/2014/main" id="{3F734200-FDBE-B24E-1A53-B9A946085447}"/>
              </a:ext>
            </a:extLst>
          </p:cNvPr>
          <p:cNvPicPr>
            <a:picLocks noChangeAspect="1"/>
          </p:cNvPicPr>
          <p:nvPr/>
        </p:nvPicPr>
        <p:blipFill>
          <a:blip r:embed="rId4"/>
          <a:stretch>
            <a:fillRect/>
          </a:stretch>
        </p:blipFill>
        <p:spPr>
          <a:xfrm>
            <a:off x="73324" y="1191054"/>
            <a:ext cx="12192000" cy="5491892"/>
          </a:xfrm>
          <a:prstGeom prst="rect">
            <a:avLst/>
          </a:prstGeom>
        </p:spPr>
      </p:pic>
    </p:spTree>
    <p:extLst>
      <p:ext uri="{BB962C8B-B14F-4D97-AF65-F5344CB8AC3E}">
        <p14:creationId xmlns:p14="http://schemas.microsoft.com/office/powerpoint/2010/main" val="256275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25" name="TextBox 24"/>
          <p:cNvSpPr txBox="1"/>
          <p:nvPr/>
        </p:nvSpPr>
        <p:spPr>
          <a:xfrm>
            <a:off x="-258792" y="-180451"/>
            <a:ext cx="12450792" cy="1292662"/>
          </a:xfrm>
          <a:prstGeom prst="rect">
            <a:avLst/>
          </a:prstGeom>
          <a:noFill/>
        </p:spPr>
        <p:txBody>
          <a:bodyPr wrap="square" rtlCol="0">
            <a:spAutoFit/>
          </a:bodyPr>
          <a:lstStyle/>
          <a:p>
            <a:pPr algn="ctr">
              <a:lnSpc>
                <a:spcPct val="150000"/>
              </a:lnSpc>
            </a:pPr>
            <a:r>
              <a:rPr lang="lt-LT" sz="4000" b="1" dirty="0">
                <a:solidFill>
                  <a:schemeClr val="bg1"/>
                </a:solidFill>
                <a:latin typeface="+mj-lt"/>
                <a:cs typeface="Calibri" panose="020F0502020204030204" pitchFamily="34" charset="0"/>
              </a:rPr>
              <a:t>SVVP ir VSF programų įgyvendinimo pažanga</a:t>
            </a:r>
            <a:r>
              <a:rPr lang="en-GB" sz="4000" b="1" dirty="0">
                <a:solidFill>
                  <a:schemeClr val="bg1"/>
                </a:solidFill>
                <a:latin typeface="+mj-lt"/>
                <a:cs typeface="Calibri" panose="020F0502020204030204" pitchFamily="34" charset="0"/>
              </a:rPr>
              <a:t> (1)</a:t>
            </a:r>
            <a:endParaRPr lang="lt-LT" sz="4000" b="1" dirty="0">
              <a:solidFill>
                <a:schemeClr val="bg1"/>
              </a:solidFill>
              <a:latin typeface="+mj-lt"/>
              <a:cs typeface="Calibri" panose="020F0502020204030204" pitchFamily="34" charset="0"/>
            </a:endParaRPr>
          </a:p>
          <a:p>
            <a:endParaRPr lang="lt-LT" dirty="0">
              <a:solidFill>
                <a:schemeClr val="bg1"/>
              </a:solidFill>
              <a:latin typeface="+mj-lt"/>
            </a:endParaRPr>
          </a:p>
        </p:txBody>
      </p:sp>
      <p:graphicFrame>
        <p:nvGraphicFramePr>
          <p:cNvPr id="26" name="Lentelė 25"/>
          <p:cNvGraphicFramePr>
            <a:graphicFrameLocks noGrp="1"/>
          </p:cNvGraphicFramePr>
          <p:nvPr>
            <p:extLst>
              <p:ext uri="{D42A27DB-BD31-4B8C-83A1-F6EECF244321}">
                <p14:modId xmlns:p14="http://schemas.microsoft.com/office/powerpoint/2010/main" val="2300047710"/>
              </p:ext>
            </p:extLst>
          </p:nvPr>
        </p:nvGraphicFramePr>
        <p:xfrm>
          <a:off x="157162" y="1400526"/>
          <a:ext cx="11877675" cy="3535680"/>
        </p:xfrm>
        <a:graphic>
          <a:graphicData uri="http://schemas.openxmlformats.org/drawingml/2006/table">
            <a:tbl>
              <a:tblPr firstRow="1" bandRow="1">
                <a:tableStyleId>{5C22544A-7EE6-4342-B048-85BDC9FD1C3A}</a:tableStyleId>
              </a:tblPr>
              <a:tblGrid>
                <a:gridCol w="1009650">
                  <a:extLst>
                    <a:ext uri="{9D8B030D-6E8A-4147-A177-3AD203B41FA5}">
                      <a16:colId xmlns:a16="http://schemas.microsoft.com/office/drawing/2014/main" val="20000"/>
                    </a:ext>
                  </a:extLst>
                </a:gridCol>
                <a:gridCol w="2429144">
                  <a:extLst>
                    <a:ext uri="{9D8B030D-6E8A-4147-A177-3AD203B41FA5}">
                      <a16:colId xmlns:a16="http://schemas.microsoft.com/office/drawing/2014/main" val="20001"/>
                    </a:ext>
                  </a:extLst>
                </a:gridCol>
                <a:gridCol w="3771631">
                  <a:extLst>
                    <a:ext uri="{9D8B030D-6E8A-4147-A177-3AD203B41FA5}">
                      <a16:colId xmlns:a16="http://schemas.microsoft.com/office/drawing/2014/main" val="20002"/>
                    </a:ext>
                  </a:extLst>
                </a:gridCol>
                <a:gridCol w="3609975">
                  <a:extLst>
                    <a:ext uri="{9D8B030D-6E8A-4147-A177-3AD203B41FA5}">
                      <a16:colId xmlns:a16="http://schemas.microsoft.com/office/drawing/2014/main" val="2955551284"/>
                    </a:ext>
                  </a:extLst>
                </a:gridCol>
                <a:gridCol w="1057275">
                  <a:extLst>
                    <a:ext uri="{9D8B030D-6E8A-4147-A177-3AD203B41FA5}">
                      <a16:colId xmlns:a16="http://schemas.microsoft.com/office/drawing/2014/main" val="563381674"/>
                    </a:ext>
                  </a:extLst>
                </a:gridCol>
              </a:tblGrid>
              <a:tr h="370840">
                <a:tc>
                  <a:txBody>
                    <a:bodyPr/>
                    <a:lstStyle/>
                    <a:p>
                      <a:endParaRPr lang="lt-LT" sz="2800" dirty="0">
                        <a:solidFill>
                          <a:schemeClr val="tx1"/>
                        </a:solidFill>
                        <a:latin typeface="+mj-lt"/>
                      </a:endParaRPr>
                    </a:p>
                  </a:txBody>
                  <a:tcPr>
                    <a:noFill/>
                  </a:tcPr>
                </a:tc>
                <a:tc>
                  <a:txBody>
                    <a:bodyPr/>
                    <a:lstStyle/>
                    <a:p>
                      <a:endParaRPr lang="lt-LT" sz="2800" dirty="0">
                        <a:solidFill>
                          <a:schemeClr val="tx1"/>
                        </a:solidFill>
                        <a:latin typeface="+mj-lt"/>
                      </a:endParaRPr>
                    </a:p>
                  </a:txBody>
                  <a:tcPr>
                    <a:noFill/>
                  </a:tcPr>
                </a:tc>
                <a:tc>
                  <a:txBody>
                    <a:bodyPr/>
                    <a:lstStyle/>
                    <a:p>
                      <a:pPr algn="ctr"/>
                      <a:r>
                        <a:rPr lang="lt-LT" sz="2800" dirty="0">
                          <a:solidFill>
                            <a:schemeClr val="tx1"/>
                          </a:solidFill>
                          <a:latin typeface="+mj-lt"/>
                        </a:rPr>
                        <a:t>2024-</a:t>
                      </a:r>
                      <a:r>
                        <a:rPr lang="en-GB" sz="2800" dirty="0">
                          <a:solidFill>
                            <a:schemeClr val="tx1"/>
                          </a:solidFill>
                          <a:latin typeface="+mj-lt"/>
                        </a:rPr>
                        <a:t>10</a:t>
                      </a:r>
                      <a:r>
                        <a:rPr lang="lt-LT" sz="2800" dirty="0">
                          <a:solidFill>
                            <a:schemeClr val="tx1"/>
                          </a:solidFill>
                          <a:latin typeface="+mj-lt"/>
                        </a:rPr>
                        <a:t>-</a:t>
                      </a:r>
                      <a:r>
                        <a:rPr lang="en-GB" sz="2800" dirty="0">
                          <a:solidFill>
                            <a:schemeClr val="tx1"/>
                          </a:solidFill>
                          <a:latin typeface="+mj-lt"/>
                        </a:rPr>
                        <a:t>08</a:t>
                      </a:r>
                      <a:endParaRPr lang="lt-LT" sz="2800" dirty="0">
                        <a:solidFill>
                          <a:schemeClr val="tx1"/>
                        </a:solidFill>
                        <a:latin typeface="+mj-lt"/>
                      </a:endParaRPr>
                    </a:p>
                    <a:p>
                      <a:pPr algn="ctr"/>
                      <a:endParaRPr lang="pl-PL" sz="2800" dirty="0">
                        <a:solidFill>
                          <a:schemeClr val="tx1"/>
                        </a:solidFill>
                        <a:latin typeface="+mj-lt"/>
                      </a:endParaRPr>
                    </a:p>
                  </a:txBody>
                  <a:tcPr>
                    <a:noFill/>
                  </a:tcPr>
                </a:tc>
                <a:tc>
                  <a:txBody>
                    <a:bodyPr/>
                    <a:lstStyle/>
                    <a:p>
                      <a:pPr algn="ctr"/>
                      <a:r>
                        <a:rPr lang="lt-LT" sz="2800" dirty="0">
                          <a:solidFill>
                            <a:schemeClr val="tx1"/>
                          </a:solidFill>
                          <a:latin typeface="+mj-lt"/>
                        </a:rPr>
                        <a:t>2024-02-13</a:t>
                      </a:r>
                      <a:endParaRPr lang="pl-PL" sz="2800" dirty="0">
                        <a:solidFill>
                          <a:schemeClr val="tx1"/>
                        </a:solidFill>
                        <a:latin typeface="+mj-lt"/>
                      </a:endParaRPr>
                    </a:p>
                  </a:txBody>
                  <a:tcPr>
                    <a:noFill/>
                  </a:tcPr>
                </a:tc>
                <a:tc>
                  <a:txBody>
                    <a:bodyPr/>
                    <a:lstStyle/>
                    <a:p>
                      <a:pPr algn="ctr"/>
                      <a:r>
                        <a:rPr lang="lt-LT" sz="2400" dirty="0">
                          <a:solidFill>
                            <a:schemeClr val="tx1"/>
                          </a:solidFill>
                          <a:latin typeface="+mj-lt"/>
                        </a:rPr>
                        <a:t>Pokytis</a:t>
                      </a:r>
                      <a:endParaRPr lang="pl-PL" sz="2400" dirty="0">
                        <a:solidFill>
                          <a:schemeClr val="tx1"/>
                        </a:solidFill>
                        <a:latin typeface="+mj-lt"/>
                      </a:endParaRPr>
                    </a:p>
                  </a:txBody>
                  <a:tcPr>
                    <a:noFill/>
                  </a:tcPr>
                </a:tc>
                <a:extLst>
                  <a:ext uri="{0D108BD9-81ED-4DB2-BD59-A6C34878D82A}">
                    <a16:rowId xmlns:a16="http://schemas.microsoft.com/office/drawing/2014/main" val="4252369585"/>
                  </a:ext>
                </a:extLst>
              </a:tr>
              <a:tr h="370840">
                <a:tc rowSpan="2">
                  <a:txBody>
                    <a:bodyPr/>
                    <a:lstStyle/>
                    <a:p>
                      <a:r>
                        <a:rPr lang="lt-LT" sz="2800" b="1" dirty="0">
                          <a:solidFill>
                            <a:schemeClr val="tx1"/>
                          </a:solidFill>
                          <a:latin typeface="+mj-lt"/>
                        </a:rPr>
                        <a:t>SVVP</a:t>
                      </a:r>
                    </a:p>
                  </a:txBody>
                  <a:tcPr>
                    <a:noFill/>
                  </a:tcPr>
                </a:tc>
                <a:tc>
                  <a:txBody>
                    <a:bodyPr/>
                    <a:lstStyle/>
                    <a:p>
                      <a:r>
                        <a:rPr lang="lt-LT" sz="2800" dirty="0">
                          <a:solidFill>
                            <a:schemeClr val="tx1"/>
                          </a:solidFill>
                          <a:latin typeface="+mj-lt"/>
                        </a:rPr>
                        <a:t>Deklaruota EK</a:t>
                      </a:r>
                    </a:p>
                  </a:txBody>
                  <a:tcPr>
                    <a:noFill/>
                  </a:tcPr>
                </a:tc>
                <a:tc>
                  <a:txBody>
                    <a:bodyPr/>
                    <a:lstStyle/>
                    <a:p>
                      <a:pPr algn="r"/>
                      <a:r>
                        <a:rPr lang="lt-LT" sz="2800" dirty="0">
                          <a:solidFill>
                            <a:schemeClr val="tx1"/>
                          </a:solidFill>
                          <a:latin typeface="+mj-lt"/>
                        </a:rPr>
                        <a:t>120 636 974,21 (35 %)</a:t>
                      </a:r>
                      <a:endParaRPr lang="pl-PL" sz="2800" dirty="0">
                        <a:solidFill>
                          <a:schemeClr val="tx1"/>
                        </a:solidFill>
                        <a:latin typeface="+mj-lt"/>
                      </a:endParaRPr>
                    </a:p>
                  </a:txBody>
                  <a:tcPr>
                    <a:noFill/>
                  </a:tcPr>
                </a:tc>
                <a:tc>
                  <a:txBody>
                    <a:bodyPr/>
                    <a:lstStyle/>
                    <a:p>
                      <a:pPr algn="r"/>
                      <a:r>
                        <a:rPr lang="lt-LT" sz="2800" dirty="0">
                          <a:solidFill>
                            <a:schemeClr val="tx1"/>
                          </a:solidFill>
                          <a:latin typeface="+mj-lt"/>
                        </a:rPr>
                        <a:t>97 639 330,92 </a:t>
                      </a:r>
                      <a:r>
                        <a:rPr lang="pl-PL" sz="2800" dirty="0">
                          <a:solidFill>
                            <a:schemeClr val="tx1"/>
                          </a:solidFill>
                          <a:latin typeface="+mj-lt"/>
                        </a:rPr>
                        <a:t>(</a:t>
                      </a:r>
                      <a:r>
                        <a:rPr lang="lt-LT" sz="2800" dirty="0">
                          <a:solidFill>
                            <a:schemeClr val="tx1"/>
                          </a:solidFill>
                          <a:latin typeface="+mj-lt"/>
                        </a:rPr>
                        <a:t>30</a:t>
                      </a:r>
                      <a:r>
                        <a:rPr lang="pl-PL" sz="2800" dirty="0">
                          <a:solidFill>
                            <a:schemeClr val="tx1"/>
                          </a:solidFill>
                          <a:latin typeface="+mj-lt"/>
                        </a:rPr>
                        <a:t> </a:t>
                      </a:r>
                      <a:r>
                        <a:rPr lang="en-GB" sz="2800" dirty="0">
                          <a:solidFill>
                            <a:schemeClr val="tx1"/>
                          </a:solidFill>
                          <a:latin typeface="+mj-lt"/>
                        </a:rPr>
                        <a:t>%</a:t>
                      </a:r>
                      <a:r>
                        <a:rPr lang="pl-PL" sz="2800" dirty="0">
                          <a:solidFill>
                            <a:schemeClr val="tx1"/>
                          </a:solidFill>
                          <a:latin typeface="+mj-lt"/>
                        </a:rPr>
                        <a:t>)</a:t>
                      </a:r>
                    </a:p>
                  </a:txBody>
                  <a:tcPr>
                    <a:noFill/>
                  </a:tcPr>
                </a:tc>
                <a:tc>
                  <a:txBody>
                    <a:bodyPr/>
                    <a:lstStyle/>
                    <a:p>
                      <a:pPr algn="ctr"/>
                      <a:r>
                        <a:rPr lang="en-GB" sz="2400" dirty="0">
                          <a:solidFill>
                            <a:schemeClr val="tx1"/>
                          </a:solidFill>
                          <a:latin typeface="+mj-lt"/>
                        </a:rPr>
                        <a:t>+5%</a:t>
                      </a:r>
                      <a:endParaRPr lang="pl-PL" sz="2400" dirty="0">
                        <a:solidFill>
                          <a:schemeClr val="tx1"/>
                        </a:solidFill>
                        <a:latin typeface="+mj-lt"/>
                      </a:endParaRPr>
                    </a:p>
                  </a:txBody>
                  <a:tcPr>
                    <a:noFill/>
                  </a:tcPr>
                </a:tc>
                <a:extLst>
                  <a:ext uri="{0D108BD9-81ED-4DB2-BD59-A6C34878D82A}">
                    <a16:rowId xmlns:a16="http://schemas.microsoft.com/office/drawing/2014/main" val="10000"/>
                  </a:ext>
                </a:extLst>
              </a:tr>
              <a:tr h="370840">
                <a:tc vMerge="1">
                  <a:txBody>
                    <a:bodyPr/>
                    <a:lstStyle/>
                    <a:p>
                      <a:endParaRPr lang="lt-LT" sz="3200" dirty="0"/>
                    </a:p>
                  </a:txBody>
                  <a:tcPr/>
                </a:tc>
                <a:tc>
                  <a:txBody>
                    <a:bodyPr/>
                    <a:lstStyle/>
                    <a:p>
                      <a:r>
                        <a:rPr lang="lt-LT" sz="2800" dirty="0">
                          <a:solidFill>
                            <a:schemeClr val="tx1"/>
                          </a:solidFill>
                          <a:latin typeface="+mj-lt"/>
                        </a:rPr>
                        <a:t>Liko deklaruoti</a:t>
                      </a:r>
                    </a:p>
                  </a:txBody>
                  <a:tcPr>
                    <a:noFill/>
                  </a:tcPr>
                </a:tc>
                <a:tc>
                  <a:txBody>
                    <a:bodyPr/>
                    <a:lstStyle/>
                    <a:p>
                      <a:pPr algn="r"/>
                      <a:r>
                        <a:rPr lang="pl-PL" sz="2800" dirty="0">
                          <a:solidFill>
                            <a:schemeClr val="tx1"/>
                          </a:solidFill>
                          <a:latin typeface="+mj-lt"/>
                        </a:rPr>
                        <a:t>221 607 889,59 (65 %)</a:t>
                      </a:r>
                      <a:endParaRPr lang="lt-LT" sz="2800" dirty="0">
                        <a:solidFill>
                          <a:schemeClr val="tx1"/>
                        </a:solidFill>
                        <a:latin typeface="+mj-lt"/>
                      </a:endParaRPr>
                    </a:p>
                  </a:txBody>
                  <a:tcPr>
                    <a:noFill/>
                  </a:tcPr>
                </a:tc>
                <a:tc>
                  <a:txBody>
                    <a:bodyPr/>
                    <a:lstStyle/>
                    <a:p>
                      <a:pPr algn="r"/>
                      <a:r>
                        <a:rPr lang="pl-PL" sz="2800" dirty="0">
                          <a:solidFill>
                            <a:schemeClr val="tx1"/>
                          </a:solidFill>
                          <a:latin typeface="+mj-lt"/>
                        </a:rPr>
                        <a:t>233 152 595,08 (</a:t>
                      </a:r>
                      <a:r>
                        <a:rPr lang="lt-LT" sz="2800" dirty="0">
                          <a:solidFill>
                            <a:schemeClr val="tx1"/>
                          </a:solidFill>
                          <a:latin typeface="+mj-lt"/>
                        </a:rPr>
                        <a:t>70</a:t>
                      </a:r>
                      <a:r>
                        <a:rPr lang="pl-PL" sz="2800" dirty="0">
                          <a:solidFill>
                            <a:schemeClr val="tx1"/>
                          </a:solidFill>
                          <a:latin typeface="+mj-lt"/>
                        </a:rPr>
                        <a:t> </a:t>
                      </a:r>
                      <a:r>
                        <a:rPr lang="en-GB" sz="2800" dirty="0">
                          <a:solidFill>
                            <a:schemeClr val="tx1"/>
                          </a:solidFill>
                          <a:latin typeface="+mj-lt"/>
                        </a:rPr>
                        <a:t>%</a:t>
                      </a:r>
                      <a:r>
                        <a:rPr lang="pl-PL" sz="2800" dirty="0">
                          <a:solidFill>
                            <a:schemeClr val="tx1"/>
                          </a:solidFill>
                          <a:latin typeface="+mj-lt"/>
                        </a:rPr>
                        <a:t>)</a:t>
                      </a:r>
                      <a:endParaRPr lang="lt-LT" sz="2800" dirty="0">
                        <a:solidFill>
                          <a:schemeClr val="tx1"/>
                        </a:solidFill>
                        <a:latin typeface="+mj-lt"/>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2400" dirty="0">
                        <a:solidFill>
                          <a:schemeClr val="tx1"/>
                        </a:solidFill>
                        <a:latin typeface="+mj-lt"/>
                      </a:endParaRPr>
                    </a:p>
                  </a:txBody>
                  <a:tcPr>
                    <a:noFill/>
                  </a:tcPr>
                </a:tc>
                <a:extLst>
                  <a:ext uri="{0D108BD9-81ED-4DB2-BD59-A6C34878D82A}">
                    <a16:rowId xmlns:a16="http://schemas.microsoft.com/office/drawing/2014/main" val="10001"/>
                  </a:ext>
                </a:extLst>
              </a:tr>
              <a:tr h="370840">
                <a:tc>
                  <a:txBody>
                    <a:bodyPr/>
                    <a:lstStyle/>
                    <a:p>
                      <a:endParaRPr lang="lt-LT" sz="2800" dirty="0">
                        <a:solidFill>
                          <a:schemeClr val="tx1"/>
                        </a:solidFill>
                        <a:latin typeface="+mj-lt"/>
                      </a:endParaRPr>
                    </a:p>
                  </a:txBody>
                  <a:tcPr>
                    <a:noFill/>
                  </a:tcPr>
                </a:tc>
                <a:tc>
                  <a:txBody>
                    <a:bodyPr/>
                    <a:lstStyle/>
                    <a:p>
                      <a:endParaRPr lang="lt-LT" sz="2800" dirty="0">
                        <a:solidFill>
                          <a:schemeClr val="tx1"/>
                        </a:solidFill>
                        <a:latin typeface="+mj-lt"/>
                      </a:endParaRPr>
                    </a:p>
                  </a:txBody>
                  <a:tcPr>
                    <a:noFill/>
                  </a:tcPr>
                </a:tc>
                <a:tc>
                  <a:txBody>
                    <a:bodyPr/>
                    <a:lstStyle/>
                    <a:p>
                      <a:pPr algn="r"/>
                      <a:endParaRPr lang="lt-LT" sz="2800" dirty="0">
                        <a:solidFill>
                          <a:schemeClr val="tx1"/>
                        </a:solidFill>
                        <a:latin typeface="+mj-lt"/>
                      </a:endParaRPr>
                    </a:p>
                  </a:txBody>
                  <a:tcPr>
                    <a:noFill/>
                  </a:tcPr>
                </a:tc>
                <a:tc>
                  <a:txBody>
                    <a:bodyPr/>
                    <a:lstStyle/>
                    <a:p>
                      <a:pPr algn="r"/>
                      <a:endParaRPr lang="lt-LT" sz="2800" dirty="0">
                        <a:solidFill>
                          <a:schemeClr val="tx1"/>
                        </a:solidFill>
                        <a:latin typeface="+mj-lt"/>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sz="2400" dirty="0">
                        <a:solidFill>
                          <a:schemeClr val="tx1"/>
                        </a:solidFill>
                        <a:latin typeface="+mj-lt"/>
                      </a:endParaRPr>
                    </a:p>
                  </a:txBody>
                  <a:tcPr>
                    <a:noFill/>
                  </a:tcPr>
                </a:tc>
                <a:extLst>
                  <a:ext uri="{0D108BD9-81ED-4DB2-BD59-A6C34878D82A}">
                    <a16:rowId xmlns:a16="http://schemas.microsoft.com/office/drawing/2014/main" val="1063923385"/>
                  </a:ext>
                </a:extLst>
              </a:tr>
              <a:tr h="370840">
                <a:tc rowSpan="2">
                  <a:txBody>
                    <a:bodyPr/>
                    <a:lstStyle/>
                    <a:p>
                      <a:r>
                        <a:rPr lang="lt-LT" sz="2800" b="1" dirty="0">
                          <a:solidFill>
                            <a:schemeClr val="tx1"/>
                          </a:solidFill>
                          <a:latin typeface="+mj-lt"/>
                        </a:rPr>
                        <a:t>VSF</a:t>
                      </a:r>
                    </a:p>
                  </a:txBody>
                  <a:tcPr>
                    <a:noFill/>
                  </a:tcPr>
                </a:tc>
                <a:tc>
                  <a:txBody>
                    <a:bodyPr/>
                    <a:lstStyle/>
                    <a:p>
                      <a:r>
                        <a:rPr lang="lt-LT" sz="2800" b="0" dirty="0">
                          <a:solidFill>
                            <a:schemeClr val="tx1"/>
                          </a:solidFill>
                          <a:latin typeface="+mj-lt"/>
                        </a:rPr>
                        <a:t>Deklaruota EK</a:t>
                      </a:r>
                    </a:p>
                  </a:txBody>
                  <a:tcPr>
                    <a:noFill/>
                  </a:tcPr>
                </a:tc>
                <a:tc>
                  <a:txBody>
                    <a:bodyPr/>
                    <a:lstStyle/>
                    <a:p>
                      <a:pPr algn="r"/>
                      <a:r>
                        <a:rPr lang="en-US" sz="2800" b="0" dirty="0">
                          <a:solidFill>
                            <a:schemeClr val="tx1"/>
                          </a:solidFill>
                          <a:latin typeface="+mj-lt"/>
                        </a:rPr>
                        <a:t>1 735 623,61 (5,74</a:t>
                      </a:r>
                      <a:r>
                        <a:rPr lang="lt-LT" sz="2800" b="0" dirty="0">
                          <a:solidFill>
                            <a:schemeClr val="tx1"/>
                          </a:solidFill>
                          <a:latin typeface="+mj-lt"/>
                        </a:rPr>
                        <a:t> </a:t>
                      </a:r>
                      <a:r>
                        <a:rPr lang="en-GB" sz="2800" b="0" dirty="0">
                          <a:solidFill>
                            <a:schemeClr val="tx1"/>
                          </a:solidFill>
                          <a:latin typeface="+mj-lt"/>
                        </a:rPr>
                        <a:t>%</a:t>
                      </a:r>
                      <a:r>
                        <a:rPr lang="lt-LT" sz="2800" b="0" dirty="0">
                          <a:solidFill>
                            <a:schemeClr val="tx1"/>
                          </a:solidFill>
                          <a:latin typeface="+mj-lt"/>
                        </a:rPr>
                        <a:t>) </a:t>
                      </a:r>
                    </a:p>
                  </a:txBody>
                  <a:tcPr>
                    <a:noFill/>
                  </a:tcPr>
                </a:tc>
                <a:tc>
                  <a:txBody>
                    <a:bodyPr/>
                    <a:lstStyle/>
                    <a:p>
                      <a:pPr algn="r"/>
                      <a:r>
                        <a:rPr lang="lt-LT" sz="2800" b="0" dirty="0">
                          <a:solidFill>
                            <a:schemeClr val="tx1"/>
                          </a:solidFill>
                          <a:latin typeface="+mj-lt"/>
                        </a:rPr>
                        <a:t>0 </a:t>
                      </a:r>
                      <a:r>
                        <a:rPr lang="en-GB" sz="2800" b="0" dirty="0">
                          <a:solidFill>
                            <a:schemeClr val="tx1"/>
                          </a:solidFill>
                          <a:latin typeface="+mj-lt"/>
                        </a:rPr>
                        <a:t>%</a:t>
                      </a:r>
                      <a:r>
                        <a:rPr lang="lt-LT" sz="2800" b="0" dirty="0">
                          <a:solidFill>
                            <a:schemeClr val="tx1"/>
                          </a:solidFill>
                          <a:latin typeface="+mj-lt"/>
                        </a:rPr>
                        <a:t> </a:t>
                      </a:r>
                    </a:p>
                  </a:txBody>
                  <a:tcPr>
                    <a:noFill/>
                  </a:tcPr>
                </a:tc>
                <a:tc>
                  <a:txBody>
                    <a:bodyPr/>
                    <a:lstStyle/>
                    <a:p>
                      <a:pPr algn="ctr"/>
                      <a:r>
                        <a:rPr lang="lt-LT" sz="2000" b="0" dirty="0">
                          <a:solidFill>
                            <a:schemeClr val="tx1"/>
                          </a:solidFill>
                          <a:latin typeface="+mj-lt"/>
                        </a:rPr>
                        <a:t>+</a:t>
                      </a:r>
                      <a:r>
                        <a:rPr lang="en-US" sz="2000" b="0" dirty="0">
                          <a:solidFill>
                            <a:schemeClr val="tx1"/>
                          </a:solidFill>
                          <a:latin typeface="+mj-lt"/>
                        </a:rPr>
                        <a:t>5</a:t>
                      </a:r>
                      <a:r>
                        <a:rPr lang="lt-LT" sz="2000" b="0" dirty="0">
                          <a:solidFill>
                            <a:schemeClr val="tx1"/>
                          </a:solidFill>
                          <a:latin typeface="+mj-lt"/>
                        </a:rPr>
                        <a:t>,</a:t>
                      </a:r>
                      <a:r>
                        <a:rPr lang="en-US" sz="2000" b="0" dirty="0">
                          <a:solidFill>
                            <a:schemeClr val="tx1"/>
                          </a:solidFill>
                          <a:latin typeface="+mj-lt"/>
                        </a:rPr>
                        <a:t>74</a:t>
                      </a:r>
                      <a:r>
                        <a:rPr lang="en-GB" sz="2000" b="0" dirty="0">
                          <a:solidFill>
                            <a:schemeClr val="tx1"/>
                          </a:solidFill>
                          <a:latin typeface="+mj-lt"/>
                        </a:rPr>
                        <a:t>%</a:t>
                      </a:r>
                      <a:endParaRPr lang="lt-LT" sz="2000" b="0" dirty="0">
                        <a:solidFill>
                          <a:schemeClr val="tx1"/>
                        </a:solidFill>
                        <a:latin typeface="+mj-lt"/>
                      </a:endParaRPr>
                    </a:p>
                  </a:txBody>
                  <a:tcPr>
                    <a:noFill/>
                  </a:tcPr>
                </a:tc>
                <a:extLst>
                  <a:ext uri="{0D108BD9-81ED-4DB2-BD59-A6C34878D82A}">
                    <a16:rowId xmlns:a16="http://schemas.microsoft.com/office/drawing/2014/main" val="10002"/>
                  </a:ext>
                </a:extLst>
              </a:tr>
              <a:tr h="370840">
                <a:tc vMerge="1">
                  <a:txBody>
                    <a:bodyPr/>
                    <a:lstStyle/>
                    <a:p>
                      <a:endParaRPr lang="lt-LT" sz="3200" dirty="0"/>
                    </a:p>
                  </a:txBody>
                  <a:tcPr/>
                </a:tc>
                <a:tc>
                  <a:txBody>
                    <a:bodyPr/>
                    <a:lstStyle/>
                    <a:p>
                      <a:r>
                        <a:rPr lang="lt-LT" sz="2800" dirty="0">
                          <a:solidFill>
                            <a:schemeClr val="tx1"/>
                          </a:solidFill>
                          <a:latin typeface="+mj-lt"/>
                        </a:rPr>
                        <a:t>Liko deklaruoti</a:t>
                      </a:r>
                    </a:p>
                  </a:txBody>
                  <a:tcPr>
                    <a:noFill/>
                  </a:tcPr>
                </a:tc>
                <a:tc>
                  <a:txBody>
                    <a:bodyPr/>
                    <a:lstStyle/>
                    <a:p>
                      <a:pPr algn="r"/>
                      <a:r>
                        <a:rPr lang="lt-LT" sz="2800" dirty="0">
                          <a:solidFill>
                            <a:schemeClr val="tx1"/>
                          </a:solidFill>
                          <a:latin typeface="+mj-lt"/>
                        </a:rPr>
                        <a:t> </a:t>
                      </a:r>
                      <a:r>
                        <a:rPr lang="pl-PL" sz="2800" dirty="0">
                          <a:solidFill>
                            <a:schemeClr val="tx1"/>
                          </a:solidFill>
                          <a:latin typeface="+mj-lt"/>
                        </a:rPr>
                        <a:t>2</a:t>
                      </a:r>
                      <a:r>
                        <a:rPr lang="en-US" sz="2800" dirty="0">
                          <a:solidFill>
                            <a:schemeClr val="tx1"/>
                          </a:solidFill>
                          <a:latin typeface="+mj-lt"/>
                        </a:rPr>
                        <a:t>8</a:t>
                      </a:r>
                      <a:r>
                        <a:rPr lang="pl-PL" sz="2800" dirty="0">
                          <a:solidFill>
                            <a:schemeClr val="tx1"/>
                          </a:solidFill>
                          <a:latin typeface="+mj-lt"/>
                        </a:rPr>
                        <a:t> </a:t>
                      </a:r>
                      <a:r>
                        <a:rPr lang="en-US" sz="2800" dirty="0">
                          <a:solidFill>
                            <a:schemeClr val="tx1"/>
                          </a:solidFill>
                          <a:latin typeface="+mj-lt"/>
                        </a:rPr>
                        <a:t>538</a:t>
                      </a:r>
                      <a:r>
                        <a:rPr lang="pl-PL" sz="2800" dirty="0">
                          <a:solidFill>
                            <a:schemeClr val="tx1"/>
                          </a:solidFill>
                          <a:latin typeface="+mj-lt"/>
                        </a:rPr>
                        <a:t> </a:t>
                      </a:r>
                      <a:r>
                        <a:rPr lang="en-US" sz="2800" dirty="0">
                          <a:solidFill>
                            <a:schemeClr val="tx1"/>
                          </a:solidFill>
                          <a:latin typeface="+mj-lt"/>
                        </a:rPr>
                        <a:t>718</a:t>
                      </a:r>
                      <a:r>
                        <a:rPr lang="lt-LT" sz="2800" dirty="0">
                          <a:solidFill>
                            <a:schemeClr val="tx1"/>
                          </a:solidFill>
                          <a:latin typeface="+mj-lt"/>
                        </a:rPr>
                        <a:t>,</a:t>
                      </a:r>
                      <a:r>
                        <a:rPr lang="en-US" sz="2800" dirty="0">
                          <a:solidFill>
                            <a:schemeClr val="tx1"/>
                          </a:solidFill>
                          <a:latin typeface="+mj-lt"/>
                        </a:rPr>
                        <a:t>95</a:t>
                      </a:r>
                      <a:r>
                        <a:rPr lang="pl-PL" sz="2800" dirty="0">
                          <a:solidFill>
                            <a:schemeClr val="tx1"/>
                          </a:solidFill>
                          <a:latin typeface="+mj-lt"/>
                        </a:rPr>
                        <a:t> (</a:t>
                      </a:r>
                      <a:r>
                        <a:rPr lang="en-US" sz="2800" dirty="0">
                          <a:solidFill>
                            <a:schemeClr val="tx1"/>
                          </a:solidFill>
                          <a:latin typeface="+mj-lt"/>
                        </a:rPr>
                        <a:t>94,26</a:t>
                      </a:r>
                      <a:r>
                        <a:rPr lang="pl-PL" sz="2800" dirty="0">
                          <a:solidFill>
                            <a:schemeClr val="tx1"/>
                          </a:solidFill>
                          <a:latin typeface="+mj-lt"/>
                        </a:rPr>
                        <a:t> </a:t>
                      </a:r>
                      <a:r>
                        <a:rPr lang="en-GB" sz="2800" dirty="0">
                          <a:solidFill>
                            <a:schemeClr val="tx1"/>
                          </a:solidFill>
                          <a:latin typeface="+mj-lt"/>
                        </a:rPr>
                        <a:t>%</a:t>
                      </a:r>
                      <a:r>
                        <a:rPr lang="pl-PL" sz="2800" dirty="0">
                          <a:solidFill>
                            <a:schemeClr val="tx1"/>
                          </a:solidFill>
                          <a:latin typeface="+mj-lt"/>
                        </a:rPr>
                        <a:t>)</a:t>
                      </a:r>
                    </a:p>
                  </a:txBody>
                  <a:tcPr>
                    <a:noFill/>
                  </a:tcPr>
                </a:tc>
                <a:tc>
                  <a:txBody>
                    <a:bodyPr/>
                    <a:lstStyle/>
                    <a:p>
                      <a:pPr algn="r"/>
                      <a:r>
                        <a:rPr lang="lt-LT" sz="2800" dirty="0">
                          <a:solidFill>
                            <a:schemeClr val="tx1"/>
                          </a:solidFill>
                          <a:latin typeface="+mj-lt"/>
                        </a:rPr>
                        <a:t> </a:t>
                      </a:r>
                      <a:r>
                        <a:rPr lang="pl-PL" sz="2800" dirty="0">
                          <a:solidFill>
                            <a:schemeClr val="tx1"/>
                          </a:solidFill>
                          <a:latin typeface="+mj-lt"/>
                        </a:rPr>
                        <a:t>28 255 780,53 (100 </a:t>
                      </a:r>
                      <a:r>
                        <a:rPr lang="en-GB" sz="2800" dirty="0">
                          <a:solidFill>
                            <a:schemeClr val="tx1"/>
                          </a:solidFill>
                          <a:latin typeface="+mj-lt"/>
                        </a:rPr>
                        <a:t>%</a:t>
                      </a:r>
                      <a:r>
                        <a:rPr lang="pl-PL" sz="2800" dirty="0">
                          <a:solidFill>
                            <a:schemeClr val="tx1"/>
                          </a:solidFill>
                          <a:latin typeface="+mj-lt"/>
                        </a:rPr>
                        <a:t>)</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lt-LT" sz="2800" b="1" dirty="0">
                        <a:solidFill>
                          <a:schemeClr val="tx1"/>
                        </a:solidFill>
                        <a:latin typeface="+mj-lt"/>
                      </a:endParaRPr>
                    </a:p>
                  </a:txBody>
                  <a:tcP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74282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25" name="TextBox 24"/>
          <p:cNvSpPr txBox="1"/>
          <p:nvPr/>
        </p:nvSpPr>
        <p:spPr>
          <a:xfrm>
            <a:off x="-258792" y="-180451"/>
            <a:ext cx="12450792" cy="1323439"/>
          </a:xfrm>
          <a:prstGeom prst="rect">
            <a:avLst/>
          </a:prstGeom>
          <a:noFill/>
        </p:spPr>
        <p:txBody>
          <a:bodyPr wrap="square" rtlCol="0">
            <a:spAutoFit/>
          </a:bodyPr>
          <a:lstStyle/>
          <a:p>
            <a:pPr algn="ctr">
              <a:lnSpc>
                <a:spcPct val="150000"/>
              </a:lnSpc>
            </a:pPr>
            <a:r>
              <a:rPr lang="lt-LT" sz="3200" b="1" dirty="0">
                <a:solidFill>
                  <a:schemeClr val="bg1"/>
                </a:solidFill>
                <a:latin typeface="+mj-lt"/>
                <a:cs typeface="Calibri" panose="020F0502020204030204" pitchFamily="34" charset="0"/>
              </a:rPr>
              <a:t>SVVP ir VSF programų įgyvendinimo pažanga</a:t>
            </a:r>
            <a:r>
              <a:rPr lang="en-GB" sz="3200" b="1" dirty="0">
                <a:solidFill>
                  <a:schemeClr val="bg1"/>
                </a:solidFill>
                <a:latin typeface="+mj-lt"/>
                <a:cs typeface="Calibri" panose="020F0502020204030204" pitchFamily="34" charset="0"/>
              </a:rPr>
              <a:t> (</a:t>
            </a:r>
            <a:r>
              <a:rPr lang="lt-LT" sz="3200" b="1" dirty="0">
                <a:solidFill>
                  <a:schemeClr val="bg1"/>
                </a:solidFill>
                <a:latin typeface="+mj-lt"/>
                <a:cs typeface="Calibri" panose="020F0502020204030204" pitchFamily="34" charset="0"/>
              </a:rPr>
              <a:t>2</a:t>
            </a:r>
            <a:r>
              <a:rPr lang="en-GB" sz="3200" b="1" dirty="0">
                <a:solidFill>
                  <a:schemeClr val="bg1"/>
                </a:solidFill>
                <a:latin typeface="+mj-lt"/>
                <a:cs typeface="Calibri" panose="020F0502020204030204" pitchFamily="34" charset="0"/>
              </a:rPr>
              <a:t>)</a:t>
            </a:r>
            <a:r>
              <a:rPr lang="lt-LT" sz="3200" b="1" dirty="0">
                <a:solidFill>
                  <a:schemeClr val="bg1"/>
                </a:solidFill>
                <a:latin typeface="+mj-lt"/>
                <a:cs typeface="Calibri" panose="020F0502020204030204" pitchFamily="34" charset="0"/>
              </a:rPr>
              <a:t> – SVVP rodikliai</a:t>
            </a:r>
          </a:p>
          <a:p>
            <a:endParaRPr lang="lt-LT" sz="3200" dirty="0">
              <a:solidFill>
                <a:schemeClr val="bg1"/>
              </a:solidFill>
              <a:latin typeface="+mj-lt"/>
            </a:endParaRPr>
          </a:p>
        </p:txBody>
      </p:sp>
      <p:graphicFrame>
        <p:nvGraphicFramePr>
          <p:cNvPr id="3" name="Table 2">
            <a:extLst>
              <a:ext uri="{FF2B5EF4-FFF2-40B4-BE49-F238E27FC236}">
                <a16:creationId xmlns:a16="http://schemas.microsoft.com/office/drawing/2014/main" id="{5A5EB97B-1B9D-3E74-D552-44D1ECD4272A}"/>
              </a:ext>
            </a:extLst>
          </p:cNvPr>
          <p:cNvGraphicFramePr>
            <a:graphicFrameLocks noGrp="1"/>
          </p:cNvGraphicFramePr>
          <p:nvPr>
            <p:extLst>
              <p:ext uri="{D42A27DB-BD31-4B8C-83A1-F6EECF244321}">
                <p14:modId xmlns:p14="http://schemas.microsoft.com/office/powerpoint/2010/main" val="1112204856"/>
              </p:ext>
            </p:extLst>
          </p:nvPr>
        </p:nvGraphicFramePr>
        <p:xfrm>
          <a:off x="233916" y="942453"/>
          <a:ext cx="11738344" cy="3792157"/>
        </p:xfrm>
        <a:graphic>
          <a:graphicData uri="http://schemas.openxmlformats.org/drawingml/2006/table">
            <a:tbl>
              <a:tblPr>
                <a:tableStyleId>{5C22544A-7EE6-4342-B048-85BDC9FD1C3A}</a:tableStyleId>
              </a:tblPr>
              <a:tblGrid>
                <a:gridCol w="7984719">
                  <a:extLst>
                    <a:ext uri="{9D8B030D-6E8A-4147-A177-3AD203B41FA5}">
                      <a16:colId xmlns:a16="http://schemas.microsoft.com/office/drawing/2014/main" val="3999455478"/>
                    </a:ext>
                  </a:extLst>
                </a:gridCol>
                <a:gridCol w="2064805">
                  <a:extLst>
                    <a:ext uri="{9D8B030D-6E8A-4147-A177-3AD203B41FA5}">
                      <a16:colId xmlns:a16="http://schemas.microsoft.com/office/drawing/2014/main" val="3223166920"/>
                    </a:ext>
                  </a:extLst>
                </a:gridCol>
                <a:gridCol w="1688820">
                  <a:extLst>
                    <a:ext uri="{9D8B030D-6E8A-4147-A177-3AD203B41FA5}">
                      <a16:colId xmlns:a16="http://schemas.microsoft.com/office/drawing/2014/main" val="4021381112"/>
                    </a:ext>
                  </a:extLst>
                </a:gridCol>
              </a:tblGrid>
              <a:tr h="323225">
                <a:tc>
                  <a:txBody>
                    <a:bodyPr/>
                    <a:lstStyle/>
                    <a:p>
                      <a:pPr marL="0" marR="0" algn="ctr">
                        <a:lnSpc>
                          <a:spcPct val="107000"/>
                        </a:lnSpc>
                        <a:spcBef>
                          <a:spcPts val="0"/>
                        </a:spcBef>
                        <a:spcAft>
                          <a:spcPts val="0"/>
                        </a:spcAft>
                      </a:pPr>
                      <a:r>
                        <a:rPr lang="sv-SE" sz="2400" b="1" kern="100" dirty="0">
                          <a:effectLst/>
                          <a:latin typeface="+mj-lt"/>
                          <a:ea typeface="Aptos" panose="020B0004020202020204" pitchFamily="34" charset="0"/>
                          <a:cs typeface="Times New Roman" panose="02020603050405020304" pitchFamily="18" charset="0"/>
                        </a:rPr>
                        <a:t>KONKRETUS TIKSLAS: Europos integruotas sienų valdymas</a:t>
                      </a:r>
                      <a:endParaRPr lang="lt-LT" sz="2400" b="1" kern="100" dirty="0">
                        <a:effectLst/>
                        <a:latin typeface="+mj-lt"/>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Produkto rodikliai </a:t>
                      </a: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Rodiklio tarpinė (2024 m.) reikšmė</a:t>
                      </a: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Pasiekta reikšmė iki 2024-06-30</a:t>
                      </a: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5626743"/>
                  </a:ext>
                </a:extLst>
              </a:tr>
              <a:tr h="161613">
                <a:tc>
                  <a:txBody>
                    <a:bodyPr/>
                    <a:lstStyle/>
                    <a:p>
                      <a:pPr marL="0" marR="0">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Įrangos vienetų, įsigytų sienos perėjimo punktams, skaičius:</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218</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2400" kern="100">
                          <a:effectLst/>
                          <a:latin typeface="+mj-lt"/>
                          <a:ea typeface="Aptos" panose="020B0004020202020204" pitchFamily="34" charset="0"/>
                          <a:cs typeface="Times New Roman" panose="02020603050405020304" pitchFamily="18" charset="0"/>
                        </a:rPr>
                        <a:t>101</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53118"/>
                  </a:ext>
                </a:extLst>
              </a:tr>
              <a:tr h="161613">
                <a:tc>
                  <a:txBody>
                    <a:bodyPr/>
                    <a:lstStyle/>
                    <a:p>
                      <a:pPr marL="0" marR="0">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  įsigytų orlaivių skaičius, iš šio skaičiaus:</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0</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2400" kern="100">
                          <a:effectLst/>
                          <a:latin typeface="+mj-lt"/>
                          <a:ea typeface="Aptos" panose="020B0004020202020204" pitchFamily="34" charset="0"/>
                          <a:cs typeface="Times New Roman" panose="02020603050405020304" pitchFamily="18" charset="0"/>
                        </a:rPr>
                        <a:t>15</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9121241"/>
                  </a:ext>
                </a:extLst>
              </a:tr>
              <a:tr h="161613">
                <a:tc>
                  <a:txBody>
                    <a:bodyPr/>
                    <a:lstStyle/>
                    <a:p>
                      <a:pPr marL="0" marR="0">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                                                         įsigytų </a:t>
                      </a:r>
                      <a:r>
                        <a:rPr lang="lt-LT" sz="2400" b="1" kern="100" dirty="0">
                          <a:effectLst/>
                          <a:latin typeface="+mj-lt"/>
                          <a:ea typeface="Aptos" panose="020B0004020202020204" pitchFamily="34" charset="0"/>
                          <a:cs typeface="Times New Roman" panose="02020603050405020304" pitchFamily="18" charset="0"/>
                        </a:rPr>
                        <a:t>bepiločių orlaivių </a:t>
                      </a:r>
                      <a:r>
                        <a:rPr lang="lt-LT" sz="2400" kern="100" dirty="0">
                          <a:effectLst/>
                          <a:latin typeface="+mj-lt"/>
                          <a:ea typeface="Aptos" panose="020B0004020202020204" pitchFamily="34" charset="0"/>
                          <a:cs typeface="Times New Roman" panose="02020603050405020304" pitchFamily="18" charset="0"/>
                        </a:rPr>
                        <a:t>skaičius</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2400" kern="100">
                          <a:effectLst/>
                          <a:latin typeface="+mj-lt"/>
                          <a:ea typeface="Aptos" panose="020B0004020202020204" pitchFamily="34" charset="0"/>
                          <a:cs typeface="Times New Roman" panose="02020603050405020304" pitchFamily="18" charset="0"/>
                        </a:rPr>
                        <a:t>0</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2400" kern="100">
                          <a:effectLst/>
                          <a:latin typeface="+mj-lt"/>
                          <a:ea typeface="Aptos" panose="020B0004020202020204" pitchFamily="34" charset="0"/>
                          <a:cs typeface="Times New Roman" panose="02020603050405020304" pitchFamily="18" charset="0"/>
                        </a:rPr>
                        <a:t>15</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481420"/>
                  </a:ext>
                </a:extLst>
              </a:tr>
              <a:tr h="161613">
                <a:tc>
                  <a:txBody>
                    <a:bodyPr/>
                    <a:lstStyle/>
                    <a:p>
                      <a:pPr marL="0" marR="0">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Įsigytų </a:t>
                      </a:r>
                      <a:r>
                        <a:rPr lang="lt-LT" sz="2400" b="1" kern="100" dirty="0">
                          <a:effectLst/>
                          <a:latin typeface="+mj-lt"/>
                          <a:ea typeface="Aptos" panose="020B0004020202020204" pitchFamily="34" charset="0"/>
                          <a:cs typeface="Times New Roman" panose="02020603050405020304" pitchFamily="18" charset="0"/>
                        </a:rPr>
                        <a:t>sausumos transporto priemonių </a:t>
                      </a:r>
                      <a:r>
                        <a:rPr lang="lt-LT" sz="2400" kern="100" dirty="0">
                          <a:effectLst/>
                          <a:latin typeface="+mj-lt"/>
                          <a:ea typeface="Aptos" panose="020B0004020202020204" pitchFamily="34" charset="0"/>
                          <a:cs typeface="Times New Roman" panose="02020603050405020304" pitchFamily="18" charset="0"/>
                        </a:rPr>
                        <a:t>skaičius</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2400" kern="100">
                          <a:effectLst/>
                          <a:latin typeface="+mj-lt"/>
                          <a:ea typeface="Aptos" panose="020B0004020202020204" pitchFamily="34" charset="0"/>
                          <a:cs typeface="Times New Roman" panose="02020603050405020304" pitchFamily="18" charset="0"/>
                        </a:rPr>
                        <a:t>141</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55 (39+16)</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2808425"/>
                  </a:ext>
                </a:extLst>
              </a:tr>
              <a:tr h="161613">
                <a:tc>
                  <a:txBody>
                    <a:bodyPr/>
                    <a:lstStyle/>
                    <a:p>
                      <a:pPr marL="0" marR="0">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Mokymo</a:t>
                      </a:r>
                      <a:r>
                        <a:rPr lang="lt-LT" sz="2400" kern="100" dirty="0">
                          <a:effectLst/>
                          <a:latin typeface="+mj-lt"/>
                          <a:ea typeface="Aptos" panose="020B0004020202020204" pitchFamily="34" charset="0"/>
                          <a:cs typeface="Times New Roman" panose="02020603050405020304" pitchFamily="18" charset="0"/>
                        </a:rPr>
                        <a:t> veiklos dalyvių skaičius</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2400" kern="100">
                          <a:effectLst/>
                          <a:latin typeface="+mj-lt"/>
                          <a:ea typeface="Aptos" panose="020B0004020202020204" pitchFamily="34" charset="0"/>
                          <a:cs typeface="Times New Roman" panose="02020603050405020304" pitchFamily="18" charset="0"/>
                        </a:rPr>
                        <a:t>1076</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147</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0314984"/>
                  </a:ext>
                </a:extLst>
              </a:tr>
              <a:tr h="347467">
                <a:tc>
                  <a:txBody>
                    <a:bodyPr/>
                    <a:lstStyle/>
                    <a:p>
                      <a:pPr marL="0" marR="0">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Informacinių technologijų </a:t>
                      </a:r>
                      <a:r>
                        <a:rPr lang="lt-LT" sz="2400" kern="100" dirty="0">
                          <a:effectLst/>
                          <a:latin typeface="+mj-lt"/>
                          <a:ea typeface="Aptos" panose="020B0004020202020204" pitchFamily="34" charset="0"/>
                          <a:cs typeface="Times New Roman" panose="02020603050405020304" pitchFamily="18" charset="0"/>
                        </a:rPr>
                        <a:t>funkcionalumų, kurie buvo sukurti / eksploatuojami / modernizuoti, skaičius</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2400" kern="100">
                          <a:effectLst/>
                          <a:latin typeface="+mj-lt"/>
                          <a:ea typeface="Aptos" panose="020B0004020202020204" pitchFamily="34" charset="0"/>
                          <a:cs typeface="Times New Roman" panose="02020603050405020304" pitchFamily="18" charset="0"/>
                        </a:rPr>
                        <a:t>17</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6</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2606346"/>
                  </a:ext>
                </a:extLst>
              </a:tr>
            </a:tbl>
          </a:graphicData>
        </a:graphic>
      </p:graphicFrame>
    </p:spTree>
    <p:extLst>
      <p:ext uri="{BB962C8B-B14F-4D97-AF65-F5344CB8AC3E}">
        <p14:creationId xmlns:p14="http://schemas.microsoft.com/office/powerpoint/2010/main" val="1485719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25" name="TextBox 24"/>
          <p:cNvSpPr txBox="1"/>
          <p:nvPr/>
        </p:nvSpPr>
        <p:spPr>
          <a:xfrm>
            <a:off x="-258792" y="-180451"/>
            <a:ext cx="12450792" cy="1323439"/>
          </a:xfrm>
          <a:prstGeom prst="rect">
            <a:avLst/>
          </a:prstGeom>
          <a:noFill/>
        </p:spPr>
        <p:txBody>
          <a:bodyPr wrap="square" rtlCol="0">
            <a:spAutoFit/>
          </a:bodyPr>
          <a:lstStyle/>
          <a:p>
            <a:pPr algn="ctr">
              <a:lnSpc>
                <a:spcPct val="150000"/>
              </a:lnSpc>
            </a:pPr>
            <a:r>
              <a:rPr lang="lt-LT" sz="3200" b="1" dirty="0">
                <a:solidFill>
                  <a:schemeClr val="bg1"/>
                </a:solidFill>
                <a:latin typeface="+mj-lt"/>
                <a:cs typeface="Calibri" panose="020F0502020204030204" pitchFamily="34" charset="0"/>
              </a:rPr>
              <a:t>SVVP ir VSF programų įgyvendinimo pažanga</a:t>
            </a:r>
            <a:r>
              <a:rPr lang="en-GB" sz="3200" b="1" dirty="0">
                <a:solidFill>
                  <a:schemeClr val="bg1"/>
                </a:solidFill>
                <a:latin typeface="+mj-lt"/>
                <a:cs typeface="Calibri" panose="020F0502020204030204" pitchFamily="34" charset="0"/>
              </a:rPr>
              <a:t> (</a:t>
            </a:r>
            <a:r>
              <a:rPr lang="lt-LT" sz="3200" b="1" dirty="0">
                <a:solidFill>
                  <a:schemeClr val="bg1"/>
                </a:solidFill>
                <a:latin typeface="+mj-lt"/>
                <a:cs typeface="Calibri" panose="020F0502020204030204" pitchFamily="34" charset="0"/>
              </a:rPr>
              <a:t>3</a:t>
            </a:r>
            <a:r>
              <a:rPr lang="en-GB" sz="3200" b="1" dirty="0">
                <a:solidFill>
                  <a:schemeClr val="bg1"/>
                </a:solidFill>
                <a:latin typeface="+mj-lt"/>
                <a:cs typeface="Calibri" panose="020F0502020204030204" pitchFamily="34" charset="0"/>
              </a:rPr>
              <a:t>)</a:t>
            </a:r>
            <a:r>
              <a:rPr lang="lt-LT" sz="3200" b="1" dirty="0">
                <a:solidFill>
                  <a:schemeClr val="bg1"/>
                </a:solidFill>
                <a:latin typeface="+mj-lt"/>
                <a:cs typeface="Calibri" panose="020F0502020204030204" pitchFamily="34" charset="0"/>
              </a:rPr>
              <a:t> – SVVP rodikliai</a:t>
            </a:r>
          </a:p>
          <a:p>
            <a:endParaRPr lang="lt-LT" sz="3200" dirty="0">
              <a:solidFill>
                <a:schemeClr val="bg1"/>
              </a:solidFill>
              <a:latin typeface="+mj-lt"/>
            </a:endParaRPr>
          </a:p>
        </p:txBody>
      </p:sp>
      <p:graphicFrame>
        <p:nvGraphicFramePr>
          <p:cNvPr id="3" name="Table 2">
            <a:extLst>
              <a:ext uri="{FF2B5EF4-FFF2-40B4-BE49-F238E27FC236}">
                <a16:creationId xmlns:a16="http://schemas.microsoft.com/office/drawing/2014/main" id="{5A5EB97B-1B9D-3E74-D552-44D1ECD4272A}"/>
              </a:ext>
            </a:extLst>
          </p:cNvPr>
          <p:cNvGraphicFramePr>
            <a:graphicFrameLocks noGrp="1"/>
          </p:cNvGraphicFramePr>
          <p:nvPr>
            <p:extLst>
              <p:ext uri="{D42A27DB-BD31-4B8C-83A1-F6EECF244321}">
                <p14:modId xmlns:p14="http://schemas.microsoft.com/office/powerpoint/2010/main" val="209830636"/>
              </p:ext>
            </p:extLst>
          </p:nvPr>
        </p:nvGraphicFramePr>
        <p:xfrm>
          <a:off x="233916" y="942453"/>
          <a:ext cx="11738344" cy="3844164"/>
        </p:xfrm>
        <a:graphic>
          <a:graphicData uri="http://schemas.openxmlformats.org/drawingml/2006/table">
            <a:tbl>
              <a:tblPr>
                <a:tableStyleId>{5C22544A-7EE6-4342-B048-85BDC9FD1C3A}</a:tableStyleId>
              </a:tblPr>
              <a:tblGrid>
                <a:gridCol w="7984719">
                  <a:extLst>
                    <a:ext uri="{9D8B030D-6E8A-4147-A177-3AD203B41FA5}">
                      <a16:colId xmlns:a16="http://schemas.microsoft.com/office/drawing/2014/main" val="3999455478"/>
                    </a:ext>
                  </a:extLst>
                </a:gridCol>
                <a:gridCol w="2064805">
                  <a:extLst>
                    <a:ext uri="{9D8B030D-6E8A-4147-A177-3AD203B41FA5}">
                      <a16:colId xmlns:a16="http://schemas.microsoft.com/office/drawing/2014/main" val="3223166920"/>
                    </a:ext>
                  </a:extLst>
                </a:gridCol>
                <a:gridCol w="1688820">
                  <a:extLst>
                    <a:ext uri="{9D8B030D-6E8A-4147-A177-3AD203B41FA5}">
                      <a16:colId xmlns:a16="http://schemas.microsoft.com/office/drawing/2014/main" val="4021381112"/>
                    </a:ext>
                  </a:extLst>
                </a:gridCol>
              </a:tblGrid>
              <a:tr h="323225">
                <a:tc>
                  <a:txBody>
                    <a:bodyPr/>
                    <a:lstStyle/>
                    <a:p>
                      <a:pPr marL="0" marR="0" algn="ctr">
                        <a:lnSpc>
                          <a:spcPct val="107000"/>
                        </a:lnSpc>
                        <a:spcBef>
                          <a:spcPts val="0"/>
                        </a:spcBef>
                        <a:spcAft>
                          <a:spcPts val="0"/>
                        </a:spcAft>
                      </a:pPr>
                      <a:r>
                        <a:rPr lang="sv-SE" sz="2400" b="1" kern="100" dirty="0">
                          <a:effectLst/>
                          <a:latin typeface="+mj-lt"/>
                          <a:ea typeface="Aptos" panose="020B0004020202020204" pitchFamily="34" charset="0"/>
                          <a:cs typeface="Times New Roman" panose="02020603050405020304" pitchFamily="18" charset="0"/>
                        </a:rPr>
                        <a:t>KONKRETUS TIKSLAS: Europos integruotas sienų valdymas</a:t>
                      </a:r>
                      <a:endParaRPr lang="lt-LT" sz="2400" b="1" kern="100" dirty="0">
                        <a:effectLst/>
                        <a:latin typeface="+mj-lt"/>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Rezultato rodikliai </a:t>
                      </a: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2029 m.</a:t>
                      </a: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Pasiekta reikšmė iki 2024-06-30</a:t>
                      </a: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5626743"/>
                  </a:ext>
                </a:extLst>
              </a:tr>
              <a:tr h="161613">
                <a:tc>
                  <a:txBody>
                    <a:bodyPr/>
                    <a:lstStyle/>
                    <a:p>
                      <a:pPr marL="0" marR="0">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Europos sienų ir pakrančių apsaugos agentūros techninės įrangos rezerve užregistruotos įrangos vienetų skaičius</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t-LT" sz="2400" kern="100">
                          <a:effectLst/>
                          <a:latin typeface="+mj-lt"/>
                          <a:ea typeface="Aptos" panose="020B0004020202020204" pitchFamily="34" charset="0"/>
                          <a:cs typeface="Times New Roman" panose="02020603050405020304" pitchFamily="18" charset="0"/>
                        </a:rPr>
                        <a:t>198</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2400" kern="100">
                          <a:effectLst/>
                          <a:latin typeface="+mj-lt"/>
                          <a:ea typeface="Aptos" panose="020B0004020202020204" pitchFamily="34" charset="0"/>
                          <a:cs typeface="Times New Roman" panose="02020603050405020304" pitchFamily="18" charset="0"/>
                        </a:rPr>
                        <a:t>69</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53118"/>
                  </a:ext>
                </a:extLst>
              </a:tr>
              <a:tr h="161613">
                <a:tc>
                  <a:txBody>
                    <a:bodyPr/>
                    <a:lstStyle/>
                    <a:p>
                      <a:pPr marL="0" marR="0">
                        <a:lnSpc>
                          <a:spcPct val="107000"/>
                        </a:lnSpc>
                        <a:spcBef>
                          <a:spcPts val="0"/>
                        </a:spcBef>
                        <a:spcAft>
                          <a:spcPts val="0"/>
                        </a:spcAft>
                      </a:pPr>
                      <a:r>
                        <a:rPr lang="lt-LT" sz="2400" kern="100">
                          <a:effectLst/>
                          <a:latin typeface="+mj-lt"/>
                          <a:ea typeface="Aptos" panose="020B0004020202020204" pitchFamily="34" charset="0"/>
                          <a:cs typeface="Times New Roman" panose="02020603050405020304" pitchFamily="18" charset="0"/>
                        </a:rPr>
                        <a:t>Įrangos, kuria gali naudotis Europos sienų ir pakrančių apsaugos agentūra, vienetų skaičius</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t-LT" sz="2400" kern="100">
                          <a:effectLst/>
                          <a:latin typeface="+mj-lt"/>
                          <a:ea typeface="Aptos" panose="020B0004020202020204" pitchFamily="34" charset="0"/>
                          <a:cs typeface="Times New Roman" panose="02020603050405020304" pitchFamily="18" charset="0"/>
                        </a:rPr>
                        <a:t>198</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2400" kern="100">
                          <a:effectLst/>
                          <a:latin typeface="+mj-lt"/>
                          <a:ea typeface="Aptos" panose="020B0004020202020204" pitchFamily="34" charset="0"/>
                          <a:cs typeface="Times New Roman" panose="02020603050405020304" pitchFamily="18" charset="0"/>
                        </a:rPr>
                        <a:t>69</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9121241"/>
                  </a:ext>
                </a:extLst>
              </a:tr>
              <a:tr h="161613">
                <a:tc>
                  <a:txBody>
                    <a:bodyPr/>
                    <a:lstStyle/>
                    <a:p>
                      <a:pPr marL="0" marR="0">
                        <a:lnSpc>
                          <a:spcPct val="107000"/>
                        </a:lnSpc>
                        <a:spcBef>
                          <a:spcPts val="0"/>
                        </a:spcBef>
                        <a:spcAft>
                          <a:spcPts val="0"/>
                        </a:spcAft>
                      </a:pPr>
                      <a:r>
                        <a:rPr lang="lt-LT" sz="2400" kern="100">
                          <a:effectLst/>
                          <a:latin typeface="+mj-lt"/>
                          <a:ea typeface="Aptos" panose="020B0004020202020204" pitchFamily="34" charset="0"/>
                          <a:cs typeface="Times New Roman" panose="02020603050405020304" pitchFamily="18" charset="0"/>
                        </a:rPr>
                        <a:t>Dalyvių, kurie praėjus trims mėnesiams po dalyvavimo mokymuose pranešė, kad naudojasi to mokymo metu įgytais įgūdžiais ir kompetencijomis, skaičius</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t-LT" sz="2400" kern="100">
                          <a:effectLst/>
                          <a:latin typeface="+mj-lt"/>
                          <a:ea typeface="Aptos" panose="020B0004020202020204" pitchFamily="34" charset="0"/>
                          <a:cs typeface="Times New Roman" panose="02020603050405020304" pitchFamily="18" charset="0"/>
                        </a:rPr>
                        <a:t>1822</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106</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481420"/>
                  </a:ext>
                </a:extLst>
              </a:tr>
            </a:tbl>
          </a:graphicData>
        </a:graphic>
      </p:graphicFrame>
    </p:spTree>
    <p:extLst>
      <p:ext uri="{BB962C8B-B14F-4D97-AF65-F5344CB8AC3E}">
        <p14:creationId xmlns:p14="http://schemas.microsoft.com/office/powerpoint/2010/main" val="375986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25" name="TextBox 24"/>
          <p:cNvSpPr txBox="1"/>
          <p:nvPr/>
        </p:nvSpPr>
        <p:spPr>
          <a:xfrm>
            <a:off x="-258792" y="-180451"/>
            <a:ext cx="12450792" cy="1323439"/>
          </a:xfrm>
          <a:prstGeom prst="rect">
            <a:avLst/>
          </a:prstGeom>
          <a:noFill/>
        </p:spPr>
        <p:txBody>
          <a:bodyPr wrap="square" rtlCol="0">
            <a:spAutoFit/>
          </a:bodyPr>
          <a:lstStyle/>
          <a:p>
            <a:pPr algn="ctr">
              <a:lnSpc>
                <a:spcPct val="150000"/>
              </a:lnSpc>
            </a:pPr>
            <a:r>
              <a:rPr lang="lt-LT" sz="3200" b="1" dirty="0">
                <a:solidFill>
                  <a:schemeClr val="bg1"/>
                </a:solidFill>
                <a:latin typeface="+mj-lt"/>
                <a:cs typeface="Calibri" panose="020F0502020204030204" pitchFamily="34" charset="0"/>
              </a:rPr>
              <a:t>SVVP ir VSF programų įgyvendinimo pažanga</a:t>
            </a:r>
            <a:r>
              <a:rPr lang="en-GB" sz="3200" b="1" dirty="0">
                <a:solidFill>
                  <a:schemeClr val="bg1"/>
                </a:solidFill>
                <a:latin typeface="+mj-lt"/>
                <a:cs typeface="Calibri" panose="020F0502020204030204" pitchFamily="34" charset="0"/>
              </a:rPr>
              <a:t> (</a:t>
            </a:r>
            <a:r>
              <a:rPr lang="lt-LT" sz="3200" b="1" dirty="0">
                <a:solidFill>
                  <a:schemeClr val="bg1"/>
                </a:solidFill>
                <a:latin typeface="+mj-lt"/>
                <a:cs typeface="Calibri" panose="020F0502020204030204" pitchFamily="34" charset="0"/>
              </a:rPr>
              <a:t>4</a:t>
            </a:r>
            <a:r>
              <a:rPr lang="en-GB" sz="3200" b="1" dirty="0">
                <a:solidFill>
                  <a:schemeClr val="bg1"/>
                </a:solidFill>
                <a:latin typeface="+mj-lt"/>
                <a:cs typeface="Calibri" panose="020F0502020204030204" pitchFamily="34" charset="0"/>
              </a:rPr>
              <a:t>)</a:t>
            </a:r>
            <a:r>
              <a:rPr lang="lt-LT" sz="3200" b="1" dirty="0">
                <a:solidFill>
                  <a:schemeClr val="bg1"/>
                </a:solidFill>
                <a:latin typeface="+mj-lt"/>
                <a:cs typeface="Calibri" panose="020F0502020204030204" pitchFamily="34" charset="0"/>
              </a:rPr>
              <a:t> – SVVP rodikliai</a:t>
            </a:r>
          </a:p>
          <a:p>
            <a:endParaRPr lang="lt-LT" sz="3200" dirty="0">
              <a:solidFill>
                <a:schemeClr val="bg1"/>
              </a:solidFill>
              <a:latin typeface="+mj-lt"/>
            </a:endParaRPr>
          </a:p>
        </p:txBody>
      </p:sp>
      <p:graphicFrame>
        <p:nvGraphicFramePr>
          <p:cNvPr id="3" name="Table 2">
            <a:extLst>
              <a:ext uri="{FF2B5EF4-FFF2-40B4-BE49-F238E27FC236}">
                <a16:creationId xmlns:a16="http://schemas.microsoft.com/office/drawing/2014/main" id="{5A5EB97B-1B9D-3E74-D552-44D1ECD4272A}"/>
              </a:ext>
            </a:extLst>
          </p:cNvPr>
          <p:cNvGraphicFramePr>
            <a:graphicFrameLocks noGrp="1"/>
          </p:cNvGraphicFramePr>
          <p:nvPr>
            <p:extLst>
              <p:ext uri="{D42A27DB-BD31-4B8C-83A1-F6EECF244321}">
                <p14:modId xmlns:p14="http://schemas.microsoft.com/office/powerpoint/2010/main" val="1542480825"/>
              </p:ext>
            </p:extLst>
          </p:nvPr>
        </p:nvGraphicFramePr>
        <p:xfrm>
          <a:off x="226828" y="1559141"/>
          <a:ext cx="11738344" cy="2670112"/>
        </p:xfrm>
        <a:graphic>
          <a:graphicData uri="http://schemas.openxmlformats.org/drawingml/2006/table">
            <a:tbl>
              <a:tblPr>
                <a:tableStyleId>{5C22544A-7EE6-4342-B048-85BDC9FD1C3A}</a:tableStyleId>
              </a:tblPr>
              <a:tblGrid>
                <a:gridCol w="7984719">
                  <a:extLst>
                    <a:ext uri="{9D8B030D-6E8A-4147-A177-3AD203B41FA5}">
                      <a16:colId xmlns:a16="http://schemas.microsoft.com/office/drawing/2014/main" val="3999455478"/>
                    </a:ext>
                  </a:extLst>
                </a:gridCol>
                <a:gridCol w="2064805">
                  <a:extLst>
                    <a:ext uri="{9D8B030D-6E8A-4147-A177-3AD203B41FA5}">
                      <a16:colId xmlns:a16="http://schemas.microsoft.com/office/drawing/2014/main" val="3223166920"/>
                    </a:ext>
                  </a:extLst>
                </a:gridCol>
                <a:gridCol w="1688820">
                  <a:extLst>
                    <a:ext uri="{9D8B030D-6E8A-4147-A177-3AD203B41FA5}">
                      <a16:colId xmlns:a16="http://schemas.microsoft.com/office/drawing/2014/main" val="4021381112"/>
                    </a:ext>
                  </a:extLst>
                </a:gridCol>
              </a:tblGrid>
              <a:tr h="323225">
                <a:tc>
                  <a:txBody>
                    <a:bodyPr/>
                    <a:lstStyle/>
                    <a:p>
                      <a:pPr marL="0" marR="0" algn="ctr">
                        <a:lnSpc>
                          <a:spcPct val="107000"/>
                        </a:lnSpc>
                        <a:spcBef>
                          <a:spcPts val="0"/>
                        </a:spcBef>
                        <a:spcAft>
                          <a:spcPts val="0"/>
                        </a:spcAft>
                      </a:pPr>
                      <a:r>
                        <a:rPr lang="sv-SE" sz="2400" b="1" kern="100" dirty="0">
                          <a:effectLst/>
                          <a:latin typeface="+mj-lt"/>
                          <a:ea typeface="Aptos" panose="020B0004020202020204" pitchFamily="34" charset="0"/>
                          <a:cs typeface="Times New Roman" panose="02020603050405020304" pitchFamily="18" charset="0"/>
                        </a:rPr>
                        <a:t>KONKRETUS TIKSLAS: </a:t>
                      </a:r>
                      <a:r>
                        <a:rPr lang="lt-LT" sz="2400" b="1" kern="100" dirty="0">
                          <a:effectLst/>
                          <a:latin typeface="+mj-lt"/>
                          <a:ea typeface="Aptos" panose="020B0004020202020204" pitchFamily="34" charset="0"/>
                          <a:cs typeface="Times New Roman" panose="02020603050405020304" pitchFamily="18" charset="0"/>
                        </a:rPr>
                        <a:t>Bendra vizų politika</a:t>
                      </a:r>
                    </a:p>
                    <a:p>
                      <a:pPr marL="0" marR="0" algn="ctr">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Produkto rodikliai </a:t>
                      </a: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Rodiklio tarpinė (2024 m.) reikšmė</a:t>
                      </a: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Pasiekta reikšmė iki 2024-06-30</a:t>
                      </a: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5626743"/>
                  </a:ext>
                </a:extLst>
              </a:tr>
              <a:tr h="161613">
                <a:tc>
                  <a:txBody>
                    <a:bodyPr/>
                    <a:lstStyle/>
                    <a:p>
                      <a:pPr marL="0" marR="0">
                        <a:lnSpc>
                          <a:spcPct val="107000"/>
                        </a:lnSpc>
                        <a:spcBef>
                          <a:spcPts val="0"/>
                        </a:spcBef>
                        <a:spcAft>
                          <a:spcPts val="0"/>
                        </a:spcAft>
                      </a:pPr>
                      <a:r>
                        <a:rPr lang="lt-LT" sz="2400" b="1" kern="100" dirty="0">
                          <a:solidFill>
                            <a:schemeClr val="dk1"/>
                          </a:solidFill>
                          <a:effectLst/>
                          <a:latin typeface="+mj-lt"/>
                          <a:ea typeface="Aptos" panose="020B0004020202020204" pitchFamily="34" charset="0"/>
                          <a:cs typeface="Times New Roman" panose="02020603050405020304" pitchFamily="18" charset="0"/>
                        </a:rPr>
                        <a:t>Mokymo</a:t>
                      </a:r>
                      <a:r>
                        <a:rPr lang="lt-LT" sz="2400" kern="100" dirty="0">
                          <a:solidFill>
                            <a:schemeClr val="dk1"/>
                          </a:solidFill>
                          <a:effectLst/>
                          <a:latin typeface="+mj-lt"/>
                          <a:ea typeface="Aptos" panose="020B0004020202020204" pitchFamily="34" charset="0"/>
                          <a:cs typeface="Times New Roman" panose="02020603050405020304" pitchFamily="18" charset="0"/>
                        </a:rPr>
                        <a:t> veiklos dalyvių skaičius</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t-LT" sz="2400" kern="100" dirty="0">
                          <a:solidFill>
                            <a:srgbClr val="000000"/>
                          </a:solidFill>
                          <a:effectLst/>
                          <a:latin typeface="+mj-lt"/>
                          <a:ea typeface="Aptos" panose="020B0004020202020204" pitchFamily="34" charset="0"/>
                          <a:cs typeface="Times New Roman" panose="02020603050405020304" pitchFamily="18" charset="0"/>
                        </a:rPr>
                        <a:t>77</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lt-LT" sz="2400" kern="100">
                          <a:effectLst/>
                          <a:latin typeface="+mj-lt"/>
                          <a:ea typeface="Aptos" panose="020B0004020202020204" pitchFamily="34" charset="0"/>
                          <a:cs typeface="Times New Roman" panose="02020603050405020304" pitchFamily="18" charset="0"/>
                        </a:rPr>
                        <a:t>25</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53118"/>
                  </a:ext>
                </a:extLst>
              </a:tr>
              <a:tr h="161613">
                <a:tc>
                  <a:txBody>
                    <a:bodyPr/>
                    <a:lstStyle/>
                    <a:p>
                      <a:pPr marL="0" marR="0">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Į konsulatus trečiosiose valstybėse nusiųstų darbuotojų skaičius:</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t-LT" sz="2400" kern="100" dirty="0">
                          <a:solidFill>
                            <a:srgbClr val="000000"/>
                          </a:solidFill>
                          <a:effectLst/>
                          <a:latin typeface="+mj-lt"/>
                          <a:ea typeface="Aptos" panose="020B0004020202020204" pitchFamily="34" charset="0"/>
                          <a:cs typeface="Times New Roman" panose="02020603050405020304" pitchFamily="18" charset="0"/>
                        </a:rPr>
                        <a:t>9</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5</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481420"/>
                  </a:ext>
                </a:extLst>
              </a:tr>
              <a:tr h="161613">
                <a:tc>
                  <a:txBody>
                    <a:bodyPr/>
                    <a:lstStyle/>
                    <a:p>
                      <a:pPr marL="0" marR="0">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iš šio skaičiaus: vizų tvarkymo tikslais nusiųstų darbuotojų skaičius</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t-LT" sz="2400" kern="100">
                          <a:solidFill>
                            <a:srgbClr val="000000"/>
                          </a:solidFill>
                          <a:effectLst/>
                          <a:latin typeface="+mj-lt"/>
                          <a:ea typeface="Aptos" panose="020B0004020202020204" pitchFamily="34" charset="0"/>
                          <a:cs typeface="Times New Roman" panose="02020603050405020304" pitchFamily="18" charset="0"/>
                        </a:rPr>
                        <a:t>5</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4</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2790216"/>
                  </a:ext>
                </a:extLst>
              </a:tr>
            </a:tbl>
          </a:graphicData>
        </a:graphic>
      </p:graphicFrame>
    </p:spTree>
    <p:extLst>
      <p:ext uri="{BB962C8B-B14F-4D97-AF65-F5344CB8AC3E}">
        <p14:creationId xmlns:p14="http://schemas.microsoft.com/office/powerpoint/2010/main" val="166206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25" name="TextBox 24"/>
          <p:cNvSpPr txBox="1"/>
          <p:nvPr/>
        </p:nvSpPr>
        <p:spPr>
          <a:xfrm>
            <a:off x="-258792" y="-180451"/>
            <a:ext cx="12450792" cy="1323439"/>
          </a:xfrm>
          <a:prstGeom prst="rect">
            <a:avLst/>
          </a:prstGeom>
          <a:noFill/>
        </p:spPr>
        <p:txBody>
          <a:bodyPr wrap="square" rtlCol="0">
            <a:spAutoFit/>
          </a:bodyPr>
          <a:lstStyle/>
          <a:p>
            <a:pPr algn="ctr">
              <a:lnSpc>
                <a:spcPct val="150000"/>
              </a:lnSpc>
            </a:pPr>
            <a:r>
              <a:rPr lang="lt-LT" sz="3200" b="1" dirty="0">
                <a:solidFill>
                  <a:schemeClr val="bg1"/>
                </a:solidFill>
                <a:latin typeface="+mj-lt"/>
                <a:cs typeface="Calibri" panose="020F0502020204030204" pitchFamily="34" charset="0"/>
              </a:rPr>
              <a:t>SVVP ir VSF programų įgyvendinimo pažanga</a:t>
            </a:r>
            <a:r>
              <a:rPr lang="en-GB" sz="3200" b="1" dirty="0">
                <a:solidFill>
                  <a:schemeClr val="bg1"/>
                </a:solidFill>
                <a:latin typeface="+mj-lt"/>
                <a:cs typeface="Calibri" panose="020F0502020204030204" pitchFamily="34" charset="0"/>
              </a:rPr>
              <a:t> (</a:t>
            </a:r>
            <a:r>
              <a:rPr lang="lt-LT" sz="3200" b="1" dirty="0">
                <a:solidFill>
                  <a:schemeClr val="bg1"/>
                </a:solidFill>
                <a:latin typeface="+mj-lt"/>
                <a:cs typeface="Calibri" panose="020F0502020204030204" pitchFamily="34" charset="0"/>
              </a:rPr>
              <a:t>5</a:t>
            </a:r>
            <a:r>
              <a:rPr lang="en-GB" sz="3200" b="1" dirty="0">
                <a:solidFill>
                  <a:schemeClr val="bg1"/>
                </a:solidFill>
                <a:latin typeface="+mj-lt"/>
                <a:cs typeface="Calibri" panose="020F0502020204030204" pitchFamily="34" charset="0"/>
              </a:rPr>
              <a:t>)</a:t>
            </a:r>
            <a:r>
              <a:rPr lang="lt-LT" sz="3200" b="1" dirty="0">
                <a:solidFill>
                  <a:schemeClr val="bg1"/>
                </a:solidFill>
                <a:latin typeface="+mj-lt"/>
                <a:cs typeface="Calibri" panose="020F0502020204030204" pitchFamily="34" charset="0"/>
              </a:rPr>
              <a:t> – SVVP rodikliai</a:t>
            </a:r>
          </a:p>
          <a:p>
            <a:endParaRPr lang="lt-LT" sz="3200" dirty="0">
              <a:solidFill>
                <a:schemeClr val="bg1"/>
              </a:solidFill>
              <a:latin typeface="+mj-lt"/>
            </a:endParaRPr>
          </a:p>
        </p:txBody>
      </p:sp>
      <p:graphicFrame>
        <p:nvGraphicFramePr>
          <p:cNvPr id="3" name="Table 2">
            <a:extLst>
              <a:ext uri="{FF2B5EF4-FFF2-40B4-BE49-F238E27FC236}">
                <a16:creationId xmlns:a16="http://schemas.microsoft.com/office/drawing/2014/main" id="{5A5EB97B-1B9D-3E74-D552-44D1ECD4272A}"/>
              </a:ext>
            </a:extLst>
          </p:cNvPr>
          <p:cNvGraphicFramePr>
            <a:graphicFrameLocks noGrp="1"/>
          </p:cNvGraphicFramePr>
          <p:nvPr>
            <p:extLst>
              <p:ext uri="{D42A27DB-BD31-4B8C-83A1-F6EECF244321}">
                <p14:modId xmlns:p14="http://schemas.microsoft.com/office/powerpoint/2010/main" val="2279577368"/>
              </p:ext>
            </p:extLst>
          </p:nvPr>
        </p:nvGraphicFramePr>
        <p:xfrm>
          <a:off x="233916" y="942453"/>
          <a:ext cx="11738344" cy="5000880"/>
        </p:xfrm>
        <a:graphic>
          <a:graphicData uri="http://schemas.openxmlformats.org/drawingml/2006/table">
            <a:tbl>
              <a:tblPr>
                <a:tableStyleId>{5C22544A-7EE6-4342-B048-85BDC9FD1C3A}</a:tableStyleId>
              </a:tblPr>
              <a:tblGrid>
                <a:gridCol w="7984719">
                  <a:extLst>
                    <a:ext uri="{9D8B030D-6E8A-4147-A177-3AD203B41FA5}">
                      <a16:colId xmlns:a16="http://schemas.microsoft.com/office/drawing/2014/main" val="3999455478"/>
                    </a:ext>
                  </a:extLst>
                </a:gridCol>
                <a:gridCol w="2064805">
                  <a:extLst>
                    <a:ext uri="{9D8B030D-6E8A-4147-A177-3AD203B41FA5}">
                      <a16:colId xmlns:a16="http://schemas.microsoft.com/office/drawing/2014/main" val="3223166920"/>
                    </a:ext>
                  </a:extLst>
                </a:gridCol>
                <a:gridCol w="1688820">
                  <a:extLst>
                    <a:ext uri="{9D8B030D-6E8A-4147-A177-3AD203B41FA5}">
                      <a16:colId xmlns:a16="http://schemas.microsoft.com/office/drawing/2014/main" val="4021381112"/>
                    </a:ext>
                  </a:extLst>
                </a:gridCol>
              </a:tblGrid>
              <a:tr h="323225">
                <a:tc>
                  <a:txBody>
                    <a:bodyPr/>
                    <a:lstStyle/>
                    <a:p>
                      <a:pPr marL="0" marR="0" algn="ctr">
                        <a:lnSpc>
                          <a:spcPct val="107000"/>
                        </a:lnSpc>
                        <a:spcBef>
                          <a:spcPts val="0"/>
                        </a:spcBef>
                        <a:spcAft>
                          <a:spcPts val="0"/>
                        </a:spcAft>
                      </a:pPr>
                      <a:r>
                        <a:rPr lang="sv-SE" sz="2400" b="1" kern="100" dirty="0">
                          <a:effectLst/>
                          <a:latin typeface="+mj-lt"/>
                          <a:ea typeface="Aptos" panose="020B0004020202020204" pitchFamily="34" charset="0"/>
                          <a:cs typeface="Times New Roman" panose="02020603050405020304" pitchFamily="18" charset="0"/>
                        </a:rPr>
                        <a:t>KONKRETUS TIKSLAS: </a:t>
                      </a:r>
                      <a:r>
                        <a:rPr lang="lt-LT" sz="2400" b="1" kern="100" dirty="0">
                          <a:solidFill>
                            <a:schemeClr val="dk1"/>
                          </a:solidFill>
                          <a:effectLst/>
                          <a:latin typeface="+mj-lt"/>
                          <a:ea typeface="Aptos" panose="020B0004020202020204" pitchFamily="34" charset="0"/>
                          <a:cs typeface="Times New Roman" panose="02020603050405020304" pitchFamily="18" charset="0"/>
                        </a:rPr>
                        <a:t>Bendra vizų politika</a:t>
                      </a:r>
                      <a:endParaRPr lang="lt-LT" sz="2400" b="1" kern="100" dirty="0">
                        <a:effectLst/>
                        <a:latin typeface="+mj-lt"/>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Rezultato rodikliai </a:t>
                      </a: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2029 m.</a:t>
                      </a: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Pasiekta reikšmė iki 2024-06-30</a:t>
                      </a: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5626743"/>
                  </a:ext>
                </a:extLst>
              </a:tr>
              <a:tr h="161613">
                <a:tc>
                  <a:txBody>
                    <a:bodyPr/>
                    <a:lstStyle/>
                    <a:p>
                      <a:pPr marL="0" marR="0">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Naujų / modernizuotų konsulatų Šengeno erdvei nepriklausančiose valstybėse skaičius, iš šio skaičiaus:</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a:effectLst/>
                          <a:latin typeface="+mj-lt"/>
                          <a:ea typeface="Aptos" panose="020B0004020202020204" pitchFamily="34" charset="0"/>
                          <a:cs typeface="Times New Roman" panose="02020603050405020304" pitchFamily="18" charset="0"/>
                        </a:rPr>
                        <a:t>24</a:t>
                      </a:r>
                    </a:p>
                  </a:txBody>
                  <a:tcPr marL="68580" marR="68580" marT="0" marB="0" anchor="ctr"/>
                </a:tc>
                <a:tc>
                  <a:txBody>
                    <a:bodyPr/>
                    <a:lstStyle/>
                    <a:p>
                      <a:pPr marL="0" marR="0" algn="ctr">
                        <a:lnSpc>
                          <a:spcPct val="107000"/>
                        </a:lnSpc>
                        <a:spcBef>
                          <a:spcPts val="0"/>
                        </a:spcBef>
                        <a:spcAft>
                          <a:spcPts val="0"/>
                        </a:spcAft>
                      </a:pPr>
                      <a:r>
                        <a:rPr lang="lt-LT" sz="2400" kern="100">
                          <a:effectLst/>
                          <a:latin typeface="+mj-lt"/>
                          <a:ea typeface="Aptos" panose="020B0004020202020204" pitchFamily="34" charset="0"/>
                          <a:cs typeface="Times New Roman" panose="02020603050405020304" pitchFamily="18" charset="0"/>
                        </a:rPr>
                        <a:t>24</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53118"/>
                  </a:ext>
                </a:extLst>
              </a:tr>
              <a:tr h="161613">
                <a:tc>
                  <a:txBody>
                    <a:bodyPr/>
                    <a:lstStyle/>
                    <a:p>
                      <a:pPr marL="0" marR="0">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          konsulatų, kurie buvo modernizuoti siekiant užtikrinti, kad prašymus išduoti vizą pateikiantiems asmenims būtų teikiamos klientams palankesnės paslaugos, skaičius</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a:effectLst/>
                          <a:latin typeface="+mj-lt"/>
                          <a:ea typeface="Aptos" panose="020B0004020202020204" pitchFamily="34" charset="0"/>
                          <a:cs typeface="Times New Roman" panose="02020603050405020304" pitchFamily="18" charset="0"/>
                        </a:rPr>
                        <a:t>24</a:t>
                      </a:r>
                    </a:p>
                  </a:txBody>
                  <a:tcPr marL="68580" marR="68580" marT="0" marB="0" anchor="ctr"/>
                </a:tc>
                <a:tc>
                  <a:txBody>
                    <a:bodyPr/>
                    <a:lstStyle/>
                    <a:p>
                      <a:pPr marL="0" marR="0" algn="ctr">
                        <a:lnSpc>
                          <a:spcPct val="107000"/>
                        </a:lnSpc>
                        <a:spcBef>
                          <a:spcPts val="0"/>
                        </a:spcBef>
                        <a:spcAft>
                          <a:spcPts val="0"/>
                        </a:spcAft>
                      </a:pPr>
                      <a:r>
                        <a:rPr lang="lt-LT" sz="2400" kern="100">
                          <a:effectLst/>
                          <a:latin typeface="+mj-lt"/>
                          <a:ea typeface="Aptos" panose="020B0004020202020204" pitchFamily="34" charset="0"/>
                          <a:cs typeface="Times New Roman" panose="02020603050405020304" pitchFamily="18" charset="0"/>
                        </a:rPr>
                        <a:t>24</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9121241"/>
                  </a:ext>
                </a:extLst>
              </a:tr>
              <a:tr h="161613">
                <a:tc>
                  <a:txBody>
                    <a:bodyPr/>
                    <a:lstStyle/>
                    <a:p>
                      <a:pPr marL="0" marR="0">
                        <a:lnSpc>
                          <a:spcPct val="107000"/>
                        </a:lnSpc>
                        <a:spcBef>
                          <a:spcPts val="0"/>
                        </a:spcBef>
                        <a:spcAft>
                          <a:spcPts val="0"/>
                        </a:spcAft>
                      </a:pPr>
                      <a:r>
                        <a:rPr lang="lt-LT" sz="2400" kern="100">
                          <a:effectLst/>
                          <a:latin typeface="+mj-lt"/>
                          <a:ea typeface="Aptos" panose="020B0004020202020204" pitchFamily="34" charset="0"/>
                          <a:cs typeface="Times New Roman" panose="02020603050405020304" pitchFamily="18" charset="0"/>
                        </a:rPr>
                        <a:t>Inicijuotų / patobulintų valstybių narių bendradarbiavimo vizų tvarkymo srityje formų skaičius</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a:effectLst/>
                          <a:latin typeface="+mj-lt"/>
                          <a:ea typeface="Aptos" panose="020B0004020202020204" pitchFamily="34" charset="0"/>
                          <a:cs typeface="Times New Roman" panose="02020603050405020304" pitchFamily="18" charset="0"/>
                        </a:rPr>
                        <a:t>3</a:t>
                      </a:r>
                    </a:p>
                  </a:txBody>
                  <a:tcPr marL="68580" marR="68580" marT="0" marB="0" anchor="ctr"/>
                </a:tc>
                <a:tc>
                  <a:txBody>
                    <a:bodyPr/>
                    <a:lstStyle/>
                    <a:p>
                      <a:pPr marL="0" marR="0" algn="ctr">
                        <a:lnSpc>
                          <a:spcPct val="107000"/>
                        </a:lnSpc>
                        <a:spcBef>
                          <a:spcPts val="0"/>
                        </a:spcBef>
                        <a:spcAft>
                          <a:spcPts val="0"/>
                        </a:spcAft>
                      </a:pPr>
                      <a:r>
                        <a:rPr lang="lt-LT" sz="2400" kern="100">
                          <a:effectLst/>
                          <a:latin typeface="+mj-lt"/>
                          <a:ea typeface="Aptos" panose="020B0004020202020204" pitchFamily="34" charset="0"/>
                          <a:cs typeface="Times New Roman" panose="02020603050405020304" pitchFamily="18" charset="0"/>
                        </a:rPr>
                        <a:t>3 </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481420"/>
                  </a:ext>
                </a:extLst>
              </a:tr>
              <a:tr h="161613">
                <a:tc>
                  <a:txBody>
                    <a:bodyPr/>
                    <a:lstStyle/>
                    <a:p>
                      <a:pPr marL="0" marR="0">
                        <a:lnSpc>
                          <a:spcPct val="107000"/>
                        </a:lnSpc>
                        <a:spcBef>
                          <a:spcPts val="0"/>
                        </a:spcBef>
                        <a:spcAft>
                          <a:spcPts val="0"/>
                        </a:spcAft>
                      </a:pPr>
                      <a:r>
                        <a:rPr lang="lt-LT" sz="2400" kern="100">
                          <a:effectLst/>
                          <a:latin typeface="+mj-lt"/>
                          <a:ea typeface="Aptos" panose="020B0004020202020204" pitchFamily="34" charset="0"/>
                          <a:cs typeface="Times New Roman" panose="02020603050405020304" pitchFamily="18" charset="0"/>
                        </a:rPr>
                        <a:t>Dalyvių, kurie praėjus trims mėnesiams po dalyvavimo mokymuose pranešė, kad naudojasi to mokymo metu įgytais įgūdžiais ir kompetencijomis, skaičius </a:t>
                      </a:r>
                      <a:endParaRPr lang="en-US" sz="2400" kern="10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a:effectLst/>
                          <a:latin typeface="+mj-lt"/>
                          <a:ea typeface="Aptos" panose="020B0004020202020204" pitchFamily="34" charset="0"/>
                          <a:cs typeface="Times New Roman" panose="02020603050405020304" pitchFamily="18" charset="0"/>
                        </a:rPr>
                        <a:t>15</a:t>
                      </a:r>
                    </a:p>
                  </a:txBody>
                  <a:tcPr marL="68580" marR="68580" marT="0" marB="0" anchor="ctr"/>
                </a:tc>
                <a:tc>
                  <a:txBody>
                    <a:bodyPr/>
                    <a:lstStyle/>
                    <a:p>
                      <a:pPr marL="0" marR="0" algn="ctr">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25</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4066749"/>
                  </a:ext>
                </a:extLst>
              </a:tr>
            </a:tbl>
          </a:graphicData>
        </a:graphic>
      </p:graphicFrame>
    </p:spTree>
    <p:extLst>
      <p:ext uri="{BB962C8B-B14F-4D97-AF65-F5344CB8AC3E}">
        <p14:creationId xmlns:p14="http://schemas.microsoft.com/office/powerpoint/2010/main" val="200681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25" name="TextBox 24"/>
          <p:cNvSpPr txBox="1"/>
          <p:nvPr/>
        </p:nvSpPr>
        <p:spPr>
          <a:xfrm>
            <a:off x="-258792" y="-180451"/>
            <a:ext cx="12450792" cy="1323439"/>
          </a:xfrm>
          <a:prstGeom prst="rect">
            <a:avLst/>
          </a:prstGeom>
          <a:noFill/>
        </p:spPr>
        <p:txBody>
          <a:bodyPr wrap="square" rtlCol="0">
            <a:spAutoFit/>
          </a:bodyPr>
          <a:lstStyle/>
          <a:p>
            <a:pPr algn="ctr">
              <a:lnSpc>
                <a:spcPct val="150000"/>
              </a:lnSpc>
            </a:pPr>
            <a:r>
              <a:rPr lang="lt-LT" sz="3200" b="1" dirty="0">
                <a:solidFill>
                  <a:schemeClr val="bg1"/>
                </a:solidFill>
                <a:latin typeface="+mj-lt"/>
                <a:cs typeface="Calibri" panose="020F0502020204030204" pitchFamily="34" charset="0"/>
              </a:rPr>
              <a:t>SVVP ir VSF programų įgyvendinimo pažanga</a:t>
            </a:r>
            <a:r>
              <a:rPr lang="en-GB" sz="3200" b="1" dirty="0">
                <a:solidFill>
                  <a:schemeClr val="bg1"/>
                </a:solidFill>
                <a:latin typeface="+mj-lt"/>
                <a:cs typeface="Calibri" panose="020F0502020204030204" pitchFamily="34" charset="0"/>
              </a:rPr>
              <a:t> (</a:t>
            </a:r>
            <a:r>
              <a:rPr lang="lt-LT" sz="3200" b="1" dirty="0">
                <a:solidFill>
                  <a:schemeClr val="bg1"/>
                </a:solidFill>
                <a:latin typeface="+mj-lt"/>
                <a:cs typeface="Calibri" panose="020F0502020204030204" pitchFamily="34" charset="0"/>
              </a:rPr>
              <a:t>6</a:t>
            </a:r>
            <a:r>
              <a:rPr lang="en-GB" sz="3200" b="1" dirty="0">
                <a:solidFill>
                  <a:schemeClr val="bg1"/>
                </a:solidFill>
                <a:latin typeface="+mj-lt"/>
                <a:cs typeface="Calibri" panose="020F0502020204030204" pitchFamily="34" charset="0"/>
              </a:rPr>
              <a:t>)</a:t>
            </a:r>
            <a:r>
              <a:rPr lang="lt-LT" sz="3200" b="1" dirty="0">
                <a:solidFill>
                  <a:schemeClr val="bg1"/>
                </a:solidFill>
                <a:latin typeface="+mj-lt"/>
                <a:cs typeface="Calibri" panose="020F0502020204030204" pitchFamily="34" charset="0"/>
              </a:rPr>
              <a:t> – </a:t>
            </a:r>
            <a:r>
              <a:rPr lang="en-US" sz="3200" b="1" dirty="0">
                <a:solidFill>
                  <a:schemeClr val="bg1"/>
                </a:solidFill>
                <a:latin typeface="+mj-lt"/>
                <a:cs typeface="Calibri" panose="020F0502020204030204" pitchFamily="34" charset="0"/>
              </a:rPr>
              <a:t>VSF</a:t>
            </a:r>
            <a:r>
              <a:rPr lang="lt-LT" sz="3200" b="1" dirty="0">
                <a:solidFill>
                  <a:schemeClr val="bg1"/>
                </a:solidFill>
                <a:latin typeface="+mj-lt"/>
                <a:cs typeface="Calibri" panose="020F0502020204030204" pitchFamily="34" charset="0"/>
              </a:rPr>
              <a:t> rodikliai</a:t>
            </a:r>
          </a:p>
          <a:p>
            <a:endParaRPr lang="lt-LT" sz="3200" dirty="0">
              <a:solidFill>
                <a:schemeClr val="bg1"/>
              </a:solidFill>
              <a:latin typeface="+mj-lt"/>
            </a:endParaRPr>
          </a:p>
        </p:txBody>
      </p:sp>
      <p:graphicFrame>
        <p:nvGraphicFramePr>
          <p:cNvPr id="3" name="Table 2">
            <a:extLst>
              <a:ext uri="{FF2B5EF4-FFF2-40B4-BE49-F238E27FC236}">
                <a16:creationId xmlns:a16="http://schemas.microsoft.com/office/drawing/2014/main" id="{5A5EB97B-1B9D-3E74-D552-44D1ECD4272A}"/>
              </a:ext>
            </a:extLst>
          </p:cNvPr>
          <p:cNvGraphicFramePr>
            <a:graphicFrameLocks noGrp="1"/>
          </p:cNvGraphicFramePr>
          <p:nvPr/>
        </p:nvGraphicFramePr>
        <p:xfrm>
          <a:off x="226828" y="1559141"/>
          <a:ext cx="11738344" cy="2343941"/>
        </p:xfrm>
        <a:graphic>
          <a:graphicData uri="http://schemas.openxmlformats.org/drawingml/2006/table">
            <a:tbl>
              <a:tblPr>
                <a:tableStyleId>{5C22544A-7EE6-4342-B048-85BDC9FD1C3A}</a:tableStyleId>
              </a:tblPr>
              <a:tblGrid>
                <a:gridCol w="7984719">
                  <a:extLst>
                    <a:ext uri="{9D8B030D-6E8A-4147-A177-3AD203B41FA5}">
                      <a16:colId xmlns:a16="http://schemas.microsoft.com/office/drawing/2014/main" val="3999455478"/>
                    </a:ext>
                  </a:extLst>
                </a:gridCol>
                <a:gridCol w="2064805">
                  <a:extLst>
                    <a:ext uri="{9D8B030D-6E8A-4147-A177-3AD203B41FA5}">
                      <a16:colId xmlns:a16="http://schemas.microsoft.com/office/drawing/2014/main" val="3223166920"/>
                    </a:ext>
                  </a:extLst>
                </a:gridCol>
                <a:gridCol w="1688820">
                  <a:extLst>
                    <a:ext uri="{9D8B030D-6E8A-4147-A177-3AD203B41FA5}">
                      <a16:colId xmlns:a16="http://schemas.microsoft.com/office/drawing/2014/main" val="4021381112"/>
                    </a:ext>
                  </a:extLst>
                </a:gridCol>
              </a:tblGrid>
              <a:tr h="1771228">
                <a:tc>
                  <a:txBody>
                    <a:bodyPr/>
                    <a:lstStyle/>
                    <a:p>
                      <a:pPr marL="514350" marR="0" indent="-514350" algn="ctr">
                        <a:lnSpc>
                          <a:spcPct val="107000"/>
                        </a:lnSpc>
                        <a:spcBef>
                          <a:spcPts val="0"/>
                        </a:spcBef>
                        <a:spcAft>
                          <a:spcPts val="0"/>
                        </a:spcAft>
                        <a:buAutoNum type="romanUcPeriod"/>
                      </a:pPr>
                      <a:r>
                        <a:rPr lang="sv-SE" sz="2400" b="1" kern="100" dirty="0">
                          <a:effectLst/>
                          <a:latin typeface="+mj-lt"/>
                          <a:ea typeface="Aptos" panose="020B0004020202020204" pitchFamily="34" charset="0"/>
                          <a:cs typeface="Times New Roman" panose="02020603050405020304" pitchFamily="18" charset="0"/>
                        </a:rPr>
                        <a:t>KONKRETUS </a:t>
                      </a:r>
                      <a:r>
                        <a:rPr lang="lt-LT" sz="2400" b="1" kern="100" noProof="0" dirty="0">
                          <a:effectLst/>
                          <a:latin typeface="+mj-lt"/>
                          <a:ea typeface="Aptos" panose="020B0004020202020204" pitchFamily="34" charset="0"/>
                          <a:cs typeface="Times New Roman" panose="02020603050405020304" pitchFamily="18" charset="0"/>
                        </a:rPr>
                        <a:t>TIKSLAS: Geresnis keitimasis informacija</a:t>
                      </a:r>
                    </a:p>
                    <a:p>
                      <a:pPr marL="0" marR="0" indent="0" algn="ctr">
                        <a:lnSpc>
                          <a:spcPct val="107000"/>
                        </a:lnSpc>
                        <a:spcBef>
                          <a:spcPts val="0"/>
                        </a:spcBef>
                        <a:spcAft>
                          <a:spcPts val="0"/>
                        </a:spcAft>
                        <a:buNone/>
                      </a:pPr>
                      <a:r>
                        <a:rPr lang="lt-LT" sz="2400" b="1" kern="100" noProof="0" dirty="0">
                          <a:effectLst/>
                          <a:latin typeface="+mj-lt"/>
                          <a:ea typeface="Aptos" panose="020B0004020202020204" pitchFamily="34" charset="0"/>
                          <a:cs typeface="Times New Roman" panose="02020603050405020304" pitchFamily="18" charset="0"/>
                        </a:rPr>
                        <a:t>Produkto rodikliai </a:t>
                      </a:r>
                    </a:p>
                    <a:p>
                      <a:pPr marL="0" marR="0" indent="0" algn="ctr">
                        <a:lnSpc>
                          <a:spcPct val="107000"/>
                        </a:lnSpc>
                        <a:spcBef>
                          <a:spcPts val="0"/>
                        </a:spcBef>
                        <a:spcAft>
                          <a:spcPts val="0"/>
                        </a:spcAft>
                        <a:buNone/>
                      </a:pP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Rodiklio tarpinė (2024 m.) reikšmė</a:t>
                      </a: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Pasiekta reikšmė iki 2024-06-30</a:t>
                      </a: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5626743"/>
                  </a:ext>
                </a:extLst>
              </a:tr>
              <a:tr h="572713">
                <a:tc>
                  <a:txBody>
                    <a:bodyPr/>
                    <a:lstStyle/>
                    <a:p>
                      <a:pPr marL="0" marR="0" algn="l">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Įsigytų įrangos vienetų skaičius</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latin typeface="+mj-lt"/>
                          <a:ea typeface="Aptos" panose="020B0004020202020204" pitchFamily="34" charset="0"/>
                          <a:cs typeface="Times New Roman" panose="02020603050405020304" pitchFamily="18" charset="0"/>
                        </a:rPr>
                        <a:t>187</a:t>
                      </a:r>
                    </a:p>
                  </a:txBody>
                  <a:tcPr marL="68580" marR="68580" marT="0" marB="0"/>
                </a:tc>
                <a:tc>
                  <a:txBody>
                    <a:bodyPr/>
                    <a:lstStyle/>
                    <a:p>
                      <a:pPr marL="0" marR="0" algn="ctr">
                        <a:lnSpc>
                          <a:spcPct val="107000"/>
                        </a:lnSpc>
                        <a:spcBef>
                          <a:spcPts val="0"/>
                        </a:spcBef>
                        <a:spcAft>
                          <a:spcPts val="0"/>
                        </a:spcAft>
                      </a:pPr>
                      <a:r>
                        <a:rPr lang="en-US" sz="2400" kern="100" dirty="0">
                          <a:effectLst/>
                          <a:latin typeface="+mj-lt"/>
                          <a:ea typeface="Aptos" panose="020B0004020202020204" pitchFamily="34" charset="0"/>
                          <a:cs typeface="Times New Roman" panose="02020603050405020304" pitchFamily="18" charset="0"/>
                        </a:rPr>
                        <a:t>6</a:t>
                      </a:r>
                    </a:p>
                  </a:txBody>
                  <a:tcPr marL="68580" marR="68580" marT="0" marB="0"/>
                </a:tc>
                <a:extLst>
                  <a:ext uri="{0D108BD9-81ED-4DB2-BD59-A6C34878D82A}">
                    <a16:rowId xmlns:a16="http://schemas.microsoft.com/office/drawing/2014/main" val="106053118"/>
                  </a:ext>
                </a:extLst>
              </a:tr>
            </a:tbl>
          </a:graphicData>
        </a:graphic>
      </p:graphicFrame>
    </p:spTree>
    <p:extLst>
      <p:ext uri="{BB962C8B-B14F-4D97-AF65-F5344CB8AC3E}">
        <p14:creationId xmlns:p14="http://schemas.microsoft.com/office/powerpoint/2010/main" val="1134045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ackground">
            <a:extLst>
              <a:ext uri="{FF2B5EF4-FFF2-40B4-BE49-F238E27FC236}">
                <a16:creationId xmlns:a16="http://schemas.microsoft.com/office/drawing/2014/main" id="{11FA429A-6ACC-4D58-3F38-700BCE2CB6CA}"/>
              </a:ext>
            </a:extLst>
          </p:cNvPr>
          <p:cNvPicPr>
            <a:picLocks noChangeAspect="1"/>
          </p:cNvPicPr>
          <p:nvPr/>
        </p:nvPicPr>
        <p:blipFill rotWithShape="1">
          <a:blip r:embed="rId3">
            <a:extLst>
              <a:ext uri="{28A0092B-C50C-407E-A947-70E740481C1C}">
                <a14:useLocalDpi xmlns:a14="http://schemas.microsoft.com/office/drawing/2010/main" val="0"/>
              </a:ext>
            </a:extLst>
          </a:blip>
          <a:srcRect b="88889"/>
          <a:stretch/>
        </p:blipFill>
        <p:spPr>
          <a:xfrm>
            <a:off x="0" y="1"/>
            <a:ext cx="12192000" cy="762000"/>
          </a:xfrm>
          <a:prstGeom prst="rect">
            <a:avLst/>
          </a:prstGeom>
        </p:spPr>
      </p:pic>
      <p:sp>
        <p:nvSpPr>
          <p:cNvPr id="25" name="TextBox 24"/>
          <p:cNvSpPr txBox="1"/>
          <p:nvPr/>
        </p:nvSpPr>
        <p:spPr>
          <a:xfrm>
            <a:off x="-258792" y="-180451"/>
            <a:ext cx="12450792" cy="1323439"/>
          </a:xfrm>
          <a:prstGeom prst="rect">
            <a:avLst/>
          </a:prstGeom>
          <a:noFill/>
        </p:spPr>
        <p:txBody>
          <a:bodyPr wrap="square" rtlCol="0">
            <a:spAutoFit/>
          </a:bodyPr>
          <a:lstStyle/>
          <a:p>
            <a:pPr algn="ctr">
              <a:lnSpc>
                <a:spcPct val="150000"/>
              </a:lnSpc>
            </a:pPr>
            <a:r>
              <a:rPr lang="lt-LT" sz="3200" b="1" dirty="0">
                <a:solidFill>
                  <a:schemeClr val="bg1"/>
                </a:solidFill>
                <a:latin typeface="+mj-lt"/>
                <a:cs typeface="Calibri" panose="020F0502020204030204" pitchFamily="34" charset="0"/>
              </a:rPr>
              <a:t>SVVP ir VSF programų įgyvendinimo pažanga</a:t>
            </a:r>
            <a:r>
              <a:rPr lang="en-GB" sz="3200" b="1" dirty="0">
                <a:solidFill>
                  <a:schemeClr val="bg1"/>
                </a:solidFill>
                <a:latin typeface="+mj-lt"/>
                <a:cs typeface="Calibri" panose="020F0502020204030204" pitchFamily="34" charset="0"/>
              </a:rPr>
              <a:t> (</a:t>
            </a:r>
            <a:r>
              <a:rPr lang="lt-LT" sz="3200" b="1" dirty="0">
                <a:solidFill>
                  <a:schemeClr val="bg1"/>
                </a:solidFill>
                <a:latin typeface="+mj-lt"/>
                <a:cs typeface="Calibri" panose="020F0502020204030204" pitchFamily="34" charset="0"/>
              </a:rPr>
              <a:t>7</a:t>
            </a:r>
            <a:r>
              <a:rPr lang="en-GB" sz="3200" b="1" dirty="0">
                <a:solidFill>
                  <a:schemeClr val="bg1"/>
                </a:solidFill>
                <a:latin typeface="+mj-lt"/>
                <a:cs typeface="Calibri" panose="020F0502020204030204" pitchFamily="34" charset="0"/>
              </a:rPr>
              <a:t>)</a:t>
            </a:r>
            <a:r>
              <a:rPr lang="lt-LT" sz="3200" b="1" dirty="0">
                <a:solidFill>
                  <a:schemeClr val="bg1"/>
                </a:solidFill>
                <a:latin typeface="+mj-lt"/>
                <a:cs typeface="Calibri" panose="020F0502020204030204" pitchFamily="34" charset="0"/>
              </a:rPr>
              <a:t> – </a:t>
            </a:r>
            <a:r>
              <a:rPr lang="en-US" sz="3200" b="1" dirty="0">
                <a:solidFill>
                  <a:schemeClr val="bg1"/>
                </a:solidFill>
                <a:latin typeface="+mj-lt"/>
                <a:cs typeface="Calibri" panose="020F0502020204030204" pitchFamily="34" charset="0"/>
              </a:rPr>
              <a:t>VSF</a:t>
            </a:r>
            <a:r>
              <a:rPr lang="lt-LT" sz="3200" b="1" dirty="0">
                <a:solidFill>
                  <a:schemeClr val="bg1"/>
                </a:solidFill>
                <a:latin typeface="+mj-lt"/>
                <a:cs typeface="Calibri" panose="020F0502020204030204" pitchFamily="34" charset="0"/>
              </a:rPr>
              <a:t> rodikliai</a:t>
            </a:r>
          </a:p>
          <a:p>
            <a:endParaRPr lang="lt-LT" sz="3200" dirty="0">
              <a:solidFill>
                <a:schemeClr val="bg1"/>
              </a:solidFill>
              <a:latin typeface="+mj-lt"/>
            </a:endParaRPr>
          </a:p>
        </p:txBody>
      </p:sp>
      <p:graphicFrame>
        <p:nvGraphicFramePr>
          <p:cNvPr id="3" name="Table 2">
            <a:extLst>
              <a:ext uri="{FF2B5EF4-FFF2-40B4-BE49-F238E27FC236}">
                <a16:creationId xmlns:a16="http://schemas.microsoft.com/office/drawing/2014/main" id="{5A5EB97B-1B9D-3E74-D552-44D1ECD4272A}"/>
              </a:ext>
            </a:extLst>
          </p:cNvPr>
          <p:cNvGraphicFramePr>
            <a:graphicFrameLocks noGrp="1"/>
          </p:cNvGraphicFramePr>
          <p:nvPr/>
        </p:nvGraphicFramePr>
        <p:xfrm>
          <a:off x="290456" y="1077780"/>
          <a:ext cx="11674716" cy="4114665"/>
        </p:xfrm>
        <a:graphic>
          <a:graphicData uri="http://schemas.openxmlformats.org/drawingml/2006/table">
            <a:tbl>
              <a:tblPr>
                <a:tableStyleId>{5C22544A-7EE6-4342-B048-85BDC9FD1C3A}</a:tableStyleId>
              </a:tblPr>
              <a:tblGrid>
                <a:gridCol w="7921091">
                  <a:extLst>
                    <a:ext uri="{9D8B030D-6E8A-4147-A177-3AD203B41FA5}">
                      <a16:colId xmlns:a16="http://schemas.microsoft.com/office/drawing/2014/main" val="3999455478"/>
                    </a:ext>
                  </a:extLst>
                </a:gridCol>
                <a:gridCol w="2064805">
                  <a:extLst>
                    <a:ext uri="{9D8B030D-6E8A-4147-A177-3AD203B41FA5}">
                      <a16:colId xmlns:a16="http://schemas.microsoft.com/office/drawing/2014/main" val="3223166920"/>
                    </a:ext>
                  </a:extLst>
                </a:gridCol>
                <a:gridCol w="1688820">
                  <a:extLst>
                    <a:ext uri="{9D8B030D-6E8A-4147-A177-3AD203B41FA5}">
                      <a16:colId xmlns:a16="http://schemas.microsoft.com/office/drawing/2014/main" val="4021381112"/>
                    </a:ext>
                  </a:extLst>
                </a:gridCol>
              </a:tblGrid>
              <a:tr h="1590116">
                <a:tc>
                  <a:txBody>
                    <a:bodyPr/>
                    <a:lstStyle/>
                    <a:p>
                      <a:pPr marL="0" marR="0" indent="0" algn="ctr">
                        <a:lnSpc>
                          <a:spcPct val="107000"/>
                        </a:lnSpc>
                        <a:spcBef>
                          <a:spcPts val="0"/>
                        </a:spcBef>
                        <a:spcAft>
                          <a:spcPts val="0"/>
                        </a:spcAft>
                        <a:buNone/>
                      </a:pPr>
                      <a:r>
                        <a:rPr lang="lt-LT" sz="2400" b="1" kern="100" dirty="0">
                          <a:effectLst/>
                          <a:latin typeface="+mj-lt"/>
                          <a:ea typeface="Aptos" panose="020B0004020202020204" pitchFamily="34" charset="0"/>
                          <a:cs typeface="Times New Roman" panose="02020603050405020304" pitchFamily="18" charset="0"/>
                        </a:rPr>
                        <a:t>II. </a:t>
                      </a:r>
                      <a:r>
                        <a:rPr lang="sv-SE" sz="2400" b="1" kern="100" dirty="0">
                          <a:effectLst/>
                          <a:latin typeface="+mj-lt"/>
                          <a:ea typeface="Aptos" panose="020B0004020202020204" pitchFamily="34" charset="0"/>
                          <a:cs typeface="Times New Roman" panose="02020603050405020304" pitchFamily="18" charset="0"/>
                        </a:rPr>
                        <a:t>KONKRETUS TIKSLAS: </a:t>
                      </a:r>
                      <a:r>
                        <a:rPr lang="lt-LT" sz="2400" b="1" kern="100" dirty="0">
                          <a:effectLst/>
                          <a:latin typeface="+mj-lt"/>
                          <a:ea typeface="Aptos" panose="020B0004020202020204" pitchFamily="34" charset="0"/>
                          <a:cs typeface="Times New Roman" panose="02020603050405020304" pitchFamily="18" charset="0"/>
                        </a:rPr>
                        <a:t> Aktyvesnis operatyvinis bendradarbiavimas</a:t>
                      </a:r>
                    </a:p>
                    <a:p>
                      <a:pPr marL="0" marR="0" indent="0" algn="ctr">
                        <a:lnSpc>
                          <a:spcPct val="107000"/>
                        </a:lnSpc>
                        <a:spcBef>
                          <a:spcPts val="0"/>
                        </a:spcBef>
                        <a:spcAft>
                          <a:spcPts val="0"/>
                        </a:spcAft>
                        <a:buNone/>
                      </a:pPr>
                      <a:r>
                        <a:rPr lang="lt-LT" sz="2400" b="1" kern="100" noProof="0" dirty="0">
                          <a:effectLst/>
                          <a:latin typeface="+mj-lt"/>
                          <a:ea typeface="Aptos" panose="020B0004020202020204" pitchFamily="34" charset="0"/>
                          <a:cs typeface="Times New Roman" panose="02020603050405020304" pitchFamily="18" charset="0"/>
                        </a:rPr>
                        <a:t>Produkto rodikliai </a:t>
                      </a:r>
                    </a:p>
                    <a:p>
                      <a:pPr marL="0" marR="0" indent="0" algn="ctr">
                        <a:lnSpc>
                          <a:spcPct val="107000"/>
                        </a:lnSpc>
                        <a:spcBef>
                          <a:spcPts val="0"/>
                        </a:spcBef>
                        <a:spcAft>
                          <a:spcPts val="0"/>
                        </a:spcAft>
                        <a:buNone/>
                      </a:pP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Rodiklio tarpinė (2024 m.) reikšmė</a:t>
                      </a: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lt-LT" sz="2400" b="1" kern="100" dirty="0">
                          <a:effectLst/>
                          <a:latin typeface="+mj-lt"/>
                          <a:ea typeface="Aptos" panose="020B0004020202020204" pitchFamily="34" charset="0"/>
                          <a:cs typeface="Times New Roman" panose="02020603050405020304" pitchFamily="18" charset="0"/>
                        </a:rPr>
                        <a:t>Pasiekta reikšmė iki 2024-06-30</a:t>
                      </a:r>
                      <a:endParaRPr lang="en-US" sz="2400" b="1" kern="100" dirty="0">
                        <a:effectLst/>
                        <a:latin typeface="+mj-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5626743"/>
                  </a:ext>
                </a:extLst>
              </a:tr>
              <a:tr h="1031153">
                <a:tc>
                  <a:txBody>
                    <a:bodyPr/>
                    <a:lstStyle/>
                    <a:p>
                      <a:pPr marL="0" marR="0" algn="l">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Tarpvalstybinių operacijų skaičius</a:t>
                      </a:r>
                      <a:r>
                        <a:rPr lang="en-US" sz="2400" kern="100" dirty="0">
                          <a:effectLst/>
                          <a:latin typeface="+mj-lt"/>
                          <a:ea typeface="Aptos" panose="020B0004020202020204" pitchFamily="34" charset="0"/>
                          <a:cs typeface="Times New Roman" panose="02020603050405020304" pitchFamily="18" charset="0"/>
                        </a:rPr>
                        <a:t>, </a:t>
                      </a:r>
                    </a:p>
                    <a:p>
                      <a:pPr marL="0" marR="0" algn="l">
                        <a:lnSpc>
                          <a:spcPct val="107000"/>
                        </a:lnSpc>
                        <a:spcBef>
                          <a:spcPts val="0"/>
                        </a:spcBef>
                        <a:spcAft>
                          <a:spcPts val="0"/>
                        </a:spcAft>
                      </a:pPr>
                      <a:r>
                        <a:rPr lang="en-US" sz="2400" kern="100" dirty="0" err="1">
                          <a:effectLst/>
                          <a:latin typeface="+mj-lt"/>
                          <a:ea typeface="Aptos" panose="020B0004020202020204" pitchFamily="34" charset="0"/>
                          <a:cs typeface="Times New Roman" panose="02020603050405020304" pitchFamily="18" charset="0"/>
                        </a:rPr>
                        <a:t>i</a:t>
                      </a:r>
                      <a:r>
                        <a:rPr lang="lt-LT" sz="2400" kern="100" dirty="0">
                          <a:effectLst/>
                          <a:latin typeface="+mj-lt"/>
                          <a:ea typeface="Aptos" panose="020B0004020202020204" pitchFamily="34" charset="0"/>
                          <a:cs typeface="Times New Roman" panose="02020603050405020304" pitchFamily="18" charset="0"/>
                        </a:rPr>
                        <a:t>š jų:</a:t>
                      </a:r>
                      <a:r>
                        <a:rPr lang="en-US" sz="2400" kern="100" dirty="0">
                          <a:effectLst/>
                          <a:latin typeface="+mj-lt"/>
                          <a:ea typeface="Aptos" panose="020B0004020202020204" pitchFamily="34" charset="0"/>
                          <a:cs typeface="Times New Roman" panose="02020603050405020304" pitchFamily="18" charset="0"/>
                        </a:rPr>
                        <a:t> </a:t>
                      </a:r>
                      <a:r>
                        <a:rPr lang="lt-LT" sz="2400" kern="100" dirty="0">
                          <a:effectLst/>
                          <a:latin typeface="+mj-lt"/>
                          <a:ea typeface="Aptos" panose="020B0004020202020204" pitchFamily="34" charset="0"/>
                          <a:cs typeface="Times New Roman" panose="02020603050405020304" pitchFamily="18" charset="0"/>
                        </a:rPr>
                        <a:t>jungtinių tyrimų grupių skaičius</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latin typeface="+mj-lt"/>
                          <a:ea typeface="Aptos" panose="020B0004020202020204" pitchFamily="34" charset="0"/>
                          <a:cs typeface="Times New Roman" panose="02020603050405020304" pitchFamily="18" charset="0"/>
                        </a:rPr>
                        <a:t>5</a:t>
                      </a:r>
                      <a:endParaRPr lang="lt-LT" sz="2400" kern="100" dirty="0">
                        <a:effectLst/>
                        <a:latin typeface="+mj-lt"/>
                        <a:ea typeface="Aptos" panose="020B0004020202020204" pitchFamily="34" charset="0"/>
                        <a:cs typeface="Times New Roman" panose="02020603050405020304" pitchFamily="18" charset="0"/>
                      </a:endParaRPr>
                    </a:p>
                    <a:p>
                      <a:pPr marL="0" marR="0" algn="ctr">
                        <a:lnSpc>
                          <a:spcPct val="107000"/>
                        </a:lnSpc>
                        <a:spcBef>
                          <a:spcPts val="0"/>
                        </a:spcBef>
                        <a:spcAft>
                          <a:spcPts val="0"/>
                        </a:spcAft>
                      </a:pPr>
                      <a:r>
                        <a:rPr lang="en-US" sz="2400" kern="100" dirty="0">
                          <a:effectLst/>
                          <a:latin typeface="+mj-lt"/>
                          <a:ea typeface="Aptos" panose="020B0004020202020204" pitchFamily="34" charset="0"/>
                          <a:cs typeface="Times New Roman" panose="02020603050405020304" pitchFamily="18" charset="0"/>
                        </a:rPr>
                        <a:t>1</a:t>
                      </a:r>
                    </a:p>
                  </a:txBody>
                  <a:tcPr marL="68580" marR="68580" marT="0" marB="0"/>
                </a:tc>
                <a:tc>
                  <a:txBody>
                    <a:bodyPr/>
                    <a:lstStyle/>
                    <a:p>
                      <a:pPr marL="0" marR="0" algn="ctr">
                        <a:lnSpc>
                          <a:spcPct val="107000"/>
                        </a:lnSpc>
                        <a:spcBef>
                          <a:spcPts val="0"/>
                        </a:spcBef>
                        <a:spcAft>
                          <a:spcPts val="0"/>
                        </a:spcAft>
                      </a:pPr>
                      <a:r>
                        <a:rPr lang="en-US" sz="2400" kern="100" dirty="0">
                          <a:effectLst/>
                          <a:latin typeface="+mj-lt"/>
                          <a:ea typeface="Aptos" panose="020B0004020202020204" pitchFamily="34" charset="0"/>
                          <a:cs typeface="Times New Roman" panose="02020603050405020304" pitchFamily="18" charset="0"/>
                        </a:rPr>
                        <a:t>1</a:t>
                      </a:r>
                    </a:p>
                    <a:p>
                      <a:pPr marL="0" marR="0" algn="ctr">
                        <a:lnSpc>
                          <a:spcPct val="107000"/>
                        </a:lnSpc>
                        <a:spcBef>
                          <a:spcPts val="0"/>
                        </a:spcBef>
                        <a:spcAft>
                          <a:spcPts val="0"/>
                        </a:spcAft>
                      </a:pPr>
                      <a:r>
                        <a:rPr lang="en-US" sz="2400" kern="100" dirty="0">
                          <a:effectLst/>
                          <a:latin typeface="+mj-lt"/>
                          <a:ea typeface="Aptos" panose="020B000402020202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1096250870"/>
                  </a:ext>
                </a:extLst>
              </a:tr>
              <a:tr h="978946">
                <a:tc>
                  <a:txBody>
                    <a:bodyPr/>
                    <a:lstStyle/>
                    <a:p>
                      <a:pPr marL="0" marR="0" algn="l">
                        <a:lnSpc>
                          <a:spcPct val="107000"/>
                        </a:lnSpc>
                        <a:spcBef>
                          <a:spcPts val="0"/>
                        </a:spcBef>
                        <a:spcAft>
                          <a:spcPts val="0"/>
                        </a:spcAft>
                      </a:pPr>
                      <a:r>
                        <a:rPr lang="lt-LT" sz="2400" kern="100" dirty="0">
                          <a:effectLst/>
                          <a:latin typeface="+mj-lt"/>
                          <a:ea typeface="Aptos" panose="020B0004020202020204" pitchFamily="34" charset="0"/>
                          <a:cs typeface="Times New Roman" panose="02020603050405020304" pitchFamily="18" charset="0"/>
                        </a:rPr>
                        <a:t>Ekspertų susitikimų / praktinių seminarų / pažintinių vizitų / bendrų pratybų skaičius</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latin typeface="+mj-lt"/>
                          <a:ea typeface="Aptos" panose="020B0004020202020204" pitchFamily="34" charset="0"/>
                          <a:cs typeface="Times New Roman" panose="02020603050405020304" pitchFamily="18" charset="0"/>
                        </a:rPr>
                        <a:t>37</a:t>
                      </a:r>
                    </a:p>
                  </a:txBody>
                  <a:tcPr marL="68580" marR="68580" marT="0" marB="0"/>
                </a:tc>
                <a:tc>
                  <a:txBody>
                    <a:bodyPr/>
                    <a:lstStyle/>
                    <a:p>
                      <a:pPr marL="0" marR="0" algn="ctr">
                        <a:lnSpc>
                          <a:spcPct val="107000"/>
                        </a:lnSpc>
                        <a:spcBef>
                          <a:spcPts val="0"/>
                        </a:spcBef>
                        <a:spcAft>
                          <a:spcPts val="0"/>
                        </a:spcAft>
                      </a:pPr>
                      <a:r>
                        <a:rPr lang="en-US" sz="2400" kern="100" dirty="0">
                          <a:effectLst/>
                          <a:latin typeface="+mj-lt"/>
                          <a:ea typeface="Aptos" panose="020B0004020202020204" pitchFamily="34" charset="0"/>
                          <a:cs typeface="Times New Roman" panose="02020603050405020304" pitchFamily="18" charset="0"/>
                        </a:rPr>
                        <a:t>2</a:t>
                      </a:r>
                    </a:p>
                  </a:txBody>
                  <a:tcPr marL="68580" marR="68580" marT="0" marB="0"/>
                </a:tc>
                <a:extLst>
                  <a:ext uri="{0D108BD9-81ED-4DB2-BD59-A6C34878D82A}">
                    <a16:rowId xmlns:a16="http://schemas.microsoft.com/office/drawing/2014/main" val="3573224774"/>
                  </a:ext>
                </a:extLst>
              </a:tr>
              <a:tr h="51445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lt-LT" sz="2400" kern="100" dirty="0">
                          <a:effectLst/>
                          <a:latin typeface="+mj-lt"/>
                          <a:ea typeface="Aptos" panose="020B0004020202020204" pitchFamily="34" charset="0"/>
                          <a:cs typeface="Times New Roman" panose="02020603050405020304" pitchFamily="18" charset="0"/>
                        </a:rPr>
                        <a:t>Įsigytų įrangos vienetų skaičius</a:t>
                      </a:r>
                      <a:endParaRPr lang="en-US" sz="2400" kern="100" dirty="0">
                        <a:effectLst/>
                        <a:latin typeface="+mj-lt"/>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kern="100" dirty="0">
                          <a:effectLst/>
                          <a:latin typeface="+mj-lt"/>
                          <a:ea typeface="Aptos" panose="020B0004020202020204" pitchFamily="34" charset="0"/>
                          <a:cs typeface="Times New Roman" panose="02020603050405020304" pitchFamily="18" charset="0"/>
                        </a:rPr>
                        <a:t>14</a:t>
                      </a:r>
                    </a:p>
                  </a:txBody>
                  <a:tcPr marL="68580" marR="68580" marT="0" marB="0"/>
                </a:tc>
                <a:tc>
                  <a:txBody>
                    <a:bodyPr/>
                    <a:lstStyle/>
                    <a:p>
                      <a:pPr marL="0" marR="0" algn="ctr">
                        <a:lnSpc>
                          <a:spcPct val="107000"/>
                        </a:lnSpc>
                        <a:spcBef>
                          <a:spcPts val="0"/>
                        </a:spcBef>
                        <a:spcAft>
                          <a:spcPts val="0"/>
                        </a:spcAft>
                      </a:pPr>
                      <a:r>
                        <a:rPr lang="en-US" sz="2400" kern="100" dirty="0">
                          <a:effectLst/>
                          <a:latin typeface="+mj-lt"/>
                          <a:ea typeface="Aptos" panose="020B0004020202020204" pitchFamily="34" charset="0"/>
                          <a:cs typeface="Times New Roman" panose="02020603050405020304" pitchFamily="18" charset="0"/>
                        </a:rPr>
                        <a:t>19</a:t>
                      </a:r>
                    </a:p>
                  </a:txBody>
                  <a:tcPr marL="68580" marR="68580" marT="0" marB="0"/>
                </a:tc>
                <a:extLst>
                  <a:ext uri="{0D108BD9-81ED-4DB2-BD59-A6C34878D82A}">
                    <a16:rowId xmlns:a16="http://schemas.microsoft.com/office/drawing/2014/main" val="2164522188"/>
                  </a:ext>
                </a:extLst>
              </a:tr>
            </a:tbl>
          </a:graphicData>
        </a:graphic>
      </p:graphicFrame>
    </p:spTree>
    <p:extLst>
      <p:ext uri="{BB962C8B-B14F-4D97-AF65-F5344CB8AC3E}">
        <p14:creationId xmlns:p14="http://schemas.microsoft.com/office/powerpoint/2010/main" val="2967799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2893</TotalTime>
  <Words>3232</Words>
  <Application>Microsoft Office PowerPoint</Application>
  <PresentationFormat>Plačiaekranė</PresentationFormat>
  <Paragraphs>694</Paragraphs>
  <Slides>28</Slides>
  <Notes>19</Notes>
  <HiddenSlides>0</HiddenSlides>
  <MMClips>0</MMClips>
  <ScaleCrop>false</ScaleCrop>
  <HeadingPairs>
    <vt:vector size="6" baseType="variant">
      <vt:variant>
        <vt:lpstr>Naudojami šriftai</vt:lpstr>
      </vt:variant>
      <vt:variant>
        <vt:i4>6</vt:i4>
      </vt:variant>
      <vt:variant>
        <vt:lpstr>Tema</vt:lpstr>
      </vt:variant>
      <vt:variant>
        <vt:i4>1</vt:i4>
      </vt:variant>
      <vt:variant>
        <vt:lpstr>Skaidrių pavadinimai</vt:lpstr>
      </vt:variant>
      <vt:variant>
        <vt:i4>28</vt:i4>
      </vt:variant>
    </vt:vector>
  </HeadingPairs>
  <TitlesOfParts>
    <vt:vector size="35" baseType="lpstr">
      <vt:lpstr>Aptos</vt:lpstr>
      <vt:lpstr>Arial</vt:lpstr>
      <vt:lpstr>Calibri</vt:lpstr>
      <vt:lpstr>Calibri Light</vt:lpstr>
      <vt:lpstr>Nurito</vt:lpstr>
      <vt:lpstr>Times New Roman</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Renata St</dc:creator>
  <cp:lastModifiedBy>Asta Lančinskienė</cp:lastModifiedBy>
  <cp:revision>144</cp:revision>
  <dcterms:created xsi:type="dcterms:W3CDTF">2023-08-21T19:27:35Z</dcterms:created>
  <dcterms:modified xsi:type="dcterms:W3CDTF">2024-10-08T11:46:00Z</dcterms:modified>
</cp:coreProperties>
</file>