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7"/>
  </p:notesMasterIdLst>
  <p:handoutMasterIdLst>
    <p:handoutMasterId r:id="rId18"/>
  </p:handoutMasterIdLst>
  <p:sldIdLst>
    <p:sldId id="299" r:id="rId2"/>
    <p:sldId id="295" r:id="rId3"/>
    <p:sldId id="339" r:id="rId4"/>
    <p:sldId id="346" r:id="rId5"/>
    <p:sldId id="319" r:id="rId6"/>
    <p:sldId id="361" r:id="rId7"/>
    <p:sldId id="371" r:id="rId8"/>
    <p:sldId id="362" r:id="rId9"/>
    <p:sldId id="360" r:id="rId10"/>
    <p:sldId id="364" r:id="rId11"/>
    <p:sldId id="369" r:id="rId12"/>
    <p:sldId id="367" r:id="rId13"/>
    <p:sldId id="370" r:id="rId14"/>
    <p:sldId id="372" r:id="rId15"/>
    <p:sldId id="286" r:id="rId16"/>
  </p:sldIdLst>
  <p:sldSz cx="9144000" cy="5143500" type="screen16x9"/>
  <p:notesSz cx="9296400" cy="7010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5420" userDrawn="1">
          <p15:clr>
            <a:srgbClr val="A4A3A4"/>
          </p15:clr>
        </p15:guide>
        <p15:guide id="3" pos="340" userDrawn="1">
          <p15:clr>
            <a:srgbClr val="A4A3A4"/>
          </p15:clr>
        </p15:guide>
        <p15:guide id="4" orient="horz" pos="228" userDrawn="1">
          <p15:clr>
            <a:srgbClr val="A4A3A4"/>
          </p15:clr>
        </p15:guide>
        <p15:guide id="8" orient="horz" pos="2890" userDrawn="1">
          <p15:clr>
            <a:srgbClr val="A4A3A4"/>
          </p15:clr>
        </p15:guide>
        <p15:guide id="9" pos="2857" userDrawn="1">
          <p15:clr>
            <a:srgbClr val="A4A3A4"/>
          </p15:clr>
        </p15:guide>
        <p15:guide id="10" pos="2903" userDrawn="1">
          <p15:clr>
            <a:srgbClr val="A4A3A4"/>
          </p15:clr>
        </p15:guide>
        <p15:guide id="11" orient="horz" pos="531" userDrawn="1">
          <p15:clr>
            <a:srgbClr val="A4A3A4"/>
          </p15:clr>
        </p15:guide>
        <p15:guide id="14" pos="2880" userDrawn="1">
          <p15:clr>
            <a:srgbClr val="A4A3A4"/>
          </p15:clr>
        </p15:guide>
        <p15:guide id="15" orient="horz" pos="1733" userDrawn="1">
          <p15:clr>
            <a:srgbClr val="A4A3A4"/>
          </p15:clr>
        </p15:guide>
        <p15:guide id="16" orient="horz" pos="1711" userDrawn="1">
          <p15:clr>
            <a:srgbClr val="A4A3A4"/>
          </p15:clr>
        </p15:guide>
        <p15:guide id="17" orient="horz" pos="509" userDrawn="1">
          <p15:clr>
            <a:srgbClr val="A4A3A4"/>
          </p15:clr>
        </p15:guide>
        <p15:guide id="18" orient="horz" pos="214" userDrawn="1">
          <p15:clr>
            <a:srgbClr val="A4A3A4"/>
          </p15:clr>
        </p15:guide>
        <p15:guide id="19" orient="horz" pos="16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BCB5"/>
    <a:srgbClr val="C2CDC8"/>
    <a:srgbClr val="FFFFFF"/>
    <a:srgbClr val="A5E8D6"/>
    <a:srgbClr val="2FBB95"/>
    <a:srgbClr val="1F7B61"/>
    <a:srgbClr val="F2F2F2"/>
    <a:srgbClr val="B9B9B9"/>
    <a:srgbClr val="1F7B62"/>
    <a:srgbClr val="D4DC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40467-B6A2-49D0-AA8D-B344CF9DD125}" v="2" dt="2024-10-07T15:20:10.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27" autoAdjust="0"/>
  </p:normalViewPr>
  <p:slideViewPr>
    <p:cSldViewPr snapToGrid="0">
      <p:cViewPr>
        <p:scale>
          <a:sx n="125" d="100"/>
          <a:sy n="125" d="100"/>
        </p:scale>
        <p:origin x="1116" y="426"/>
      </p:cViewPr>
      <p:guideLst>
        <p:guide pos="5420"/>
        <p:guide pos="340"/>
        <p:guide orient="horz" pos="228"/>
        <p:guide orient="horz" pos="2890"/>
        <p:guide pos="2857"/>
        <p:guide pos="2903"/>
        <p:guide orient="horz" pos="531"/>
        <p:guide pos="2880"/>
        <p:guide orient="horz" pos="1733"/>
        <p:guide orient="horz" pos="1711"/>
        <p:guide orient="horz" pos="509"/>
        <p:guide orient="horz" pos="214"/>
        <p:guide orient="horz" pos="16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chemeClr val="accent6"/>
                </a:solidFill>
                <a:latin typeface="+mn-lt"/>
                <a:ea typeface="+mn-ea"/>
                <a:cs typeface="Calibri Light" panose="020F0302020204030204" pitchFamily="34" charset="0"/>
              </a:defRPr>
            </a:pPr>
            <a:r>
              <a:rPr lang="lt-LT" b="1" dirty="0"/>
              <a:t>Progresas pagal mokėjimų statusą, tūkst. Eur</a:t>
            </a:r>
          </a:p>
        </c:rich>
      </c:tx>
      <c:layout>
        <c:manualLayout>
          <c:xMode val="edge"/>
          <c:yMode val="edge"/>
          <c:x val="0.13956225867225749"/>
          <c:y val="4.3580106990534336E-2"/>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accent6"/>
              </a:solidFill>
              <a:latin typeface="+mn-lt"/>
              <a:ea typeface="+mn-ea"/>
              <a:cs typeface="Calibri Light" panose="020F0302020204030204" pitchFamily="34" charset="0"/>
            </a:defRPr>
          </a:pPr>
          <a:endParaRPr lang="lt-LT"/>
        </a:p>
      </c:txPr>
    </c:title>
    <c:autoTitleDeleted val="0"/>
    <c:plotArea>
      <c:layout>
        <c:manualLayout>
          <c:layoutTarget val="inner"/>
          <c:xMode val="edge"/>
          <c:yMode val="edge"/>
          <c:x val="0.21701223345535706"/>
          <c:y val="0.39049575415533089"/>
          <c:w val="0.36886033647266192"/>
          <c:h val="0.41109055308055237"/>
        </c:manualLayout>
      </c:layout>
      <c:pieChart>
        <c:varyColors val="1"/>
        <c:ser>
          <c:idx val="0"/>
          <c:order val="0"/>
          <c:tx>
            <c:strRef>
              <c:f>Sheet1!$B$1</c:f>
              <c:strCache>
                <c:ptCount val="1"/>
                <c:pt idx="0">
                  <c:v>Value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88D-44D5-A749-7F19F6671EE7}"/>
              </c:ext>
            </c:extLst>
          </c:dPt>
          <c:dPt>
            <c:idx val="1"/>
            <c:bubble3D val="0"/>
            <c:spPr>
              <a:solidFill>
                <a:srgbClr val="2FBB95"/>
              </a:solidFill>
              <a:ln w="19050">
                <a:noFill/>
              </a:ln>
              <a:effectLst/>
            </c:spPr>
            <c:extLst>
              <c:ext xmlns:c16="http://schemas.microsoft.com/office/drawing/2014/chart" uri="{C3380CC4-5D6E-409C-BE32-E72D297353CC}">
                <c16:uniqueId val="{00000003-A88D-44D5-A749-7F19F6671EE7}"/>
              </c:ext>
            </c:extLst>
          </c:dPt>
          <c:dPt>
            <c:idx val="2"/>
            <c:bubble3D val="0"/>
            <c:spPr>
              <a:solidFill>
                <a:srgbClr val="A5E8D6"/>
              </a:solidFill>
              <a:ln w="19050">
                <a:noFill/>
              </a:ln>
              <a:effectLst/>
            </c:spPr>
            <c:extLst>
              <c:ext xmlns:c16="http://schemas.microsoft.com/office/drawing/2014/chart" uri="{C3380CC4-5D6E-409C-BE32-E72D297353CC}">
                <c16:uniqueId val="{00000005-A88D-44D5-A749-7F19F6671EE7}"/>
              </c:ext>
            </c:extLst>
          </c:dPt>
          <c:dLbls>
            <c:dLbl>
              <c:idx val="0"/>
              <c:tx>
                <c:rich>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fld id="{A26321D5-E053-41A2-B8AB-57D1311665FB}" type="VALUE">
                      <a:rPr lang="en-US">
                        <a:solidFill>
                          <a:schemeClr val="bg1"/>
                        </a:solidFill>
                      </a:rPr>
                      <a:pPr>
                        <a:defRPr/>
                      </a:pPr>
                      <a:t>[VALUE]</a:t>
                    </a:fld>
                    <a:endParaRPr lang="lt-LT"/>
                  </a:p>
                </c:rich>
              </c:tx>
              <c:numFmt formatCode="#,##0.00" sourceLinked="0"/>
              <c:spPr>
                <a:solidFill>
                  <a:schemeClr val="accent1"/>
                </a:solid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endParaRPr lang="lt-LT"/>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8D-44D5-A749-7F19F6671EE7}"/>
                </c:ext>
              </c:extLst>
            </c:dLbl>
            <c:dLbl>
              <c:idx val="1"/>
              <c:layout>
                <c:manualLayout>
                  <c:x val="2.6651205648585696E-2"/>
                  <c:y val="4.8977963548125489E-2"/>
                </c:manualLayout>
              </c:layout>
              <c:numFmt formatCode="#,##0.00" sourceLinked="0"/>
              <c:spPr>
                <a:solidFill>
                  <a:srgbClr val="2FBB95"/>
                </a:solid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endParaRPr lang="lt-LT"/>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8D-44D5-A749-7F19F6671EE7}"/>
                </c:ext>
              </c:extLst>
            </c:dLbl>
            <c:dLbl>
              <c:idx val="2"/>
              <c:layout>
                <c:manualLayout>
                  <c:x val="1.1037532573918603E-2"/>
                  <c:y val="1.7619175380516352E-2"/>
                </c:manualLayout>
              </c:layout>
              <c:numFmt formatCode="#,##0.00" sourceLinked="0"/>
              <c:spPr>
                <a:solidFill>
                  <a:srgbClr val="A5E8D6"/>
                </a:solid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endParaRPr lang="lt-LT"/>
                </a:p>
              </c:txPr>
              <c:dLblPos val="bestFit"/>
              <c:showLegendKey val="0"/>
              <c:showVal val="1"/>
              <c:showCatName val="0"/>
              <c:showSerName val="0"/>
              <c:showPercent val="0"/>
              <c:showBubbleSize val="0"/>
              <c:extLst>
                <c:ext xmlns:c15="http://schemas.microsoft.com/office/drawing/2012/chart" uri="{CE6537A1-D6FC-4f65-9D91-7224C49458BB}">
                  <c15:layout>
                    <c:manualLayout>
                      <c:w val="0.15144327901923804"/>
                      <c:h val="8.0527043338267809E-2"/>
                    </c:manualLayout>
                  </c15:layout>
                </c:ext>
                <c:ext xmlns:c16="http://schemas.microsoft.com/office/drawing/2014/chart" uri="{C3380CC4-5D6E-409C-BE32-E72D297353CC}">
                  <c16:uniqueId val="{00000005-A88D-44D5-A749-7F19F6671EE7}"/>
                </c:ext>
              </c:extLst>
            </c:dLbl>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endParaRPr lang="lt-L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Submitted</c:v>
                </c:pt>
                <c:pt idx="1">
                  <c:v>Approved for payment</c:v>
                </c:pt>
                <c:pt idx="2">
                  <c:v>Planned</c:v>
                </c:pt>
              </c:strCache>
            </c:strRef>
          </c:cat>
          <c:val>
            <c:numRef>
              <c:f>Sheet1!$B$2:$B$4</c:f>
              <c:numCache>
                <c:formatCode>#,##0.00</c:formatCode>
                <c:ptCount val="3"/>
                <c:pt idx="0">
                  <c:v>2659.8952100000001</c:v>
                </c:pt>
                <c:pt idx="1">
                  <c:v>31700.252400000001</c:v>
                </c:pt>
                <c:pt idx="2">
                  <c:v>86633.491939999993</c:v>
                </c:pt>
              </c:numCache>
            </c:numRef>
          </c:val>
          <c:extLst>
            <c:ext xmlns:c16="http://schemas.microsoft.com/office/drawing/2014/chart" uri="{C3380CC4-5D6E-409C-BE32-E72D297353CC}">
              <c16:uniqueId val="{00000006-A88D-44D5-A749-7F19F6671EE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563501970728348"/>
          <c:y val="0.34584211022046163"/>
          <c:w val="0.29299331125475886"/>
          <c:h val="0.444615641760360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b="0" i="0">
          <a:solidFill>
            <a:schemeClr val="accent6"/>
          </a:solidFill>
          <a:latin typeface="+mn-lt"/>
          <a:cs typeface="Calibri Light" panose="020F0302020204030204" pitchFamily="34" charset="0"/>
        </a:defRPr>
      </a:pPr>
      <a:endParaRPr lang="lt-L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accent6"/>
                </a:solidFill>
                <a:latin typeface="+mn-lt"/>
                <a:ea typeface="+mn-ea"/>
                <a:cs typeface="Calibri Light" panose="020F0302020204030204" pitchFamily="34" charset="0"/>
              </a:defRPr>
            </a:pPr>
            <a:r>
              <a:rPr lang="lt-LT" b="1" dirty="0"/>
              <a:t>Progresas pagal mokėjimų statusą, tūkst. Eur</a:t>
            </a:r>
          </a:p>
        </c:rich>
      </c:tx>
      <c:layout>
        <c:manualLayout>
          <c:xMode val="edge"/>
          <c:yMode val="edge"/>
          <c:x val="0.143448460878557"/>
          <c:y val="3.8999044984016532E-2"/>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accent6"/>
              </a:solidFill>
              <a:latin typeface="+mn-lt"/>
              <a:ea typeface="+mn-ea"/>
              <a:cs typeface="Calibri Light" panose="020F0302020204030204" pitchFamily="34" charset="0"/>
            </a:defRPr>
          </a:pPr>
          <a:endParaRPr lang="lt-LT"/>
        </a:p>
      </c:txPr>
    </c:title>
    <c:autoTitleDeleted val="0"/>
    <c:plotArea>
      <c:layout>
        <c:manualLayout>
          <c:layoutTarget val="inner"/>
          <c:xMode val="edge"/>
          <c:yMode val="edge"/>
          <c:x val="0.25612525388421581"/>
          <c:y val="0.37084514549442843"/>
          <c:w val="0.38372628453651175"/>
          <c:h val="0.42805094944668537"/>
        </c:manualLayout>
      </c:layout>
      <c:doughnutChart>
        <c:varyColors val="1"/>
        <c:ser>
          <c:idx val="0"/>
          <c:order val="0"/>
          <c:tx>
            <c:strRef>
              <c:f>Sheet1!$B$1</c:f>
              <c:strCache>
                <c:ptCount val="1"/>
                <c:pt idx="0">
                  <c:v>Value</c:v>
                </c:pt>
              </c:strCache>
            </c:strRef>
          </c:tx>
          <c:dPt>
            <c:idx val="0"/>
            <c:bubble3D val="0"/>
            <c:spPr>
              <a:solidFill>
                <a:schemeClr val="accent1"/>
              </a:solidFill>
              <a:ln>
                <a:noFill/>
              </a:ln>
              <a:effectLst/>
            </c:spPr>
            <c:extLst>
              <c:ext xmlns:c16="http://schemas.microsoft.com/office/drawing/2014/chart" uri="{C3380CC4-5D6E-409C-BE32-E72D297353CC}">
                <c16:uniqueId val="{00000001-3278-41F8-81DD-8B0DD97979FA}"/>
              </c:ext>
            </c:extLst>
          </c:dPt>
          <c:dPt>
            <c:idx val="1"/>
            <c:bubble3D val="0"/>
            <c:spPr>
              <a:solidFill>
                <a:schemeClr val="accent3"/>
              </a:solidFill>
              <a:ln>
                <a:noFill/>
              </a:ln>
              <a:effectLst/>
            </c:spPr>
            <c:extLst>
              <c:ext xmlns:c16="http://schemas.microsoft.com/office/drawing/2014/chart" uri="{C3380CC4-5D6E-409C-BE32-E72D297353CC}">
                <c16:uniqueId val="{00000003-3278-41F8-81DD-8B0DD97979FA}"/>
              </c:ext>
            </c:extLst>
          </c:dPt>
          <c:dPt>
            <c:idx val="2"/>
            <c:bubble3D val="0"/>
            <c:spPr>
              <a:solidFill>
                <a:schemeClr val="accent2"/>
              </a:solidFill>
              <a:ln>
                <a:noFill/>
              </a:ln>
              <a:effectLst/>
            </c:spPr>
            <c:extLst>
              <c:ext xmlns:c16="http://schemas.microsoft.com/office/drawing/2014/chart" uri="{C3380CC4-5D6E-409C-BE32-E72D297353CC}">
                <c16:uniqueId val="{00000005-3278-41F8-81DD-8B0DD97979FA}"/>
              </c:ext>
            </c:extLst>
          </c:dPt>
          <c:dLbls>
            <c:dLbl>
              <c:idx val="0"/>
              <c:layout>
                <c:manualLayout>
                  <c:x val="-0.11509687320161142"/>
                  <c:y val="-0.13505217925107427"/>
                </c:manualLayout>
              </c:layout>
              <c:tx>
                <c:rich>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fld id="{695F642E-E58D-4295-819E-44DAB8BD7473}" type="VALUE">
                      <a:rPr lang="en-US">
                        <a:solidFill>
                          <a:schemeClr val="bg1"/>
                        </a:solidFill>
                      </a:rPr>
                      <a:pPr>
                        <a:defRPr/>
                      </a:pPr>
                      <a:t>[VALUE]</a:t>
                    </a:fld>
                    <a:endParaRPr lang="lt-LT"/>
                  </a:p>
                </c:rich>
              </c:tx>
              <c:spPr>
                <a:solidFill>
                  <a:schemeClr val="accent1"/>
                </a:solid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endParaRPr lang="lt-LT"/>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78-41F8-81DD-8B0DD97979FA}"/>
                </c:ext>
              </c:extLst>
            </c:dLbl>
            <c:dLbl>
              <c:idx val="1"/>
              <c:layout>
                <c:manualLayout>
                  <c:x val="0.14195281028198733"/>
                  <c:y val="-0.11663597298956414"/>
                </c:manualLayout>
              </c:layout>
              <c:tx>
                <c:rich>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fld id="{925DDD65-526A-49F5-8F0F-3140F120E9A5}" type="VALUE">
                      <a:rPr lang="en-US"/>
                      <a:pPr>
                        <a:defRPr/>
                      </a:pPr>
                      <a:t>[VALUE]</a:t>
                    </a:fld>
                    <a:endParaRPr lang="lt-LT"/>
                  </a:p>
                </c:rich>
              </c:tx>
              <c:spPr>
                <a:solidFill>
                  <a:schemeClr val="accent3"/>
                </a:solid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endParaRPr lang="lt-LT"/>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78-41F8-81DD-8B0DD97979FA}"/>
                </c:ext>
              </c:extLst>
            </c:dLbl>
            <c:dLbl>
              <c:idx val="2"/>
              <c:layout>
                <c:manualLayout>
                  <c:x val="0.16402199646005355"/>
                  <c:y val="6.5714960629921257E-2"/>
                </c:manualLayout>
              </c:layout>
              <c:spPr>
                <a:solidFill>
                  <a:schemeClr val="accent2"/>
                </a:solid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endParaRPr lang="lt-L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78-41F8-81DD-8B0DD97979FA}"/>
                </c:ext>
              </c:extLst>
            </c:dLbl>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Submitted</c:v>
                </c:pt>
                <c:pt idx="1">
                  <c:v>Approved for payment</c:v>
                </c:pt>
                <c:pt idx="2">
                  <c:v>Planned</c:v>
                </c:pt>
              </c:strCache>
            </c:strRef>
          </c:cat>
          <c:val>
            <c:numRef>
              <c:f>Sheet1!$B$2:$B$4</c:f>
              <c:numCache>
                <c:formatCode>_(* #,##0.00_);_(* \(#,##0.00\);_(* "-"??_);_(@_)</c:formatCode>
                <c:ptCount val="3"/>
                <c:pt idx="0">
                  <c:v>42.907589999999999</c:v>
                </c:pt>
                <c:pt idx="1">
                  <c:v>45.166879999999999</c:v>
                </c:pt>
                <c:pt idx="2">
                  <c:v>7368.2260400000014</c:v>
                </c:pt>
              </c:numCache>
            </c:numRef>
          </c:val>
          <c:extLst>
            <c:ext xmlns:c16="http://schemas.microsoft.com/office/drawing/2014/chart" uri="{C3380CC4-5D6E-409C-BE32-E72D297353CC}">
              <c16:uniqueId val="{00000006-3278-41F8-81DD-8B0DD97979FA}"/>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7484151318496185"/>
          <c:y val="0.35096532601020181"/>
          <c:w val="0.24929669912032415"/>
          <c:h val="0.477138534259395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Calibri Light" panose="020F030202020403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chemeClr val="accent6"/>
          </a:solidFill>
          <a:latin typeface="+mn-lt"/>
          <a:cs typeface="Calibri Light" panose="020F0302020204030204" pitchFamily="34" charset="0"/>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B982B-5960-454B-9873-6C24A9D5D472}"/>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r>
              <a:rPr lang="en-US">
                <a:latin typeface="Calibri" panose="020F0502020204030204" pitchFamily="34" charset="0"/>
              </a:rPr>
              <a:t>page</a:t>
            </a:r>
          </a:p>
        </p:txBody>
      </p:sp>
      <p:sp>
        <p:nvSpPr>
          <p:cNvPr id="3" name="Date Placeholder 2">
            <a:extLst>
              <a:ext uri="{FF2B5EF4-FFF2-40B4-BE49-F238E27FC236}">
                <a16:creationId xmlns:a16="http://schemas.microsoft.com/office/drawing/2014/main" id="{8A6BDF08-DFF2-BC46-A19B-82F42ADA703D}"/>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8A3A976E-1F14-FC46-B72C-1BD59733924B}" type="datetimeFigureOut">
              <a:rPr lang="en-US">
                <a:latin typeface="Calibri" panose="020F0502020204030204" pitchFamily="34" charset="0"/>
              </a:rPr>
              <a:t>10/7/2024</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4328387E-1E3A-E84C-A306-F30DFE260C66}"/>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latin typeface="Calibri" panose="020F0502020204030204" pitchFamily="34" charset="0"/>
            </a:endParaRPr>
          </a:p>
        </p:txBody>
      </p:sp>
      <p:sp>
        <p:nvSpPr>
          <p:cNvPr id="5" name="Slide Number Placeholder 4">
            <a:extLst>
              <a:ext uri="{FF2B5EF4-FFF2-40B4-BE49-F238E27FC236}">
                <a16:creationId xmlns:a16="http://schemas.microsoft.com/office/drawing/2014/main" id="{367FC8DE-5BDD-4F45-9B85-ADBC233DD372}"/>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4B7462F-8C8C-C447-9E6B-4AF4C52150EB}" type="slidenum">
              <a:rPr>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194176361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atin typeface="Calibri" panose="020F0502020204030204" pitchFamily="34" charset="0"/>
              </a:defRPr>
            </a:lvl1pPr>
          </a:lstStyle>
          <a:p>
            <a:r>
              <a:rPr lang="en-US"/>
              <a:t>page</a:t>
            </a:r>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atin typeface="Calibri" panose="020F0502020204030204" pitchFamily="34" charset="0"/>
              </a:defRPr>
            </a:lvl1pPr>
          </a:lstStyle>
          <a:p>
            <a:fld id="{5A622C7F-4FE3-3942-9B8F-6ED21B79CC75}" type="datetimeFigureOut">
              <a:rPr lang="lt-LT" smtClean="0"/>
              <a:pPr/>
              <a:t>2024-10-07</a:t>
            </a:fld>
            <a:endParaRPr lang="lt-LT"/>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97DE7753-4557-4344-A6D4-17BC665E9D2D}" type="slidenum">
              <a:rPr lang="lt-LT" smtClean="0"/>
              <a:pPr/>
              <a:t>‹#›</a:t>
            </a:fld>
            <a:endParaRPr lang="lt-LT"/>
          </a:p>
        </p:txBody>
      </p:sp>
    </p:spTree>
    <p:extLst>
      <p:ext uri="{BB962C8B-B14F-4D97-AF65-F5344CB8AC3E}">
        <p14:creationId xmlns:p14="http://schemas.microsoft.com/office/powerpoint/2010/main" val="676231078"/>
      </p:ext>
    </p:extLst>
  </p:cSld>
  <p:clrMap bg1="lt1" tx1="dk1" bg2="lt2" tx2="dk2" accent1="accent1" accent2="accent2" accent3="accent3" accent4="accent4" accent5="accent5" accent6="accent6" hlink="hlink" folHlink="folHlink"/>
  <p:hf sldNum="0" ftr="0" dt="0"/>
  <p:notesStyle>
    <a:lvl1pPr marL="0" algn="l" defTabSz="685800" rtl="0" eaLnBrk="1" latinLnBrk="0" hangingPunct="1">
      <a:defRPr sz="900" kern="1200">
        <a:solidFill>
          <a:schemeClr val="tx1"/>
        </a:solidFill>
        <a:latin typeface="Calibri" panose="020F0502020204030204" pitchFamily="34" charset="0"/>
        <a:ea typeface="+mn-ea"/>
        <a:cs typeface="+mn-cs"/>
      </a:defRPr>
    </a:lvl1pPr>
    <a:lvl2pPr marL="342900" algn="l" defTabSz="685800" rtl="0" eaLnBrk="1" latinLnBrk="0" hangingPunct="1">
      <a:defRPr sz="900" kern="1200">
        <a:solidFill>
          <a:schemeClr val="tx1"/>
        </a:solidFill>
        <a:latin typeface="Calibri" panose="020F0502020204030204" pitchFamily="34" charset="0"/>
        <a:ea typeface="+mn-ea"/>
        <a:cs typeface="+mn-cs"/>
      </a:defRPr>
    </a:lvl2pPr>
    <a:lvl3pPr marL="685800" algn="l" defTabSz="685800" rtl="0" eaLnBrk="1" latinLnBrk="0" hangingPunct="1">
      <a:defRPr sz="900" kern="1200">
        <a:solidFill>
          <a:schemeClr val="tx1"/>
        </a:solidFill>
        <a:latin typeface="Calibri" panose="020F0502020204030204" pitchFamily="34" charset="0"/>
        <a:ea typeface="+mn-ea"/>
        <a:cs typeface="+mn-cs"/>
      </a:defRPr>
    </a:lvl3pPr>
    <a:lvl4pPr marL="1028700" algn="l" defTabSz="685800" rtl="0" eaLnBrk="1" latinLnBrk="0" hangingPunct="1">
      <a:defRPr sz="900" kern="1200">
        <a:solidFill>
          <a:schemeClr val="tx1"/>
        </a:solidFill>
        <a:latin typeface="Calibri" panose="020F0502020204030204" pitchFamily="34" charset="0"/>
        <a:ea typeface="+mn-ea"/>
        <a:cs typeface="+mn-cs"/>
      </a:defRPr>
    </a:lvl4pPr>
    <a:lvl5pPr marL="1371600" algn="l" defTabSz="685800" rtl="0" eaLnBrk="1" latinLnBrk="0" hangingPunct="1">
      <a:defRPr sz="900" kern="1200">
        <a:solidFill>
          <a:schemeClr val="tx1"/>
        </a:solidFill>
        <a:latin typeface="Calibri" panose="020F050202020403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266303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8FE9C-5C19-46D0-D536-36A83F04C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D6914-D484-8AD2-67F5-9661A9108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97F85-A224-7D38-1718-E7D4E06D3E27}"/>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ACA0E08F-1578-0CAD-83A8-B4B90AB3C98E}"/>
              </a:ext>
            </a:extLst>
          </p:cNvPr>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261595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197248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258980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410469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noProof="0" dirty="0"/>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267132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5867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noProof="0" dirty="0"/>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284204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1793381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136019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page</a:t>
            </a:r>
          </a:p>
        </p:txBody>
      </p:sp>
    </p:spTree>
    <p:extLst>
      <p:ext uri="{BB962C8B-B14F-4D97-AF65-F5344CB8AC3E}">
        <p14:creationId xmlns:p14="http://schemas.microsoft.com/office/powerpoint/2010/main" val="3966331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E422C9E-5862-6149-91A7-97C6A26CA606}"/>
              </a:ext>
            </a:extLst>
          </p:cNvPr>
          <p:cNvSpPr/>
          <p:nvPr userDrawn="1"/>
        </p:nvSpPr>
        <p:spPr>
          <a:xfrm>
            <a:off x="0" y="0"/>
            <a:ext cx="9144000" cy="36576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25" name="Picture 24">
            <a:extLst>
              <a:ext uri="{FF2B5EF4-FFF2-40B4-BE49-F238E27FC236}">
                <a16:creationId xmlns:a16="http://schemas.microsoft.com/office/drawing/2014/main" id="{979B9EC5-2A9B-B443-ABC6-8282133C8CE4}"/>
              </a:ext>
            </a:extLst>
          </p:cNvPr>
          <p:cNvPicPr>
            <a:picLocks noChangeAspect="1"/>
          </p:cNvPicPr>
          <p:nvPr userDrawn="1"/>
        </p:nvPicPr>
        <p:blipFill>
          <a:blip r:embed="rId2"/>
          <a:stretch>
            <a:fillRect/>
          </a:stretch>
        </p:blipFill>
        <p:spPr>
          <a:xfrm>
            <a:off x="5194300" y="0"/>
            <a:ext cx="3949700" cy="3657600"/>
          </a:xfrm>
          <a:prstGeom prst="rect">
            <a:avLst/>
          </a:prstGeom>
        </p:spPr>
      </p:pic>
      <p:sp>
        <p:nvSpPr>
          <p:cNvPr id="6" name="Picture Placeholder 5">
            <a:extLst>
              <a:ext uri="{FF2B5EF4-FFF2-40B4-BE49-F238E27FC236}">
                <a16:creationId xmlns:a16="http://schemas.microsoft.com/office/drawing/2014/main" id="{5E04444F-7D67-0E4D-A088-B512F7F6B407}"/>
              </a:ext>
            </a:extLst>
          </p:cNvPr>
          <p:cNvSpPr>
            <a:spLocks noGrp="1"/>
          </p:cNvSpPr>
          <p:nvPr>
            <p:ph type="pic" sz="quarter" idx="10" hasCustomPrompt="1"/>
          </p:nvPr>
        </p:nvSpPr>
        <p:spPr>
          <a:xfrm>
            <a:off x="1531078" y="3818856"/>
            <a:ext cx="1287534" cy="138499"/>
          </a:xfrm>
        </p:spPr>
        <p:txBody>
          <a:bodyPr/>
          <a:lstStyle>
            <a:lvl1pPr>
              <a:defRPr sz="1000">
                <a:latin typeface="Calibri" panose="020F0502020204030204" pitchFamily="34" charset="0"/>
              </a:defRPr>
            </a:lvl1pPr>
          </a:lstStyle>
          <a:p>
            <a:r>
              <a:rPr lang="en-US"/>
              <a:t>Client logo if applied</a:t>
            </a:r>
          </a:p>
        </p:txBody>
      </p:sp>
      <p:sp>
        <p:nvSpPr>
          <p:cNvPr id="19" name="Picture Placeholder 5">
            <a:extLst>
              <a:ext uri="{FF2B5EF4-FFF2-40B4-BE49-F238E27FC236}">
                <a16:creationId xmlns:a16="http://schemas.microsoft.com/office/drawing/2014/main" id="{019F173E-367C-0541-8638-E89CA621C235}"/>
              </a:ext>
            </a:extLst>
          </p:cNvPr>
          <p:cNvSpPr>
            <a:spLocks noGrp="1"/>
          </p:cNvSpPr>
          <p:nvPr>
            <p:ph type="pic" sz="quarter" idx="11" hasCustomPrompt="1"/>
          </p:nvPr>
        </p:nvSpPr>
        <p:spPr>
          <a:xfrm>
            <a:off x="1531078" y="4668005"/>
            <a:ext cx="1287534" cy="138499"/>
          </a:xfrm>
        </p:spPr>
        <p:txBody>
          <a:bodyPr/>
          <a:lstStyle>
            <a:lvl1pPr>
              <a:defRPr sz="1000">
                <a:latin typeface="Calibri" panose="020F0502020204030204" pitchFamily="34" charset="0"/>
              </a:defRPr>
            </a:lvl1pPr>
          </a:lstStyle>
          <a:p>
            <a:r>
              <a:rPr lang="en-US"/>
              <a:t>Partner logo if applied</a:t>
            </a:r>
          </a:p>
        </p:txBody>
      </p:sp>
      <p:sp>
        <p:nvSpPr>
          <p:cNvPr id="27" name="Picture Placeholder 5">
            <a:extLst>
              <a:ext uri="{FF2B5EF4-FFF2-40B4-BE49-F238E27FC236}">
                <a16:creationId xmlns:a16="http://schemas.microsoft.com/office/drawing/2014/main" id="{99951022-024E-3740-9601-D19AF6282F86}"/>
              </a:ext>
            </a:extLst>
          </p:cNvPr>
          <p:cNvSpPr>
            <a:spLocks noGrp="1"/>
          </p:cNvSpPr>
          <p:nvPr>
            <p:ph type="pic" sz="quarter" idx="12" hasCustomPrompt="1"/>
          </p:nvPr>
        </p:nvSpPr>
        <p:spPr>
          <a:xfrm>
            <a:off x="2888539" y="3818856"/>
            <a:ext cx="1287534" cy="138499"/>
          </a:xfrm>
        </p:spPr>
        <p:txBody>
          <a:bodyPr/>
          <a:lstStyle>
            <a:lvl1pPr>
              <a:defRPr sz="1000">
                <a:latin typeface="Calibri" panose="020F0502020204030204" pitchFamily="34" charset="0"/>
              </a:defRPr>
            </a:lvl1pPr>
          </a:lstStyle>
          <a:p>
            <a:r>
              <a:rPr lang="en-US"/>
              <a:t>Client logo if applied</a:t>
            </a:r>
          </a:p>
        </p:txBody>
      </p:sp>
      <p:sp>
        <p:nvSpPr>
          <p:cNvPr id="28" name="Picture Placeholder 5">
            <a:extLst>
              <a:ext uri="{FF2B5EF4-FFF2-40B4-BE49-F238E27FC236}">
                <a16:creationId xmlns:a16="http://schemas.microsoft.com/office/drawing/2014/main" id="{5DC50D8A-E35F-154C-A3FE-02205C0D6239}"/>
              </a:ext>
            </a:extLst>
          </p:cNvPr>
          <p:cNvSpPr>
            <a:spLocks noGrp="1"/>
          </p:cNvSpPr>
          <p:nvPr>
            <p:ph type="pic" sz="quarter" idx="13" hasCustomPrompt="1"/>
          </p:nvPr>
        </p:nvSpPr>
        <p:spPr>
          <a:xfrm>
            <a:off x="2888539" y="4668005"/>
            <a:ext cx="1287534" cy="138499"/>
          </a:xfrm>
        </p:spPr>
        <p:txBody>
          <a:bodyPr/>
          <a:lstStyle>
            <a:lvl1pPr>
              <a:defRPr sz="1000">
                <a:latin typeface="Calibri" panose="020F0502020204030204" pitchFamily="34" charset="0"/>
              </a:defRPr>
            </a:lvl1pPr>
          </a:lstStyle>
          <a:p>
            <a:r>
              <a:rPr lang="en-US"/>
              <a:t>Partner logo if applied</a:t>
            </a:r>
          </a:p>
        </p:txBody>
      </p:sp>
      <p:sp>
        <p:nvSpPr>
          <p:cNvPr id="29" name="Picture Placeholder 5">
            <a:extLst>
              <a:ext uri="{FF2B5EF4-FFF2-40B4-BE49-F238E27FC236}">
                <a16:creationId xmlns:a16="http://schemas.microsoft.com/office/drawing/2014/main" id="{A5291A40-10DE-F448-A886-9ECAEB6C0370}"/>
              </a:ext>
            </a:extLst>
          </p:cNvPr>
          <p:cNvSpPr>
            <a:spLocks noGrp="1"/>
          </p:cNvSpPr>
          <p:nvPr>
            <p:ph type="pic" sz="quarter" idx="14" hasCustomPrompt="1"/>
          </p:nvPr>
        </p:nvSpPr>
        <p:spPr>
          <a:xfrm>
            <a:off x="4245997" y="3818856"/>
            <a:ext cx="1287534" cy="138499"/>
          </a:xfrm>
        </p:spPr>
        <p:txBody>
          <a:bodyPr/>
          <a:lstStyle>
            <a:lvl1pPr>
              <a:defRPr sz="1000">
                <a:latin typeface="Calibri" panose="020F0502020204030204" pitchFamily="34" charset="0"/>
              </a:defRPr>
            </a:lvl1pPr>
          </a:lstStyle>
          <a:p>
            <a:r>
              <a:rPr lang="en-US"/>
              <a:t>Client logo if applied</a:t>
            </a:r>
          </a:p>
        </p:txBody>
      </p:sp>
      <p:sp>
        <p:nvSpPr>
          <p:cNvPr id="30" name="Picture Placeholder 5">
            <a:extLst>
              <a:ext uri="{FF2B5EF4-FFF2-40B4-BE49-F238E27FC236}">
                <a16:creationId xmlns:a16="http://schemas.microsoft.com/office/drawing/2014/main" id="{966546DB-D72F-9843-B125-A2B82E64760B}"/>
              </a:ext>
            </a:extLst>
          </p:cNvPr>
          <p:cNvSpPr>
            <a:spLocks noGrp="1"/>
          </p:cNvSpPr>
          <p:nvPr>
            <p:ph type="pic" sz="quarter" idx="15" hasCustomPrompt="1"/>
          </p:nvPr>
        </p:nvSpPr>
        <p:spPr>
          <a:xfrm>
            <a:off x="4245997" y="4668005"/>
            <a:ext cx="1287534" cy="138499"/>
          </a:xfrm>
        </p:spPr>
        <p:txBody>
          <a:bodyPr/>
          <a:lstStyle>
            <a:lvl1pPr>
              <a:defRPr sz="1000">
                <a:latin typeface="Calibri" panose="020F0502020204030204" pitchFamily="34" charset="0"/>
              </a:defRPr>
            </a:lvl1pPr>
          </a:lstStyle>
          <a:p>
            <a:r>
              <a:rPr lang="en-US"/>
              <a:t>Partner logo if applied</a:t>
            </a:r>
          </a:p>
        </p:txBody>
      </p:sp>
      <p:pic>
        <p:nvPicPr>
          <p:cNvPr id="34" name="Picture 33">
            <a:extLst>
              <a:ext uri="{FF2B5EF4-FFF2-40B4-BE49-F238E27FC236}">
                <a16:creationId xmlns:a16="http://schemas.microsoft.com/office/drawing/2014/main" id="{481D540B-710B-8342-BD30-641E551F2704}"/>
              </a:ext>
            </a:extLst>
          </p:cNvPr>
          <p:cNvPicPr>
            <a:picLocks noChangeAspect="1"/>
          </p:cNvPicPr>
          <p:nvPr userDrawn="1"/>
        </p:nvPicPr>
        <p:blipFill>
          <a:blip r:embed="rId3"/>
          <a:stretch>
            <a:fillRect/>
          </a:stretch>
        </p:blipFill>
        <p:spPr>
          <a:xfrm>
            <a:off x="533400" y="4578280"/>
            <a:ext cx="8064500" cy="38100"/>
          </a:xfrm>
          <a:prstGeom prst="rect">
            <a:avLst/>
          </a:prstGeom>
        </p:spPr>
      </p:pic>
      <p:sp>
        <p:nvSpPr>
          <p:cNvPr id="16" name="Text Placeholder 15">
            <a:extLst>
              <a:ext uri="{FF2B5EF4-FFF2-40B4-BE49-F238E27FC236}">
                <a16:creationId xmlns:a16="http://schemas.microsoft.com/office/drawing/2014/main" id="{F0D55E71-DFDA-7E45-A8B0-276CA0AA497B}"/>
              </a:ext>
            </a:extLst>
          </p:cNvPr>
          <p:cNvSpPr>
            <a:spLocks noGrp="1"/>
          </p:cNvSpPr>
          <p:nvPr>
            <p:ph type="body" sz="quarter" idx="16" hasCustomPrompt="1"/>
          </p:nvPr>
        </p:nvSpPr>
        <p:spPr>
          <a:xfrm>
            <a:off x="546100" y="887298"/>
            <a:ext cx="8051800" cy="332399"/>
          </a:xfrm>
        </p:spPr>
        <p:txBody>
          <a:bodyPr/>
          <a:lstStyle>
            <a:lvl1pPr>
              <a:defRPr sz="2400">
                <a:solidFill>
                  <a:srgbClr val="E1E1D5"/>
                </a:solidFill>
                <a:latin typeface="Calibri" panose="020F0502020204030204" pitchFamily="34" charset="0"/>
              </a:defRPr>
            </a:lvl1pPr>
            <a:lvl2pPr marL="342900" indent="0">
              <a:buNone/>
              <a:defRPr/>
            </a:lvl2pPr>
          </a:lstStyle>
          <a:p>
            <a:pPr lvl="0"/>
            <a:r>
              <a:rPr lang="en-US"/>
              <a:t>Insert title text</a:t>
            </a:r>
          </a:p>
        </p:txBody>
      </p:sp>
      <p:sp>
        <p:nvSpPr>
          <p:cNvPr id="21" name="Text Placeholder 20">
            <a:extLst>
              <a:ext uri="{FF2B5EF4-FFF2-40B4-BE49-F238E27FC236}">
                <a16:creationId xmlns:a16="http://schemas.microsoft.com/office/drawing/2014/main" id="{A47CDE05-9070-894B-9F4A-5E8FBC393221}"/>
              </a:ext>
            </a:extLst>
          </p:cNvPr>
          <p:cNvSpPr>
            <a:spLocks noGrp="1"/>
          </p:cNvSpPr>
          <p:nvPr>
            <p:ph type="body" sz="quarter" idx="17" hasCustomPrompt="1"/>
          </p:nvPr>
        </p:nvSpPr>
        <p:spPr>
          <a:xfrm>
            <a:off x="546099" y="2799494"/>
            <a:ext cx="8051801" cy="138499"/>
          </a:xfrm>
        </p:spPr>
        <p:txBody>
          <a:bodyPr/>
          <a:lstStyle>
            <a:lvl1pPr>
              <a:defRPr sz="1000">
                <a:solidFill>
                  <a:srgbClr val="E1E1D5"/>
                </a:solidFill>
                <a:latin typeface="Calibri" panose="020F0502020204030204" pitchFamily="34" charset="0"/>
              </a:defRPr>
            </a:lvl1pPr>
          </a:lstStyle>
          <a:p>
            <a:pPr lvl="0"/>
            <a:r>
              <a:rPr lang="en-US"/>
              <a:t>Insert subtitle text</a:t>
            </a:r>
          </a:p>
        </p:txBody>
      </p:sp>
      <p:pic>
        <p:nvPicPr>
          <p:cNvPr id="3" name="Picture 2">
            <a:extLst>
              <a:ext uri="{FF2B5EF4-FFF2-40B4-BE49-F238E27FC236}">
                <a16:creationId xmlns:a16="http://schemas.microsoft.com/office/drawing/2014/main" id="{9A6E12B9-A341-B1F6-B110-2B6F5A23F9CB}"/>
              </a:ext>
            </a:extLst>
          </p:cNvPr>
          <p:cNvPicPr>
            <a:picLocks noChangeAspect="1"/>
          </p:cNvPicPr>
          <p:nvPr userDrawn="1"/>
        </p:nvPicPr>
        <p:blipFill>
          <a:blip r:embed="rId4"/>
          <a:srcRect/>
          <a:stretch/>
        </p:blipFill>
        <p:spPr>
          <a:xfrm>
            <a:off x="585567" y="3747094"/>
            <a:ext cx="741692" cy="741692"/>
          </a:xfrm>
          <a:prstGeom prst="rect">
            <a:avLst/>
          </a:prstGeom>
        </p:spPr>
      </p:pic>
      <p:pic>
        <p:nvPicPr>
          <p:cNvPr id="4" name="Graphic 3">
            <a:extLst>
              <a:ext uri="{FF2B5EF4-FFF2-40B4-BE49-F238E27FC236}">
                <a16:creationId xmlns:a16="http://schemas.microsoft.com/office/drawing/2014/main" id="{E4014FA5-1064-D319-519B-B140C711D01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38826" y="4763679"/>
            <a:ext cx="559074" cy="216068"/>
          </a:xfrm>
          <a:prstGeom prst="rect">
            <a:avLst/>
          </a:prstGeom>
        </p:spPr>
      </p:pic>
    </p:spTree>
    <p:extLst>
      <p:ext uri="{BB962C8B-B14F-4D97-AF65-F5344CB8AC3E}">
        <p14:creationId xmlns:p14="http://schemas.microsoft.com/office/powerpoint/2010/main" val="93241097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7EB46AFF-5118-EF41-A85C-C5D5E2A07B64}" type="datetime1">
              <a:rPr lang="lt-LT" smtClean="0"/>
              <a:pPr/>
              <a:t>2024-10-07</a:t>
            </a:fld>
            <a:endParaRPr lang="lt-LT"/>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5" name="Picture 4">
            <a:extLst>
              <a:ext uri="{FF2B5EF4-FFF2-40B4-BE49-F238E27FC236}">
                <a16:creationId xmlns:a16="http://schemas.microsoft.com/office/drawing/2014/main" id="{0444475A-96B4-834E-A9CA-21B22EF9D409}"/>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7" name="Slide Number Placeholder 5">
            <a:extLst>
              <a:ext uri="{FF2B5EF4-FFF2-40B4-BE49-F238E27FC236}">
                <a16:creationId xmlns:a16="http://schemas.microsoft.com/office/drawing/2014/main" id="{54670CFC-789B-354F-8A5D-B761657D992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8" name="Picture 7">
            <a:extLst>
              <a:ext uri="{FF2B5EF4-FFF2-40B4-BE49-F238E27FC236}">
                <a16:creationId xmlns:a16="http://schemas.microsoft.com/office/drawing/2014/main" id="{81CA6AA6-7C4A-B545-A1F7-2F1D8E5E6E06}"/>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6" name="Picture 5">
            <a:extLst>
              <a:ext uri="{FF2B5EF4-FFF2-40B4-BE49-F238E27FC236}">
                <a16:creationId xmlns:a16="http://schemas.microsoft.com/office/drawing/2014/main" id="{7E7040A9-F21C-6C1A-7D91-9E049335FBDF}"/>
              </a:ext>
            </a:extLst>
          </p:cNvPr>
          <p:cNvPicPr>
            <a:picLocks noChangeAspect="1"/>
          </p:cNvPicPr>
          <p:nvPr userDrawn="1"/>
        </p:nvPicPr>
        <p:blipFill>
          <a:blip r:embed="rId4"/>
          <a:srcRect/>
          <a:stretch/>
        </p:blipFill>
        <p:spPr>
          <a:xfrm>
            <a:off x="622408" y="4672772"/>
            <a:ext cx="401170" cy="397882"/>
          </a:xfrm>
          <a:prstGeom prst="rect">
            <a:avLst/>
          </a:prstGeom>
        </p:spPr>
      </p:pic>
      <p:pic>
        <p:nvPicPr>
          <p:cNvPr id="10" name="Graphic 9">
            <a:extLst>
              <a:ext uri="{FF2B5EF4-FFF2-40B4-BE49-F238E27FC236}">
                <a16:creationId xmlns:a16="http://schemas.microsoft.com/office/drawing/2014/main" id="{F131BE0A-F859-73FE-DEFD-94DE60133CD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38826" y="4763679"/>
            <a:ext cx="559074" cy="216068"/>
          </a:xfrm>
          <a:prstGeom prst="rect">
            <a:avLst/>
          </a:prstGeom>
        </p:spPr>
      </p:pic>
    </p:spTree>
    <p:extLst>
      <p:ext uri="{BB962C8B-B14F-4D97-AF65-F5344CB8AC3E}">
        <p14:creationId xmlns:p14="http://schemas.microsoft.com/office/powerpoint/2010/main" val="147450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Pabaig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4644152"/>
            <a:ext cx="3086100" cy="273844"/>
          </a:xfrm>
        </p:spPr>
        <p:txBody>
          <a:bodyPr/>
          <a:lstStyle>
            <a:lvl1pPr>
              <a:defRPr>
                <a:latin typeface="Calibri" panose="020F0502020204030204" pitchFamily="34" charset="0"/>
              </a:defRPr>
            </a:lvl1pPr>
          </a:lstStyle>
          <a:p>
            <a:endParaRPr lang="en-US"/>
          </a:p>
        </p:txBody>
      </p:sp>
      <p:pic>
        <p:nvPicPr>
          <p:cNvPr id="4" name="Picture 3">
            <a:extLst>
              <a:ext uri="{FF2B5EF4-FFF2-40B4-BE49-F238E27FC236}">
                <a16:creationId xmlns:a16="http://schemas.microsoft.com/office/drawing/2014/main" id="{1390451F-A9F0-404D-8A5B-723793E09974}"/>
              </a:ext>
            </a:extLst>
          </p:cNvPr>
          <p:cNvPicPr>
            <a:picLocks noChangeAspect="1"/>
          </p:cNvPicPr>
          <p:nvPr userDrawn="1"/>
        </p:nvPicPr>
        <p:blipFill>
          <a:blip r:embed="rId2"/>
          <a:stretch>
            <a:fillRect/>
          </a:stretch>
        </p:blipFill>
        <p:spPr>
          <a:xfrm>
            <a:off x="4775200" y="0"/>
            <a:ext cx="4368800" cy="4343400"/>
          </a:xfrm>
          <a:prstGeom prst="rect">
            <a:avLst/>
          </a:prstGeom>
        </p:spPr>
      </p:pic>
      <p:sp>
        <p:nvSpPr>
          <p:cNvPr id="2" name="Title 1"/>
          <p:cNvSpPr>
            <a:spLocks noGrp="1"/>
          </p:cNvSpPr>
          <p:nvPr>
            <p:ph type="ctrTitle" hasCustomPrompt="1"/>
          </p:nvPr>
        </p:nvSpPr>
        <p:spPr>
          <a:xfrm>
            <a:off x="546100" y="2639511"/>
            <a:ext cx="7188200" cy="427040"/>
          </a:xfrm>
          <a:prstGeom prst="rect">
            <a:avLst/>
          </a:prstGeom>
        </p:spPr>
        <p:txBody>
          <a:bodyPr anchor="t">
            <a:spAutoFit/>
          </a:bodyPr>
          <a:lstStyle>
            <a:lvl1pPr algn="l">
              <a:defRPr sz="3000" b="1" i="0">
                <a:solidFill>
                  <a:srgbClr val="1F7B62"/>
                </a:solidFill>
                <a:latin typeface="Calibri" panose="020F0502020204030204" pitchFamily="34" charset="0"/>
              </a:defRPr>
            </a:lvl1pPr>
          </a:lstStyle>
          <a:p>
            <a:r>
              <a:rPr lang="en-US" err="1"/>
              <a:t>Ačiū</a:t>
            </a:r>
            <a:endParaRPr lang="en-US"/>
          </a:p>
        </p:txBody>
      </p:sp>
      <p:sp>
        <p:nvSpPr>
          <p:cNvPr id="3" name="Subtitle 2"/>
          <p:cNvSpPr>
            <a:spLocks noGrp="1"/>
          </p:cNvSpPr>
          <p:nvPr>
            <p:ph type="subTitle" idx="1" hasCustomPrompt="1"/>
          </p:nvPr>
        </p:nvSpPr>
        <p:spPr>
          <a:xfrm>
            <a:off x="546100" y="3741056"/>
            <a:ext cx="3650515" cy="153888"/>
          </a:xfrm>
        </p:spPr>
        <p:txBody>
          <a:bodyPr wrap="square" anchor="t">
            <a:spAutoFit/>
          </a:bodyPr>
          <a:lstStyle>
            <a:lvl1pPr marL="0" indent="0" algn="l">
              <a:lnSpc>
                <a:spcPct val="100000"/>
              </a:lnSpc>
              <a:buNone/>
              <a:defRPr sz="1000" b="0" i="0">
                <a:solidFill>
                  <a:srgbClr val="2D3934"/>
                </a:solidFill>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err="1"/>
              <a:t>Rekvizitai</a:t>
            </a:r>
            <a:endParaRPr lang="en-US"/>
          </a:p>
        </p:txBody>
      </p:sp>
      <p:pic>
        <p:nvPicPr>
          <p:cNvPr id="6" name="Picture 5">
            <a:extLst>
              <a:ext uri="{FF2B5EF4-FFF2-40B4-BE49-F238E27FC236}">
                <a16:creationId xmlns:a16="http://schemas.microsoft.com/office/drawing/2014/main" id="{C75E5A9A-CDEE-304F-8E26-705385872EF3}"/>
              </a:ext>
            </a:extLst>
          </p:cNvPr>
          <p:cNvPicPr>
            <a:picLocks noChangeAspect="1"/>
          </p:cNvPicPr>
          <p:nvPr userDrawn="1"/>
        </p:nvPicPr>
        <p:blipFill>
          <a:blip r:embed="rId3"/>
          <a:stretch>
            <a:fillRect/>
          </a:stretch>
        </p:blipFill>
        <p:spPr>
          <a:xfrm>
            <a:off x="533400" y="4578280"/>
            <a:ext cx="8064500" cy="38100"/>
          </a:xfrm>
          <a:prstGeom prst="rect">
            <a:avLst/>
          </a:prstGeom>
        </p:spPr>
      </p:pic>
      <p:pic>
        <p:nvPicPr>
          <p:cNvPr id="9" name="Picture 8">
            <a:extLst>
              <a:ext uri="{FF2B5EF4-FFF2-40B4-BE49-F238E27FC236}">
                <a16:creationId xmlns:a16="http://schemas.microsoft.com/office/drawing/2014/main" id="{1179D86E-9256-0FD1-664B-F0A8901FF302}"/>
              </a:ext>
            </a:extLst>
          </p:cNvPr>
          <p:cNvPicPr>
            <a:picLocks noChangeAspect="1"/>
          </p:cNvPicPr>
          <p:nvPr userDrawn="1"/>
        </p:nvPicPr>
        <p:blipFill>
          <a:blip r:embed="rId4"/>
          <a:srcRect/>
          <a:stretch/>
        </p:blipFill>
        <p:spPr>
          <a:xfrm>
            <a:off x="622408" y="4672772"/>
            <a:ext cx="401170" cy="397882"/>
          </a:xfrm>
          <a:prstGeom prst="rect">
            <a:avLst/>
          </a:prstGeom>
        </p:spPr>
      </p:pic>
      <p:pic>
        <p:nvPicPr>
          <p:cNvPr id="10" name="Graphic 9">
            <a:extLst>
              <a:ext uri="{FF2B5EF4-FFF2-40B4-BE49-F238E27FC236}">
                <a16:creationId xmlns:a16="http://schemas.microsoft.com/office/drawing/2014/main" id="{B00EF537-FB99-1FB1-4684-EBEE6E2429E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38826" y="4763679"/>
            <a:ext cx="559074" cy="216068"/>
          </a:xfrm>
          <a:prstGeom prst="rect">
            <a:avLst/>
          </a:prstGeom>
        </p:spPr>
      </p:pic>
    </p:spTree>
    <p:extLst>
      <p:ext uri="{BB962C8B-B14F-4D97-AF65-F5344CB8AC3E}">
        <p14:creationId xmlns:p14="http://schemas.microsoft.com/office/powerpoint/2010/main" val="335216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062116-2C92-EE4E-8A75-25C4998F8259}"/>
              </a:ext>
            </a:extLst>
          </p:cNvPr>
          <p:cNvSpPr/>
          <p:nvPr userDrawn="1"/>
        </p:nvSpPr>
        <p:spPr>
          <a:xfrm>
            <a:off x="0" y="0"/>
            <a:ext cx="9144000" cy="4365266"/>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itle 1"/>
          <p:cNvSpPr>
            <a:spLocks noGrp="1"/>
          </p:cNvSpPr>
          <p:nvPr>
            <p:ph type="ctrTitle"/>
          </p:nvPr>
        </p:nvSpPr>
        <p:spPr>
          <a:xfrm>
            <a:off x="546100" y="901699"/>
            <a:ext cx="7188200" cy="341632"/>
          </a:xfrm>
          <a:prstGeom prst="rect">
            <a:avLst/>
          </a:prstGeom>
        </p:spPr>
        <p:txBody>
          <a:bodyPr anchor="t">
            <a:spAutoFit/>
          </a:bodyPr>
          <a:lstStyle>
            <a:lvl1pPr algn="l">
              <a:defRPr sz="2400" b="1" i="0">
                <a:solidFill>
                  <a:srgbClr val="E1E1D5"/>
                </a:solidFill>
                <a:latin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546100" y="2701528"/>
            <a:ext cx="7188200" cy="142347"/>
          </a:xfrm>
        </p:spPr>
        <p:txBody>
          <a:bodyPr anchor="t">
            <a:spAutoFit/>
          </a:bodyPr>
          <a:lstStyle>
            <a:lvl1pPr marL="0" indent="0" algn="l">
              <a:buNone/>
              <a:defRPr sz="1000" b="1" i="0">
                <a:solidFill>
                  <a:srgbClr val="E1E1D5"/>
                </a:solidFill>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4644152"/>
            <a:ext cx="3086100" cy="273844"/>
          </a:xfrm>
        </p:spPr>
        <p:txBody>
          <a:bodyPr/>
          <a:lstStyle>
            <a:lvl1pPr>
              <a:defRPr>
                <a:latin typeface="Calibri" panose="020F0502020204030204" pitchFamily="34" charset="0"/>
              </a:defRPr>
            </a:lvl1pPr>
          </a:lstStyle>
          <a:p>
            <a:endParaRPr lang="en-US"/>
          </a:p>
        </p:txBody>
      </p:sp>
      <p:pic>
        <p:nvPicPr>
          <p:cNvPr id="6" name="Picture 5">
            <a:extLst>
              <a:ext uri="{FF2B5EF4-FFF2-40B4-BE49-F238E27FC236}">
                <a16:creationId xmlns:a16="http://schemas.microsoft.com/office/drawing/2014/main" id="{53E059BD-37AF-D14C-8E74-F9C26A37E003}"/>
              </a:ext>
            </a:extLst>
          </p:cNvPr>
          <p:cNvPicPr>
            <a:picLocks noChangeAspect="1"/>
          </p:cNvPicPr>
          <p:nvPr userDrawn="1"/>
        </p:nvPicPr>
        <p:blipFill>
          <a:blip r:embed="rId2"/>
          <a:stretch>
            <a:fillRect/>
          </a:stretch>
        </p:blipFill>
        <p:spPr>
          <a:xfrm>
            <a:off x="533400" y="4578280"/>
            <a:ext cx="8064500" cy="38100"/>
          </a:xfrm>
          <a:prstGeom prst="rect">
            <a:avLst/>
          </a:prstGeom>
        </p:spPr>
      </p:pic>
      <p:pic>
        <p:nvPicPr>
          <p:cNvPr id="7" name="Picture 6">
            <a:extLst>
              <a:ext uri="{FF2B5EF4-FFF2-40B4-BE49-F238E27FC236}">
                <a16:creationId xmlns:a16="http://schemas.microsoft.com/office/drawing/2014/main" id="{960E8D73-B403-0ADD-7B71-0D491566BE72}"/>
              </a:ext>
            </a:extLst>
          </p:cNvPr>
          <p:cNvPicPr>
            <a:picLocks noChangeAspect="1"/>
          </p:cNvPicPr>
          <p:nvPr userDrawn="1"/>
        </p:nvPicPr>
        <p:blipFill>
          <a:blip r:embed="rId3"/>
          <a:srcRect/>
          <a:stretch/>
        </p:blipFill>
        <p:spPr>
          <a:xfrm>
            <a:off x="622408" y="4672772"/>
            <a:ext cx="401170" cy="397882"/>
          </a:xfrm>
          <a:prstGeom prst="rect">
            <a:avLst/>
          </a:prstGeom>
        </p:spPr>
      </p:pic>
      <p:pic>
        <p:nvPicPr>
          <p:cNvPr id="10" name="Graphic 9">
            <a:extLst>
              <a:ext uri="{FF2B5EF4-FFF2-40B4-BE49-F238E27FC236}">
                <a16:creationId xmlns:a16="http://schemas.microsoft.com/office/drawing/2014/main" id="{4AC4C1BC-A659-E595-1321-C3D84744C6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38826" y="4763679"/>
            <a:ext cx="559074" cy="216068"/>
          </a:xfrm>
          <a:prstGeom prst="rect">
            <a:avLst/>
          </a:prstGeom>
        </p:spPr>
      </p:pic>
    </p:spTree>
    <p:extLst>
      <p:ext uri="{BB962C8B-B14F-4D97-AF65-F5344CB8AC3E}">
        <p14:creationId xmlns:p14="http://schemas.microsoft.com/office/powerpoint/2010/main" val="154775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kirtukas_Foto_Tekstas_Graf_element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3873500" y="0"/>
            <a:ext cx="5270500" cy="5143500"/>
          </a:xfrm>
          <a:prstGeom prst="rect">
            <a:avLst/>
          </a:prstGeom>
        </p:spPr>
      </p:pic>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3"/>
          <a:stretch>
            <a:fillRect/>
          </a:stretch>
        </p:blipFill>
        <p:spPr>
          <a:xfrm>
            <a:off x="531799" y="4682782"/>
            <a:ext cx="8064500" cy="317500"/>
          </a:xfrm>
          <a:prstGeom prst="rect">
            <a:avLst/>
          </a:prstGeom>
        </p:spPr>
      </p:pic>
      <p:sp>
        <p:nvSpPr>
          <p:cNvPr id="22" name="Picture Placeholder 21">
            <a:extLst>
              <a:ext uri="{FF2B5EF4-FFF2-40B4-BE49-F238E27FC236}">
                <a16:creationId xmlns:a16="http://schemas.microsoft.com/office/drawing/2014/main" id="{5E8C436E-D486-3D4D-A080-8EDC1527F063}"/>
              </a:ext>
            </a:extLst>
          </p:cNvPr>
          <p:cNvSpPr>
            <a:spLocks noGrp="1"/>
          </p:cNvSpPr>
          <p:nvPr>
            <p:ph type="pic" sz="quarter" idx="13"/>
          </p:nvPr>
        </p:nvSpPr>
        <p:spPr>
          <a:xfrm>
            <a:off x="534988" y="353224"/>
            <a:ext cx="5583237" cy="276999"/>
          </a:xfrm>
        </p:spPr>
        <p:txBody>
          <a:bodyPr/>
          <a:lstStyle>
            <a:lvl1pPr>
              <a:defRPr>
                <a:latin typeface="Calibri" panose="020F0502020204030204" pitchFamily="34" charset="0"/>
              </a:defRPr>
            </a:lvl1pPr>
          </a:lstStyle>
          <a:p>
            <a:endParaRPr lang="en-US"/>
          </a:p>
        </p:txBody>
      </p:sp>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3602450"/>
            <a:ext cx="8064500" cy="398571"/>
          </a:xfrm>
        </p:spPr>
        <p:txBody>
          <a:bodyPr/>
          <a:lstStyle>
            <a:lvl1pPr>
              <a:defRPr sz="2800">
                <a:solidFill>
                  <a:srgbClr val="E1E1D5"/>
                </a:solidFill>
                <a:latin typeface="Calibri" panose="020F0502020204030204" pitchFamily="34" charset="0"/>
              </a:defRPr>
            </a:lvl1pPr>
          </a:lstStyle>
          <a:p>
            <a:pPr lvl="0"/>
            <a:r>
              <a:rPr lang="en-US"/>
              <a:t>Click to edit text</a:t>
            </a:r>
          </a:p>
        </p:txBody>
      </p:sp>
      <p:pic>
        <p:nvPicPr>
          <p:cNvPr id="28" name="Picture 27">
            <a:extLst>
              <a:ext uri="{FF2B5EF4-FFF2-40B4-BE49-F238E27FC236}">
                <a16:creationId xmlns:a16="http://schemas.microsoft.com/office/drawing/2014/main" id="{4674F785-DE58-4E40-A7FB-61C4C95891B9}"/>
              </a:ext>
            </a:extLst>
          </p:cNvPr>
          <p:cNvPicPr>
            <a:picLocks noChangeAspect="1"/>
          </p:cNvPicPr>
          <p:nvPr userDrawn="1"/>
        </p:nvPicPr>
        <p:blipFill>
          <a:blip r:embed="rId4"/>
          <a:stretch>
            <a:fillRect/>
          </a:stretch>
        </p:blipFill>
        <p:spPr>
          <a:xfrm>
            <a:off x="8246717" y="315124"/>
            <a:ext cx="355600" cy="38100"/>
          </a:xfrm>
          <a:prstGeom prst="rect">
            <a:avLst/>
          </a:prstGeom>
        </p:spPr>
      </p:pic>
      <p:sp>
        <p:nvSpPr>
          <p:cNvPr id="12" name="Slide Number Placeholder 5">
            <a:extLst>
              <a:ext uri="{FF2B5EF4-FFF2-40B4-BE49-F238E27FC236}">
                <a16:creationId xmlns:a16="http://schemas.microsoft.com/office/drawing/2014/main" id="{303DD8DA-D7F0-3443-91F4-8AA82626DDF9}"/>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latin typeface="Calibri" panose="020F0502020204030204" pitchFamily="34" charset="0"/>
              </a:defRPr>
            </a:lvl1pPr>
          </a:lstStyle>
          <a:p>
            <a:fld id="{42B1E8F1-27DF-3C4C-AF5E-F329429EDE92}" type="slidenum">
              <a:rPr lang="en-US" smtClean="0"/>
              <a:pPr/>
              <a:t>‹#›</a:t>
            </a:fld>
            <a:endParaRPr lang="en-US"/>
          </a:p>
        </p:txBody>
      </p:sp>
      <p:pic>
        <p:nvPicPr>
          <p:cNvPr id="3" name="Picture 2">
            <a:extLst>
              <a:ext uri="{FF2B5EF4-FFF2-40B4-BE49-F238E27FC236}">
                <a16:creationId xmlns:a16="http://schemas.microsoft.com/office/drawing/2014/main" id="{4F987EF8-4B98-6BEA-649B-D1E2CE888048}"/>
              </a:ext>
            </a:extLst>
          </p:cNvPr>
          <p:cNvPicPr>
            <a:picLocks noChangeAspect="1"/>
          </p:cNvPicPr>
          <p:nvPr userDrawn="1"/>
        </p:nvPicPr>
        <p:blipFill>
          <a:blip r:embed="rId5"/>
          <a:srcRect/>
          <a:stretch/>
        </p:blipFill>
        <p:spPr>
          <a:xfrm>
            <a:off x="622408" y="4672772"/>
            <a:ext cx="401170" cy="397882"/>
          </a:xfrm>
          <a:prstGeom prst="rect">
            <a:avLst/>
          </a:prstGeom>
        </p:spPr>
      </p:pic>
    </p:spTree>
    <p:extLst>
      <p:ext uri="{BB962C8B-B14F-4D97-AF65-F5344CB8AC3E}">
        <p14:creationId xmlns:p14="http://schemas.microsoft.com/office/powerpoint/2010/main" val="208792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kirtukas. Tekstas_fon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3873500" y="0"/>
            <a:ext cx="5270500" cy="5143500"/>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2482394"/>
            <a:ext cx="8064500" cy="584775"/>
          </a:xfrm>
        </p:spPr>
        <p:txBody>
          <a:bodyPr/>
          <a:lstStyle>
            <a:lvl1pPr>
              <a:lnSpc>
                <a:spcPts val="4400"/>
              </a:lnSpc>
              <a:spcBef>
                <a:spcPts val="0"/>
              </a:spcBef>
              <a:defRPr sz="4200">
                <a:solidFill>
                  <a:srgbClr val="E1E1D5"/>
                </a:solidFill>
                <a:latin typeface="Calibri" panose="020F0502020204030204" pitchFamily="34" charset="0"/>
              </a:defRPr>
            </a:lvl1pPr>
          </a:lstStyle>
          <a:p>
            <a:pPr lvl="0"/>
            <a:r>
              <a:rPr lang="en-US"/>
              <a:t>Click to edit text</a:t>
            </a:r>
          </a:p>
        </p:txBody>
      </p:sp>
      <p:pic>
        <p:nvPicPr>
          <p:cNvPr id="8" name="Picture 7">
            <a:extLst>
              <a:ext uri="{FF2B5EF4-FFF2-40B4-BE49-F238E27FC236}">
                <a16:creationId xmlns:a16="http://schemas.microsoft.com/office/drawing/2014/main" id="{AFC7C23F-50E1-A241-8996-AAE3035FD16E}"/>
              </a:ext>
            </a:extLst>
          </p:cNvPr>
          <p:cNvPicPr>
            <a:picLocks noChangeAspect="1"/>
          </p:cNvPicPr>
          <p:nvPr userDrawn="1"/>
        </p:nvPicPr>
        <p:blipFill>
          <a:blip r:embed="rId3"/>
          <a:stretch>
            <a:fillRect/>
          </a:stretch>
        </p:blipFill>
        <p:spPr>
          <a:xfrm>
            <a:off x="8246717" y="315124"/>
            <a:ext cx="355600" cy="38100"/>
          </a:xfrm>
          <a:prstGeom prst="rect">
            <a:avLst/>
          </a:prstGeom>
        </p:spPr>
      </p:pic>
      <p:sp>
        <p:nvSpPr>
          <p:cNvPr id="9" name="Slide Number Placeholder 5">
            <a:extLst>
              <a:ext uri="{FF2B5EF4-FFF2-40B4-BE49-F238E27FC236}">
                <a16:creationId xmlns:a16="http://schemas.microsoft.com/office/drawing/2014/main" id="{55FBDBFE-DB52-034B-B2E0-733F768B1371}"/>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latin typeface="Calibri" panose="020F0502020204030204" pitchFamily="34" charset="0"/>
              </a:defRPr>
            </a:lvl1pPr>
          </a:lstStyle>
          <a:p>
            <a:fld id="{42B1E8F1-27DF-3C4C-AF5E-F329429EDE92}" type="slidenum">
              <a:rPr lang="en-US" smtClean="0"/>
              <a:pPr/>
              <a:t>‹#›</a:t>
            </a:fld>
            <a:endParaRPr lang="en-US"/>
          </a:p>
        </p:txBody>
      </p:sp>
      <p:pic>
        <p:nvPicPr>
          <p:cNvPr id="3" name="Picture 2">
            <a:extLst>
              <a:ext uri="{FF2B5EF4-FFF2-40B4-BE49-F238E27FC236}">
                <a16:creationId xmlns:a16="http://schemas.microsoft.com/office/drawing/2014/main" id="{0A96D487-1A66-E84D-3AA0-6E3520560B67}"/>
              </a:ext>
            </a:extLst>
          </p:cNvPr>
          <p:cNvPicPr>
            <a:picLocks noChangeAspect="1"/>
          </p:cNvPicPr>
          <p:nvPr userDrawn="1"/>
        </p:nvPicPr>
        <p:blipFill>
          <a:blip r:embed="rId4"/>
          <a:srcRect/>
          <a:stretch/>
        </p:blipFill>
        <p:spPr>
          <a:xfrm>
            <a:off x="622408" y="4672772"/>
            <a:ext cx="401170" cy="397882"/>
          </a:xfrm>
          <a:prstGeom prst="rect">
            <a:avLst/>
          </a:prstGeom>
        </p:spPr>
      </p:pic>
      <p:pic>
        <p:nvPicPr>
          <p:cNvPr id="4" name="Picture 3">
            <a:extLst>
              <a:ext uri="{FF2B5EF4-FFF2-40B4-BE49-F238E27FC236}">
                <a16:creationId xmlns:a16="http://schemas.microsoft.com/office/drawing/2014/main" id="{B90CD8B2-9FF8-52F7-BA8D-EB4E735EFF80}"/>
              </a:ext>
            </a:extLst>
          </p:cNvPr>
          <p:cNvPicPr>
            <a:picLocks noChangeAspect="1"/>
          </p:cNvPicPr>
          <p:nvPr userDrawn="1"/>
        </p:nvPicPr>
        <p:blipFill>
          <a:blip r:embed="rId5"/>
          <a:stretch>
            <a:fillRect/>
          </a:stretch>
        </p:blipFill>
        <p:spPr>
          <a:xfrm>
            <a:off x="531799" y="4682782"/>
            <a:ext cx="8064500" cy="317500"/>
          </a:xfrm>
          <a:prstGeom prst="rect">
            <a:avLst/>
          </a:prstGeom>
        </p:spPr>
      </p:pic>
    </p:spTree>
    <p:extLst>
      <p:ext uri="{BB962C8B-B14F-4D97-AF65-F5344CB8AC3E}">
        <p14:creationId xmlns:p14="http://schemas.microsoft.com/office/powerpoint/2010/main" val="92951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to_Tekstas_Graf_element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3873500" y="0"/>
            <a:ext cx="5270500" cy="5143500"/>
          </a:xfrm>
          <a:prstGeom prst="rect">
            <a:avLst/>
          </a:prstGeom>
        </p:spPr>
      </p:pic>
      <p:sp>
        <p:nvSpPr>
          <p:cNvPr id="3" name="Picture Placeholder 2">
            <a:extLst>
              <a:ext uri="{FF2B5EF4-FFF2-40B4-BE49-F238E27FC236}">
                <a16:creationId xmlns:a16="http://schemas.microsoft.com/office/drawing/2014/main" id="{F42691BB-D2F6-3A43-93BF-9BF84CC771DA}"/>
              </a:ext>
            </a:extLst>
          </p:cNvPr>
          <p:cNvSpPr>
            <a:spLocks noGrp="1"/>
          </p:cNvSpPr>
          <p:nvPr>
            <p:ph type="pic" sz="quarter" idx="15"/>
          </p:nvPr>
        </p:nvSpPr>
        <p:spPr>
          <a:xfrm>
            <a:off x="0" y="0"/>
            <a:ext cx="4495800" cy="276999"/>
          </a:xfrm>
        </p:spPr>
        <p:txBody>
          <a:bodyPr/>
          <a:lstStyle>
            <a:lvl1pPr>
              <a:defRPr>
                <a:latin typeface="Calibri" panose="020F0502020204030204" pitchFamily="34" charset="0"/>
              </a:defRPr>
            </a:lvl1pPr>
          </a:lstStyle>
          <a:p>
            <a:endParaRPr lang="en-US"/>
          </a:p>
        </p:txBody>
      </p:sp>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4889554" y="453224"/>
            <a:ext cx="3706745" cy="359073"/>
          </a:xfrm>
        </p:spPr>
        <p:txBody>
          <a:bodyPr/>
          <a:lstStyle>
            <a:lvl1pPr>
              <a:lnSpc>
                <a:spcPts val="2800"/>
              </a:lnSpc>
              <a:spcBef>
                <a:spcPts val="0"/>
              </a:spcBef>
              <a:defRPr sz="2600">
                <a:solidFill>
                  <a:srgbClr val="E1E1D5"/>
                </a:solidFill>
                <a:latin typeface="Calibri" panose="020F0502020204030204" pitchFamily="34" charset="0"/>
              </a:defRPr>
            </a:lvl1pPr>
          </a:lstStyle>
          <a:p>
            <a:pPr lvl="0"/>
            <a:r>
              <a:rPr lang="en-US"/>
              <a:t>Click to edit text</a:t>
            </a:r>
          </a:p>
        </p:txBody>
      </p:sp>
      <p:pic>
        <p:nvPicPr>
          <p:cNvPr id="12" name="Picture 11">
            <a:extLst>
              <a:ext uri="{FF2B5EF4-FFF2-40B4-BE49-F238E27FC236}">
                <a16:creationId xmlns:a16="http://schemas.microsoft.com/office/drawing/2014/main" id="{EA327382-5645-A84E-A44A-F3B1022264CA}"/>
              </a:ext>
            </a:extLst>
          </p:cNvPr>
          <p:cNvPicPr>
            <a:picLocks noChangeAspect="1"/>
          </p:cNvPicPr>
          <p:nvPr userDrawn="1"/>
        </p:nvPicPr>
        <p:blipFill>
          <a:blip r:embed="rId3"/>
          <a:stretch>
            <a:fillRect/>
          </a:stretch>
        </p:blipFill>
        <p:spPr>
          <a:xfrm>
            <a:off x="8246717" y="315124"/>
            <a:ext cx="355600" cy="38100"/>
          </a:xfrm>
          <a:prstGeom prst="rect">
            <a:avLst/>
          </a:prstGeom>
        </p:spPr>
      </p:pic>
      <p:sp>
        <p:nvSpPr>
          <p:cNvPr id="9" name="Slide Number Placeholder 5">
            <a:extLst>
              <a:ext uri="{FF2B5EF4-FFF2-40B4-BE49-F238E27FC236}">
                <a16:creationId xmlns:a16="http://schemas.microsoft.com/office/drawing/2014/main" id="{D0129B7F-CCE4-6D45-B8BF-AA62F5EA18B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latin typeface="Calibri" panose="020F0502020204030204" pitchFamily="34" charset="0"/>
              </a:defRPr>
            </a:lvl1pPr>
          </a:lstStyle>
          <a:p>
            <a:fld id="{42B1E8F1-27DF-3C4C-AF5E-F329429EDE92}" type="slidenum">
              <a:rPr lang="en-US" smtClean="0"/>
              <a:pPr/>
              <a:t>‹#›</a:t>
            </a:fld>
            <a:endParaRPr lang="en-US"/>
          </a:p>
        </p:txBody>
      </p:sp>
      <p:pic>
        <p:nvPicPr>
          <p:cNvPr id="4" name="Picture 3">
            <a:extLst>
              <a:ext uri="{FF2B5EF4-FFF2-40B4-BE49-F238E27FC236}">
                <a16:creationId xmlns:a16="http://schemas.microsoft.com/office/drawing/2014/main" id="{08A3BE67-5EE4-CCC1-A7A7-1E3975303E54}"/>
              </a:ext>
            </a:extLst>
          </p:cNvPr>
          <p:cNvPicPr>
            <a:picLocks noChangeAspect="1"/>
          </p:cNvPicPr>
          <p:nvPr userDrawn="1"/>
        </p:nvPicPr>
        <p:blipFill>
          <a:blip r:embed="rId4"/>
          <a:srcRect/>
          <a:stretch/>
        </p:blipFill>
        <p:spPr>
          <a:xfrm>
            <a:off x="622408" y="4672772"/>
            <a:ext cx="401170" cy="397882"/>
          </a:xfrm>
          <a:prstGeom prst="rect">
            <a:avLst/>
          </a:prstGeom>
        </p:spPr>
      </p:pic>
      <p:pic>
        <p:nvPicPr>
          <p:cNvPr id="6" name="Picture 5">
            <a:extLst>
              <a:ext uri="{FF2B5EF4-FFF2-40B4-BE49-F238E27FC236}">
                <a16:creationId xmlns:a16="http://schemas.microsoft.com/office/drawing/2014/main" id="{26CD9185-9D25-20E5-90CB-19D4E9E617CC}"/>
              </a:ext>
            </a:extLst>
          </p:cNvPr>
          <p:cNvPicPr>
            <a:picLocks noChangeAspect="1"/>
          </p:cNvPicPr>
          <p:nvPr userDrawn="1"/>
        </p:nvPicPr>
        <p:blipFill>
          <a:blip r:embed="rId5"/>
          <a:stretch>
            <a:fillRect/>
          </a:stretch>
        </p:blipFill>
        <p:spPr>
          <a:xfrm>
            <a:off x="531799" y="4682782"/>
            <a:ext cx="8064500" cy="317500"/>
          </a:xfrm>
          <a:prstGeom prst="rect">
            <a:avLst/>
          </a:prstGeom>
        </p:spPr>
      </p:pic>
    </p:spTree>
    <p:extLst>
      <p:ext uri="{BB962C8B-B14F-4D97-AF65-F5344CB8AC3E}">
        <p14:creationId xmlns:p14="http://schemas.microsoft.com/office/powerpoint/2010/main" val="231153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to_Tekstas_0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3" name="Picture Placeholder 2">
            <a:extLst>
              <a:ext uri="{FF2B5EF4-FFF2-40B4-BE49-F238E27FC236}">
                <a16:creationId xmlns:a16="http://schemas.microsoft.com/office/drawing/2014/main" id="{F42691BB-D2F6-3A43-93BF-9BF84CC771DA}"/>
              </a:ext>
            </a:extLst>
          </p:cNvPr>
          <p:cNvSpPr>
            <a:spLocks noGrp="1"/>
          </p:cNvSpPr>
          <p:nvPr>
            <p:ph type="pic" sz="quarter" idx="15"/>
          </p:nvPr>
        </p:nvSpPr>
        <p:spPr>
          <a:xfrm>
            <a:off x="0" y="0"/>
            <a:ext cx="4495800" cy="276999"/>
          </a:xfrm>
        </p:spPr>
        <p:txBody>
          <a:bodyPr/>
          <a:lstStyle>
            <a:lvl1pPr>
              <a:defRPr>
                <a:latin typeface="Calibri" panose="020F0502020204030204" pitchFamily="34" charset="0"/>
              </a:defRPr>
            </a:lvl1pPr>
          </a:lstStyle>
          <a:p>
            <a:endParaRPr lang="en-US"/>
          </a:p>
        </p:txBody>
      </p:sp>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4889554" y="453224"/>
            <a:ext cx="3706745" cy="359073"/>
          </a:xfrm>
        </p:spPr>
        <p:txBody>
          <a:bodyPr/>
          <a:lstStyle>
            <a:lvl1pPr>
              <a:lnSpc>
                <a:spcPts val="2800"/>
              </a:lnSpc>
              <a:spcBef>
                <a:spcPts val="0"/>
              </a:spcBef>
              <a:defRPr sz="2600">
                <a:solidFill>
                  <a:srgbClr val="E1E1D5"/>
                </a:solidFill>
                <a:latin typeface="Calibri" panose="020F0502020204030204" pitchFamily="34" charset="0"/>
              </a:defRPr>
            </a:lvl1pPr>
          </a:lstStyle>
          <a:p>
            <a:pPr lvl="0"/>
            <a:r>
              <a:rPr lang="en-US"/>
              <a:t>Click to edit text</a:t>
            </a:r>
          </a:p>
        </p:txBody>
      </p:sp>
      <p:pic>
        <p:nvPicPr>
          <p:cNvPr id="12" name="Picture 11">
            <a:extLst>
              <a:ext uri="{FF2B5EF4-FFF2-40B4-BE49-F238E27FC236}">
                <a16:creationId xmlns:a16="http://schemas.microsoft.com/office/drawing/2014/main" id="{EA327382-5645-A84E-A44A-F3B1022264CA}"/>
              </a:ext>
            </a:extLst>
          </p:cNvPr>
          <p:cNvPicPr>
            <a:picLocks noChangeAspect="1"/>
          </p:cNvPicPr>
          <p:nvPr userDrawn="1"/>
        </p:nvPicPr>
        <p:blipFill>
          <a:blip r:embed="rId2"/>
          <a:stretch>
            <a:fillRect/>
          </a:stretch>
        </p:blipFill>
        <p:spPr>
          <a:xfrm>
            <a:off x="8246717" y="315124"/>
            <a:ext cx="355600" cy="38100"/>
          </a:xfrm>
          <a:prstGeom prst="rect">
            <a:avLst/>
          </a:prstGeom>
        </p:spPr>
      </p:pic>
      <p:sp>
        <p:nvSpPr>
          <p:cNvPr id="8" name="Slide Number Placeholder 5">
            <a:extLst>
              <a:ext uri="{FF2B5EF4-FFF2-40B4-BE49-F238E27FC236}">
                <a16:creationId xmlns:a16="http://schemas.microsoft.com/office/drawing/2014/main" id="{02A2897C-E8E2-8E4C-B723-1F69DA05B9F8}"/>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latin typeface="Calibri" panose="020F0502020204030204" pitchFamily="34" charset="0"/>
              </a:defRPr>
            </a:lvl1pPr>
          </a:lstStyle>
          <a:p>
            <a:fld id="{42B1E8F1-27DF-3C4C-AF5E-F329429EDE92}" type="slidenum">
              <a:rPr lang="en-US" smtClean="0"/>
              <a:pPr/>
              <a:t>‹#›</a:t>
            </a:fld>
            <a:endParaRPr lang="en-US"/>
          </a:p>
        </p:txBody>
      </p:sp>
      <p:pic>
        <p:nvPicPr>
          <p:cNvPr id="4" name="Picture 3">
            <a:extLst>
              <a:ext uri="{FF2B5EF4-FFF2-40B4-BE49-F238E27FC236}">
                <a16:creationId xmlns:a16="http://schemas.microsoft.com/office/drawing/2014/main" id="{D19282F4-DEE4-30A3-4C56-C211C3A96C32}"/>
              </a:ext>
            </a:extLst>
          </p:cNvPr>
          <p:cNvPicPr>
            <a:picLocks noChangeAspect="1"/>
          </p:cNvPicPr>
          <p:nvPr userDrawn="1"/>
        </p:nvPicPr>
        <p:blipFill>
          <a:blip r:embed="rId3"/>
          <a:srcRect/>
          <a:stretch/>
        </p:blipFill>
        <p:spPr>
          <a:xfrm>
            <a:off x="622408" y="4672772"/>
            <a:ext cx="401170" cy="397882"/>
          </a:xfrm>
          <a:prstGeom prst="rect">
            <a:avLst/>
          </a:prstGeom>
        </p:spPr>
      </p:pic>
      <p:pic>
        <p:nvPicPr>
          <p:cNvPr id="6" name="Picture 5">
            <a:extLst>
              <a:ext uri="{FF2B5EF4-FFF2-40B4-BE49-F238E27FC236}">
                <a16:creationId xmlns:a16="http://schemas.microsoft.com/office/drawing/2014/main" id="{A0E070BF-E104-1E95-B2FD-BD28A2720AB1}"/>
              </a:ext>
            </a:extLst>
          </p:cNvPr>
          <p:cNvPicPr>
            <a:picLocks noChangeAspect="1"/>
          </p:cNvPicPr>
          <p:nvPr userDrawn="1"/>
        </p:nvPicPr>
        <p:blipFill>
          <a:blip r:embed="rId4"/>
          <a:stretch>
            <a:fillRect/>
          </a:stretch>
        </p:blipFill>
        <p:spPr>
          <a:xfrm>
            <a:off x="531799" y="4682782"/>
            <a:ext cx="8064500" cy="317500"/>
          </a:xfrm>
          <a:prstGeom prst="rect">
            <a:avLst/>
          </a:prstGeom>
        </p:spPr>
      </p:pic>
    </p:spTree>
    <p:extLst>
      <p:ext uri="{BB962C8B-B14F-4D97-AF65-F5344CB8AC3E}">
        <p14:creationId xmlns:p14="http://schemas.microsoft.com/office/powerpoint/2010/main" val="197793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9144000" cy="51435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531813" y="2457856"/>
            <a:ext cx="8064500" cy="773289"/>
          </a:xfrm>
        </p:spPr>
        <p:txBody>
          <a:bodyPr/>
          <a:lstStyle>
            <a:lvl1pPr>
              <a:lnSpc>
                <a:spcPts val="5800"/>
              </a:lnSpc>
              <a:spcBef>
                <a:spcPts val="0"/>
              </a:spcBef>
              <a:defRPr sz="5600">
                <a:solidFill>
                  <a:srgbClr val="E1E1D5"/>
                </a:solidFill>
                <a:latin typeface="Calibri" panose="020F0502020204030204" pitchFamily="34" charset="0"/>
              </a:defRPr>
            </a:lvl1pPr>
          </a:lstStyle>
          <a:p>
            <a:pPr lvl="0"/>
            <a:r>
              <a:rPr lang="en-US"/>
              <a:t>Click to edit text</a:t>
            </a:r>
          </a:p>
        </p:txBody>
      </p:sp>
      <p:pic>
        <p:nvPicPr>
          <p:cNvPr id="7" name="Picture 6">
            <a:extLst>
              <a:ext uri="{FF2B5EF4-FFF2-40B4-BE49-F238E27FC236}">
                <a16:creationId xmlns:a16="http://schemas.microsoft.com/office/drawing/2014/main" id="{088E7FE7-43D5-8A4F-9BB9-E2970E2CA6B2}"/>
              </a:ext>
            </a:extLst>
          </p:cNvPr>
          <p:cNvPicPr>
            <a:picLocks noChangeAspect="1"/>
          </p:cNvPicPr>
          <p:nvPr userDrawn="1"/>
        </p:nvPicPr>
        <p:blipFill>
          <a:blip r:embed="rId2"/>
          <a:stretch>
            <a:fillRect/>
          </a:stretch>
        </p:blipFill>
        <p:spPr>
          <a:xfrm>
            <a:off x="8246717" y="315124"/>
            <a:ext cx="355600" cy="38100"/>
          </a:xfrm>
          <a:prstGeom prst="rect">
            <a:avLst/>
          </a:prstGeom>
        </p:spPr>
      </p:pic>
      <p:sp>
        <p:nvSpPr>
          <p:cNvPr id="8" name="Slide Number Placeholder 5">
            <a:extLst>
              <a:ext uri="{FF2B5EF4-FFF2-40B4-BE49-F238E27FC236}">
                <a16:creationId xmlns:a16="http://schemas.microsoft.com/office/drawing/2014/main" id="{F9ECE9BA-268D-2440-875F-8A140D3B15AD}"/>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solidFill>
                  <a:srgbClr val="A3B7AF"/>
                </a:solidFill>
                <a:latin typeface="Calibri" panose="020F0502020204030204" pitchFamily="34" charset="0"/>
              </a:defRPr>
            </a:lvl1pPr>
          </a:lstStyle>
          <a:p>
            <a:fld id="{42B1E8F1-27DF-3C4C-AF5E-F329429EDE92}" type="slidenum">
              <a:rPr lang="en-US" smtClean="0"/>
              <a:pPr/>
              <a:t>‹#›</a:t>
            </a:fld>
            <a:endParaRPr lang="en-US"/>
          </a:p>
        </p:txBody>
      </p:sp>
      <p:pic>
        <p:nvPicPr>
          <p:cNvPr id="3" name="Picture 2">
            <a:extLst>
              <a:ext uri="{FF2B5EF4-FFF2-40B4-BE49-F238E27FC236}">
                <a16:creationId xmlns:a16="http://schemas.microsoft.com/office/drawing/2014/main" id="{33370ECA-D00C-8901-FBC9-875278F9D165}"/>
              </a:ext>
            </a:extLst>
          </p:cNvPr>
          <p:cNvPicPr>
            <a:picLocks noChangeAspect="1"/>
          </p:cNvPicPr>
          <p:nvPr userDrawn="1"/>
        </p:nvPicPr>
        <p:blipFill>
          <a:blip r:embed="rId3"/>
          <a:srcRect/>
          <a:stretch/>
        </p:blipFill>
        <p:spPr>
          <a:xfrm>
            <a:off x="622408" y="4672772"/>
            <a:ext cx="401170" cy="397882"/>
          </a:xfrm>
          <a:prstGeom prst="rect">
            <a:avLst/>
          </a:prstGeom>
        </p:spPr>
      </p:pic>
      <p:pic>
        <p:nvPicPr>
          <p:cNvPr id="4" name="Picture 3">
            <a:extLst>
              <a:ext uri="{FF2B5EF4-FFF2-40B4-BE49-F238E27FC236}">
                <a16:creationId xmlns:a16="http://schemas.microsoft.com/office/drawing/2014/main" id="{3FCDA68F-99F4-3156-139C-E58C93C6D03F}"/>
              </a:ext>
            </a:extLst>
          </p:cNvPr>
          <p:cNvPicPr>
            <a:picLocks noChangeAspect="1"/>
          </p:cNvPicPr>
          <p:nvPr userDrawn="1"/>
        </p:nvPicPr>
        <p:blipFill>
          <a:blip r:embed="rId4"/>
          <a:stretch>
            <a:fillRect/>
          </a:stretch>
        </p:blipFill>
        <p:spPr>
          <a:xfrm>
            <a:off x="531799" y="4682782"/>
            <a:ext cx="8064500" cy="317500"/>
          </a:xfrm>
          <a:prstGeom prst="rect">
            <a:avLst/>
          </a:prstGeom>
        </p:spPr>
      </p:pic>
    </p:spTree>
    <p:extLst>
      <p:ext uri="{BB962C8B-B14F-4D97-AF65-F5344CB8AC3E}">
        <p14:creationId xmlns:p14="http://schemas.microsoft.com/office/powerpoint/2010/main" val="1476674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78253"/>
            <a:ext cx="2949178" cy="664797"/>
          </a:xfrm>
          <a:prstGeom prst="rect">
            <a:avLst/>
          </a:prstGeom>
        </p:spPr>
        <p:txBody>
          <a:bodyPr anchor="b"/>
          <a:lstStyle>
            <a:lvl1pPr>
              <a:defRPr sz="2400">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3887391" y="740569"/>
            <a:ext cx="4629150" cy="1493229"/>
          </a:xfrm>
        </p:spPr>
        <p:txBody>
          <a:bodyPr/>
          <a:lstStyle>
            <a:lvl1pPr>
              <a:defRPr sz="2400">
                <a:latin typeface="Calibri" panose="020F0502020204030204" pitchFamily="34" charset="0"/>
              </a:defRPr>
            </a:lvl1pPr>
            <a:lvl2pPr>
              <a:defRPr sz="2100">
                <a:latin typeface="Calibri" panose="020F0502020204030204" pitchFamily="34" charset="0"/>
              </a:defRPr>
            </a:lvl2pPr>
            <a:lvl3pPr>
              <a:defRPr sz="1800">
                <a:latin typeface="Calibri" panose="020F0502020204030204" pitchFamily="34" charset="0"/>
              </a:defRPr>
            </a:lvl3pPr>
            <a:lvl4pPr>
              <a:defRPr sz="1500">
                <a:latin typeface="Calibri" panose="020F0502020204030204" pitchFamily="34" charset="0"/>
              </a:defRPr>
            </a:lvl4pPr>
            <a:lvl5pPr>
              <a:defRPr sz="1500">
                <a:latin typeface="Calibri" panose="020F0502020204030204" pitchFamily="34"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166199"/>
          </a:xfrm>
        </p:spPr>
        <p:txBody>
          <a:bodyPr/>
          <a:lstStyle>
            <a:lvl1pPr marL="0" indent="0">
              <a:buNone/>
              <a:defRPr sz="1200">
                <a:latin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7814B17E-6E8F-F04B-AABC-77CAAEDF1E07}" type="datetime1">
              <a:rPr lang="lt-LT" smtClean="0"/>
              <a:pPr/>
              <a:t>2024-10-07</a:t>
            </a:fld>
            <a:endParaRPr lang="lt-LT"/>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a:xfrm>
            <a:off x="6540500" y="169669"/>
            <a:ext cx="2057400" cy="183555"/>
          </a:xfrm>
          <a:prstGeom prst="rect">
            <a:avLst/>
          </a:prstGeom>
        </p:spPr>
        <p:txBody>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9" name="Picture 8">
            <a:extLst>
              <a:ext uri="{FF2B5EF4-FFF2-40B4-BE49-F238E27FC236}">
                <a16:creationId xmlns:a16="http://schemas.microsoft.com/office/drawing/2014/main" id="{909B7C24-0377-AED1-EFAC-8B66FC7CB05F}"/>
              </a:ext>
            </a:extLst>
          </p:cNvPr>
          <p:cNvPicPr>
            <a:picLocks noChangeAspect="1"/>
          </p:cNvPicPr>
          <p:nvPr userDrawn="1"/>
        </p:nvPicPr>
        <p:blipFill>
          <a:blip r:embed="rId2"/>
          <a:srcRect/>
          <a:stretch/>
        </p:blipFill>
        <p:spPr>
          <a:xfrm>
            <a:off x="622408" y="4672772"/>
            <a:ext cx="401170" cy="397882"/>
          </a:xfrm>
          <a:prstGeom prst="rect">
            <a:avLst/>
          </a:prstGeom>
        </p:spPr>
      </p:pic>
    </p:spTree>
    <p:extLst>
      <p:ext uri="{BB962C8B-B14F-4D97-AF65-F5344CB8AC3E}">
        <p14:creationId xmlns:p14="http://schemas.microsoft.com/office/powerpoint/2010/main" val="359531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78253"/>
            <a:ext cx="2949178" cy="664797"/>
          </a:xfrm>
          <a:prstGeom prst="rect">
            <a:avLst/>
          </a:prstGeom>
        </p:spPr>
        <p:txBody>
          <a:bodyPr anchor="b"/>
          <a:lstStyle>
            <a:lvl1pPr>
              <a:defRPr sz="2400">
                <a:latin typeface="Calibri" panose="020F050202020403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32399"/>
          </a:xfrm>
        </p:spPr>
        <p:txBody>
          <a:bodyPr anchor="t"/>
          <a:lstStyle>
            <a:lvl1pPr marL="0" indent="0">
              <a:buNone/>
              <a:defRPr sz="2400">
                <a:latin typeface="Calibri" panose="020F050202020403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166199"/>
          </a:xfrm>
        </p:spPr>
        <p:txBody>
          <a:bodyPr/>
          <a:lstStyle>
            <a:lvl1pPr marL="0" indent="0">
              <a:buNone/>
              <a:defRPr sz="1200">
                <a:latin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37EC8ED1-6727-4240-941C-3CBAB450F832}" type="datetime1">
              <a:rPr lang="lt-LT" smtClean="0"/>
              <a:pPr/>
              <a:t>2024-10-07</a:t>
            </a:fld>
            <a:endParaRPr lang="lt-LT"/>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a:xfrm>
            <a:off x="6540500" y="169669"/>
            <a:ext cx="2057400" cy="183555"/>
          </a:xfrm>
          <a:prstGeom prst="rect">
            <a:avLst/>
          </a:prstGeom>
        </p:spPr>
        <p:txBody>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9" name="Picture 8">
            <a:extLst>
              <a:ext uri="{FF2B5EF4-FFF2-40B4-BE49-F238E27FC236}">
                <a16:creationId xmlns:a16="http://schemas.microsoft.com/office/drawing/2014/main" id="{402CB41C-68DA-C5E7-DAFF-7BD971CB3981}"/>
              </a:ext>
            </a:extLst>
          </p:cNvPr>
          <p:cNvPicPr>
            <a:picLocks noChangeAspect="1"/>
          </p:cNvPicPr>
          <p:nvPr userDrawn="1"/>
        </p:nvPicPr>
        <p:blipFill>
          <a:blip r:embed="rId2"/>
          <a:srcRect/>
          <a:stretch/>
        </p:blipFill>
        <p:spPr>
          <a:xfrm>
            <a:off x="622408" y="4672772"/>
            <a:ext cx="401170" cy="397882"/>
          </a:xfrm>
          <a:prstGeom prst="rect">
            <a:avLst/>
          </a:prstGeom>
        </p:spPr>
      </p:pic>
    </p:spTree>
    <p:extLst>
      <p:ext uri="{BB962C8B-B14F-4D97-AF65-F5344CB8AC3E}">
        <p14:creationId xmlns:p14="http://schemas.microsoft.com/office/powerpoint/2010/main" val="186663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13468"/>
            <a:ext cx="8064500" cy="313163"/>
          </a:xfrm>
          <a:prstGeom prst="rect">
            <a:avLst/>
          </a:prstGeom>
        </p:spPr>
        <p:txBody>
          <a:bodyPr>
            <a:spAutoFit/>
          </a:bodyPr>
          <a:lstStyle>
            <a:lvl1pPr>
              <a:defRPr sz="2200">
                <a:solidFill>
                  <a:srgbClr val="2D3934"/>
                </a:solidFill>
                <a:latin typeface="Calibri" panose="020F050202020403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1B8F554-72D4-784C-9C80-66ED6A569017}" type="datetime1">
              <a:rPr lang="lt-LT" smtClean="0"/>
              <a:pPr/>
              <a:t>2024-10-07</a:t>
            </a:fld>
            <a:endParaRPr lang="lt-LT"/>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7" name="Picture 6">
            <a:extLst>
              <a:ext uri="{FF2B5EF4-FFF2-40B4-BE49-F238E27FC236}">
                <a16:creationId xmlns:a16="http://schemas.microsoft.com/office/drawing/2014/main" id="{2B383362-1A76-C047-A69B-EC43E7DFF7F5}"/>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9" name="Slide Number Placeholder 5">
            <a:extLst>
              <a:ext uri="{FF2B5EF4-FFF2-40B4-BE49-F238E27FC236}">
                <a16:creationId xmlns:a16="http://schemas.microsoft.com/office/drawing/2014/main" id="{68BDCF5D-1BE2-864A-A33A-BA760230843B}"/>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10" name="Picture 9">
            <a:extLst>
              <a:ext uri="{FF2B5EF4-FFF2-40B4-BE49-F238E27FC236}">
                <a16:creationId xmlns:a16="http://schemas.microsoft.com/office/drawing/2014/main" id="{BF818864-E290-8E47-A388-9541D0F1BA90}"/>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1" name="Graphic 10">
            <a:extLst>
              <a:ext uri="{FF2B5EF4-FFF2-40B4-BE49-F238E27FC236}">
                <a16:creationId xmlns:a16="http://schemas.microsoft.com/office/drawing/2014/main" id="{384A5845-AF63-DB45-A3B4-01F1BC96DD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38826" y="4763679"/>
            <a:ext cx="559074" cy="216068"/>
          </a:xfrm>
          <a:prstGeom prst="rect">
            <a:avLst/>
          </a:prstGeom>
        </p:spPr>
      </p:pic>
      <p:pic>
        <p:nvPicPr>
          <p:cNvPr id="3" name="Picture 2">
            <a:extLst>
              <a:ext uri="{FF2B5EF4-FFF2-40B4-BE49-F238E27FC236}">
                <a16:creationId xmlns:a16="http://schemas.microsoft.com/office/drawing/2014/main" id="{EB02A881-D653-F463-E0FC-77C97D79E9EB}"/>
              </a:ext>
            </a:extLst>
          </p:cNvPr>
          <p:cNvPicPr>
            <a:picLocks noChangeAspect="1"/>
          </p:cNvPicPr>
          <p:nvPr userDrawn="1"/>
        </p:nvPicPr>
        <p:blipFill>
          <a:blip r:embed="rId6"/>
          <a:srcRect/>
          <a:stretch/>
        </p:blipFill>
        <p:spPr>
          <a:xfrm>
            <a:off x="622408" y="4672772"/>
            <a:ext cx="401170" cy="397882"/>
          </a:xfrm>
          <a:prstGeom prst="rect">
            <a:avLst/>
          </a:prstGeom>
        </p:spPr>
      </p:pic>
    </p:spTree>
    <p:extLst>
      <p:ext uri="{BB962C8B-B14F-4D97-AF65-F5344CB8AC3E}">
        <p14:creationId xmlns:p14="http://schemas.microsoft.com/office/powerpoint/2010/main" val="31334525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_ontent (su teksto blokais)">
    <p:spTree>
      <p:nvGrpSpPr>
        <p:cNvPr id="1" name=""/>
        <p:cNvGrpSpPr/>
        <p:nvPr/>
      </p:nvGrpSpPr>
      <p:grpSpPr>
        <a:xfrm>
          <a:off x="0" y="0"/>
          <a:ext cx="0" cy="0"/>
          <a:chOff x="0" y="0"/>
          <a:chExt cx="0" cy="0"/>
        </a:xfrm>
      </p:grpSpPr>
      <p:sp>
        <p:nvSpPr>
          <p:cNvPr id="18" name="SmartArt Placeholder 14">
            <a:extLst>
              <a:ext uri="{FF2B5EF4-FFF2-40B4-BE49-F238E27FC236}">
                <a16:creationId xmlns:a16="http://schemas.microsoft.com/office/drawing/2014/main" id="{56EEAF9C-9C1C-8F40-85D5-BF30A7BEFBD3}"/>
              </a:ext>
            </a:extLst>
          </p:cNvPr>
          <p:cNvSpPr>
            <a:spLocks noGrp="1"/>
          </p:cNvSpPr>
          <p:nvPr>
            <p:ph type="dgm" sz="quarter" idx="15" hasCustomPrompt="1"/>
          </p:nvPr>
        </p:nvSpPr>
        <p:spPr>
          <a:xfrm>
            <a:off x="523434" y="1161477"/>
            <a:ext cx="3912208" cy="284693"/>
          </a:xfrm>
          <a:solidFill>
            <a:srgbClr val="1F7B62"/>
          </a:solidFill>
        </p:spPr>
        <p:txBody>
          <a:bodyPr>
            <a:spAutoFit/>
          </a:bodyPr>
          <a:lstStyle>
            <a:lvl1pPr>
              <a:defRPr>
                <a:latin typeface="Calibri" panose="020F0502020204030204" pitchFamily="34" charset="0"/>
              </a:defRPr>
            </a:lvl1pPr>
          </a:lstStyle>
          <a:p>
            <a:r>
              <a:rPr lang="en-US"/>
              <a:t> </a:t>
            </a:r>
          </a:p>
        </p:txBody>
      </p:sp>
      <p:sp>
        <p:nvSpPr>
          <p:cNvPr id="2" name="Title 1"/>
          <p:cNvSpPr>
            <a:spLocks noGrp="1"/>
          </p:cNvSpPr>
          <p:nvPr>
            <p:ph type="title"/>
          </p:nvPr>
        </p:nvSpPr>
        <p:spPr>
          <a:xfrm>
            <a:off x="533400" y="413468"/>
            <a:ext cx="8064500" cy="284693"/>
          </a:xfrm>
          <a:prstGeom prst="rect">
            <a:avLst/>
          </a:prstGeom>
        </p:spPr>
        <p:txBody>
          <a:bodyPr>
            <a:spAutoFit/>
          </a:bodyPr>
          <a:lstStyle>
            <a:lvl1pPr>
              <a:defRPr sz="2000">
                <a:solidFill>
                  <a:srgbClr val="2D3934"/>
                </a:solidFill>
                <a:latin typeface="Calibri" panose="020F050202020403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1B8F554-72D4-784C-9C80-66ED6A569017}" type="datetime1">
              <a:rPr lang="lt-LT" smtClean="0"/>
              <a:pPr/>
              <a:t>2024-10-07</a:t>
            </a:fld>
            <a:endParaRPr lang="lt-LT"/>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sp>
        <p:nvSpPr>
          <p:cNvPr id="9" name="Text Placeholder 8">
            <a:extLst>
              <a:ext uri="{FF2B5EF4-FFF2-40B4-BE49-F238E27FC236}">
                <a16:creationId xmlns:a16="http://schemas.microsoft.com/office/drawing/2014/main" id="{031BEC53-7AF7-9E44-950E-5A8B97263605}"/>
              </a:ext>
            </a:extLst>
          </p:cNvPr>
          <p:cNvSpPr>
            <a:spLocks noGrp="1"/>
          </p:cNvSpPr>
          <p:nvPr>
            <p:ph type="body" sz="quarter" idx="13"/>
          </p:nvPr>
        </p:nvSpPr>
        <p:spPr>
          <a:xfrm>
            <a:off x="697830" y="1243396"/>
            <a:ext cx="2156662" cy="113877"/>
          </a:xfrm>
        </p:spPr>
        <p:txBody>
          <a:bodyPr wrap="square">
            <a:spAutoFit/>
          </a:bodyPr>
          <a:lstStyle>
            <a:lvl1pPr>
              <a:defRPr sz="800" b="1" i="0">
                <a:solidFill>
                  <a:srgbClr val="E1E1D5"/>
                </a:solidFill>
                <a:latin typeface="Calibri" panose="020F0502020204030204" pitchFamily="34" charset="0"/>
              </a:defRPr>
            </a:lvl1pPr>
          </a:lstStyle>
          <a:p>
            <a:pPr lvl="0"/>
            <a:r>
              <a:rPr lang="en-US"/>
              <a:t>Edit Master text styles</a:t>
            </a:r>
          </a:p>
        </p:txBody>
      </p:sp>
      <p:sp>
        <p:nvSpPr>
          <p:cNvPr id="21" name="Content Placeholder 20">
            <a:extLst>
              <a:ext uri="{FF2B5EF4-FFF2-40B4-BE49-F238E27FC236}">
                <a16:creationId xmlns:a16="http://schemas.microsoft.com/office/drawing/2014/main" id="{161B5FB8-3D1B-2549-8E39-679F1445596A}"/>
              </a:ext>
            </a:extLst>
          </p:cNvPr>
          <p:cNvSpPr>
            <a:spLocks noGrp="1"/>
          </p:cNvSpPr>
          <p:nvPr>
            <p:ph sz="quarter" idx="16"/>
          </p:nvPr>
        </p:nvSpPr>
        <p:spPr>
          <a:xfrm>
            <a:off x="533400" y="1493565"/>
            <a:ext cx="3902075" cy="2324229"/>
          </a:xfrm>
        </p:spPr>
        <p:txBody>
          <a:bodyPr>
            <a:normAutofit/>
          </a:bodyPr>
          <a:lstStyle>
            <a:lvl1pPr>
              <a:defRPr sz="800" b="0" i="0">
                <a:latin typeface="Calibri" panose="020F0502020204030204" pitchFamily="34" charset="0"/>
              </a:defRPr>
            </a:lvl1pPr>
          </a:lstStyle>
          <a:p>
            <a:pPr lvl="0"/>
            <a:r>
              <a:rPr lang="en-US"/>
              <a:t>Edit Master text styles</a:t>
            </a:r>
          </a:p>
        </p:txBody>
      </p:sp>
      <p:sp>
        <p:nvSpPr>
          <p:cNvPr id="22" name="SmartArt Placeholder 14">
            <a:extLst>
              <a:ext uri="{FF2B5EF4-FFF2-40B4-BE49-F238E27FC236}">
                <a16:creationId xmlns:a16="http://schemas.microsoft.com/office/drawing/2014/main" id="{6F8E8FC0-B0CC-B141-9DDF-663F1EF5F029}"/>
              </a:ext>
            </a:extLst>
          </p:cNvPr>
          <p:cNvSpPr>
            <a:spLocks noGrp="1"/>
          </p:cNvSpPr>
          <p:nvPr>
            <p:ph type="dgm" sz="quarter" idx="17" hasCustomPrompt="1"/>
          </p:nvPr>
        </p:nvSpPr>
        <p:spPr>
          <a:xfrm>
            <a:off x="4697868" y="1161477"/>
            <a:ext cx="3912208" cy="284693"/>
          </a:xfrm>
          <a:solidFill>
            <a:srgbClr val="1F7B62"/>
          </a:solidFill>
        </p:spPr>
        <p:txBody>
          <a:bodyPr>
            <a:spAutoFit/>
          </a:bodyPr>
          <a:lstStyle>
            <a:lvl1pPr>
              <a:defRPr>
                <a:latin typeface="Calibri" panose="020F0502020204030204" pitchFamily="34" charset="0"/>
              </a:defRPr>
            </a:lvl1pPr>
          </a:lstStyle>
          <a:p>
            <a:r>
              <a:rPr lang="en-US"/>
              <a:t> </a:t>
            </a:r>
          </a:p>
        </p:txBody>
      </p:sp>
      <p:sp>
        <p:nvSpPr>
          <p:cNvPr id="23" name="Text Placeholder 8">
            <a:extLst>
              <a:ext uri="{FF2B5EF4-FFF2-40B4-BE49-F238E27FC236}">
                <a16:creationId xmlns:a16="http://schemas.microsoft.com/office/drawing/2014/main" id="{48223BBE-6280-F945-B565-42B967095B74}"/>
              </a:ext>
            </a:extLst>
          </p:cNvPr>
          <p:cNvSpPr>
            <a:spLocks noGrp="1"/>
          </p:cNvSpPr>
          <p:nvPr>
            <p:ph type="body" sz="quarter" idx="18"/>
          </p:nvPr>
        </p:nvSpPr>
        <p:spPr>
          <a:xfrm>
            <a:off x="4872264" y="1243396"/>
            <a:ext cx="2156662" cy="113877"/>
          </a:xfrm>
        </p:spPr>
        <p:txBody>
          <a:bodyPr wrap="square">
            <a:spAutoFit/>
          </a:bodyPr>
          <a:lstStyle>
            <a:lvl1pPr>
              <a:defRPr sz="800" b="1" i="0">
                <a:solidFill>
                  <a:srgbClr val="E1E1D5"/>
                </a:solidFill>
                <a:latin typeface="Calibri" panose="020F0502020204030204" pitchFamily="34" charset="0"/>
              </a:defRPr>
            </a:lvl1pPr>
          </a:lstStyle>
          <a:p>
            <a:pPr lvl="0"/>
            <a:r>
              <a:rPr lang="en-US"/>
              <a:t>Edit Master text styles</a:t>
            </a:r>
          </a:p>
        </p:txBody>
      </p:sp>
      <p:sp>
        <p:nvSpPr>
          <p:cNvPr id="24" name="Content Placeholder 20">
            <a:extLst>
              <a:ext uri="{FF2B5EF4-FFF2-40B4-BE49-F238E27FC236}">
                <a16:creationId xmlns:a16="http://schemas.microsoft.com/office/drawing/2014/main" id="{9E84325D-6247-5841-83FF-BD122420D97C}"/>
              </a:ext>
            </a:extLst>
          </p:cNvPr>
          <p:cNvSpPr>
            <a:spLocks noGrp="1"/>
          </p:cNvSpPr>
          <p:nvPr>
            <p:ph sz="quarter" idx="19"/>
          </p:nvPr>
        </p:nvSpPr>
        <p:spPr>
          <a:xfrm>
            <a:off x="4707834" y="1493565"/>
            <a:ext cx="3902075" cy="2324229"/>
          </a:xfrm>
        </p:spPr>
        <p:txBody>
          <a:bodyPr>
            <a:normAutofit/>
          </a:bodyPr>
          <a:lstStyle>
            <a:lvl1pPr>
              <a:defRPr sz="800" b="0" i="0">
                <a:latin typeface="Calibri" panose="020F0502020204030204" pitchFamily="34" charset="0"/>
              </a:defRPr>
            </a:lvl1pPr>
          </a:lstStyle>
          <a:p>
            <a:pPr lvl="0"/>
            <a:r>
              <a:rPr lang="en-US"/>
              <a:t>Edit Master text styles</a:t>
            </a:r>
          </a:p>
        </p:txBody>
      </p:sp>
      <p:pic>
        <p:nvPicPr>
          <p:cNvPr id="12" name="Picture 11">
            <a:extLst>
              <a:ext uri="{FF2B5EF4-FFF2-40B4-BE49-F238E27FC236}">
                <a16:creationId xmlns:a16="http://schemas.microsoft.com/office/drawing/2014/main" id="{8155E40E-13C4-654B-A193-B16F4C526035}"/>
              </a:ext>
            </a:extLst>
          </p:cNvPr>
          <p:cNvPicPr>
            <a:picLocks noChangeAspect="1"/>
          </p:cNvPicPr>
          <p:nvPr userDrawn="1"/>
        </p:nvPicPr>
        <p:blipFill>
          <a:blip r:embed="rId2"/>
          <a:stretch>
            <a:fillRect/>
          </a:stretch>
        </p:blipFill>
        <p:spPr>
          <a:xfrm>
            <a:off x="533400" y="4578280"/>
            <a:ext cx="8064500" cy="38100"/>
          </a:xfrm>
          <a:prstGeom prst="rect">
            <a:avLst/>
          </a:prstGeom>
        </p:spPr>
      </p:pic>
      <p:pic>
        <p:nvPicPr>
          <p:cNvPr id="14" name="Picture 13">
            <a:extLst>
              <a:ext uri="{FF2B5EF4-FFF2-40B4-BE49-F238E27FC236}">
                <a16:creationId xmlns:a16="http://schemas.microsoft.com/office/drawing/2014/main" id="{1ADC4924-9EE4-6C47-8106-CCB76FC8E229}"/>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7" name="Picture 6">
            <a:extLst>
              <a:ext uri="{FF2B5EF4-FFF2-40B4-BE49-F238E27FC236}">
                <a16:creationId xmlns:a16="http://schemas.microsoft.com/office/drawing/2014/main" id="{39C52019-F1D2-93D6-CE0E-07D558CA759E}"/>
              </a:ext>
            </a:extLst>
          </p:cNvPr>
          <p:cNvPicPr>
            <a:picLocks noChangeAspect="1"/>
          </p:cNvPicPr>
          <p:nvPr userDrawn="1"/>
        </p:nvPicPr>
        <p:blipFill>
          <a:blip r:embed="rId4"/>
          <a:srcRect/>
          <a:stretch/>
        </p:blipFill>
        <p:spPr>
          <a:xfrm>
            <a:off x="622408" y="4672772"/>
            <a:ext cx="401170" cy="397882"/>
          </a:xfrm>
          <a:prstGeom prst="rect">
            <a:avLst/>
          </a:prstGeom>
        </p:spPr>
      </p:pic>
      <p:pic>
        <p:nvPicPr>
          <p:cNvPr id="8" name="Graphic 7">
            <a:extLst>
              <a:ext uri="{FF2B5EF4-FFF2-40B4-BE49-F238E27FC236}">
                <a16:creationId xmlns:a16="http://schemas.microsoft.com/office/drawing/2014/main" id="{994B1106-B5A9-DDA8-64A5-11B3133E1E0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38826" y="4763679"/>
            <a:ext cx="559074" cy="216068"/>
          </a:xfrm>
          <a:prstGeom prst="rect">
            <a:avLst/>
          </a:prstGeom>
        </p:spPr>
      </p:pic>
    </p:spTree>
    <p:extLst>
      <p:ext uri="{BB962C8B-B14F-4D97-AF65-F5344CB8AC3E}">
        <p14:creationId xmlns:p14="http://schemas.microsoft.com/office/powerpoint/2010/main" val="1536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24130"/>
            <a:ext cx="8064500" cy="313163"/>
          </a:xfrm>
          <a:prstGeom prst="rect">
            <a:avLst/>
          </a:prstGeom>
        </p:spPr>
        <p:txBody>
          <a:bodyPr>
            <a:spAutoFit/>
          </a:bodyPr>
          <a:lstStyle>
            <a:lvl1pPr>
              <a:defRPr sz="2200">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33400" y="1226100"/>
            <a:ext cx="8064500" cy="1039259"/>
          </a:xfrm>
        </p:spPr>
        <p:txBody>
          <a:bodyPr>
            <a:spAutoFit/>
          </a:bodyPr>
          <a:lstStyle>
            <a:lvl1pPr>
              <a:defRPr sz="1600">
                <a:latin typeface="Calibri" panose="020F0502020204030204" pitchFamily="34" charset="0"/>
              </a:defRPr>
            </a:lvl1pPr>
            <a:lvl2pPr>
              <a:defRPr sz="1400">
                <a:latin typeface="Calibri" panose="020F0502020204030204" pitchFamily="34" charset="0"/>
              </a:defRPr>
            </a:lvl2pPr>
            <a:lvl3pPr>
              <a:defRPr sz="1200">
                <a:latin typeface="Calibri" panose="020F0502020204030204" pitchFamily="34" charset="0"/>
              </a:defRPr>
            </a:lvl3pPr>
            <a:lvl4pPr>
              <a:defRPr sz="1000">
                <a:latin typeface="Calibri" panose="020F0502020204030204" pitchFamily="34" charset="0"/>
              </a:defRPr>
            </a:lvl4pPr>
            <a:lvl5pPr>
              <a:defRPr sz="800">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1B8F554-72D4-784C-9C80-66ED6A569017}" type="datetime1">
              <a:rPr lang="lt-LT" smtClean="0"/>
              <a:pPr/>
              <a:t>2024-10-07</a:t>
            </a:fld>
            <a:endParaRPr lang="lt-LT"/>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7" name="Picture 6">
            <a:extLst>
              <a:ext uri="{FF2B5EF4-FFF2-40B4-BE49-F238E27FC236}">
                <a16:creationId xmlns:a16="http://schemas.microsoft.com/office/drawing/2014/main" id="{2386D0D3-FEAD-0642-9F75-A6E5AED9F169}"/>
              </a:ext>
            </a:extLst>
          </p:cNvPr>
          <p:cNvPicPr>
            <a:picLocks noChangeAspect="1"/>
          </p:cNvPicPr>
          <p:nvPr userDrawn="1"/>
        </p:nvPicPr>
        <p:blipFill>
          <a:blip r:embed="rId2"/>
          <a:stretch>
            <a:fillRect/>
          </a:stretch>
        </p:blipFill>
        <p:spPr>
          <a:xfrm>
            <a:off x="533400" y="4578280"/>
            <a:ext cx="8064500" cy="38100"/>
          </a:xfrm>
          <a:prstGeom prst="rect">
            <a:avLst/>
          </a:prstGeom>
        </p:spPr>
      </p:pic>
      <p:pic>
        <p:nvPicPr>
          <p:cNvPr id="9" name="Picture 8">
            <a:extLst>
              <a:ext uri="{FF2B5EF4-FFF2-40B4-BE49-F238E27FC236}">
                <a16:creationId xmlns:a16="http://schemas.microsoft.com/office/drawing/2014/main" id="{36C5EB23-596F-0543-BBAF-2185CFF9C0B3}"/>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1" name="Picture 10">
            <a:extLst>
              <a:ext uri="{FF2B5EF4-FFF2-40B4-BE49-F238E27FC236}">
                <a16:creationId xmlns:a16="http://schemas.microsoft.com/office/drawing/2014/main" id="{6CFF2ADC-F0FD-70C7-FB97-8EE5F0D90CDC}"/>
              </a:ext>
            </a:extLst>
          </p:cNvPr>
          <p:cNvPicPr>
            <a:picLocks noChangeAspect="1"/>
          </p:cNvPicPr>
          <p:nvPr userDrawn="1"/>
        </p:nvPicPr>
        <p:blipFill>
          <a:blip r:embed="rId4"/>
          <a:srcRect/>
          <a:stretch/>
        </p:blipFill>
        <p:spPr>
          <a:xfrm>
            <a:off x="622408" y="4672772"/>
            <a:ext cx="401170" cy="397882"/>
          </a:xfrm>
          <a:prstGeom prst="rect">
            <a:avLst/>
          </a:prstGeom>
        </p:spPr>
      </p:pic>
      <p:pic>
        <p:nvPicPr>
          <p:cNvPr id="12" name="Graphic 11">
            <a:extLst>
              <a:ext uri="{FF2B5EF4-FFF2-40B4-BE49-F238E27FC236}">
                <a16:creationId xmlns:a16="http://schemas.microsoft.com/office/drawing/2014/main" id="{10CA4B19-48F8-F9DC-4264-AF47479A5FE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38826" y="4763679"/>
            <a:ext cx="559074" cy="216068"/>
          </a:xfrm>
          <a:prstGeom prst="rect">
            <a:avLst/>
          </a:prstGeom>
        </p:spPr>
      </p:pic>
    </p:spTree>
    <p:extLst>
      <p:ext uri="{BB962C8B-B14F-4D97-AF65-F5344CB8AC3E}">
        <p14:creationId xmlns:p14="http://schemas.microsoft.com/office/powerpoint/2010/main" val="208953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tyreja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23358"/>
            <a:ext cx="8064500" cy="381370"/>
          </a:xfrm>
          <a:prstGeom prst="rect">
            <a:avLst/>
          </a:prstGeom>
        </p:spPr>
        <p:txBody>
          <a:bodyPr>
            <a:normAutofit/>
          </a:bodyPr>
          <a:lstStyle>
            <a:lvl1pPr>
              <a:defRPr sz="2400">
                <a:latin typeface="Calibri" panose="020F0502020204030204" pitchFamily="34" charset="0"/>
              </a:defRPr>
            </a:lvl1pPr>
          </a:lstStyle>
          <a:p>
            <a:r>
              <a:rPr lang="en-US" err="1"/>
              <a:t>Tyrėjai</a:t>
            </a:r>
            <a:endParaRPr lang="en-US"/>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1B8F554-72D4-784C-9C80-66ED6A569017}" type="datetime1">
              <a:rPr lang="lt-LT" smtClean="0"/>
              <a:pPr/>
              <a:t>2024-10-07</a:t>
            </a:fld>
            <a:endParaRPr lang="lt-LT"/>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37" name="Picture Placeholder 18">
            <a:extLst>
              <a:ext uri="{FF2B5EF4-FFF2-40B4-BE49-F238E27FC236}">
                <a16:creationId xmlns:a16="http://schemas.microsoft.com/office/drawing/2014/main" id="{03122222-5051-4D4D-AE43-E2200889133E}"/>
              </a:ext>
            </a:extLst>
          </p:cNvPr>
          <p:cNvSpPr>
            <a:spLocks noGrp="1"/>
          </p:cNvSpPr>
          <p:nvPr>
            <p:ph type="pic" sz="quarter" idx="27" hasCustomPrompt="1"/>
          </p:nvPr>
        </p:nvSpPr>
        <p:spPr>
          <a:xfrm>
            <a:off x="563970" y="954938"/>
            <a:ext cx="1045551" cy="1075712"/>
          </a:xfrm>
        </p:spPr>
        <p:txBody>
          <a:bodyPr>
            <a:normAutofit/>
          </a:bodyPr>
          <a:lstStyle>
            <a:lvl1pPr>
              <a:defRPr sz="1200">
                <a:latin typeface="Calibri" panose="020F0502020204030204" pitchFamily="34" charset="0"/>
              </a:defRPr>
            </a:lvl1pPr>
          </a:lstStyle>
          <a:p>
            <a:r>
              <a:rPr lang="en-US"/>
              <a:t>Darbuotojo foto</a:t>
            </a:r>
          </a:p>
        </p:txBody>
      </p:sp>
      <p:sp>
        <p:nvSpPr>
          <p:cNvPr id="38" name="Text Placeholder 23">
            <a:extLst>
              <a:ext uri="{FF2B5EF4-FFF2-40B4-BE49-F238E27FC236}">
                <a16:creationId xmlns:a16="http://schemas.microsoft.com/office/drawing/2014/main" id="{890A0B85-701D-ED41-BC2D-926653BDAEE2}"/>
              </a:ext>
            </a:extLst>
          </p:cNvPr>
          <p:cNvSpPr>
            <a:spLocks noGrp="1"/>
          </p:cNvSpPr>
          <p:nvPr>
            <p:ph type="body" sz="quarter" idx="28" hasCustomPrompt="1"/>
          </p:nvPr>
        </p:nvSpPr>
        <p:spPr>
          <a:xfrm>
            <a:off x="563970" y="2100785"/>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39" name="Text Placeholder 25">
            <a:extLst>
              <a:ext uri="{FF2B5EF4-FFF2-40B4-BE49-F238E27FC236}">
                <a16:creationId xmlns:a16="http://schemas.microsoft.com/office/drawing/2014/main" id="{BB02B954-FD23-D745-872D-325BB44DDA24}"/>
              </a:ext>
            </a:extLst>
          </p:cNvPr>
          <p:cNvSpPr>
            <a:spLocks noGrp="1"/>
          </p:cNvSpPr>
          <p:nvPr>
            <p:ph type="body" sz="quarter" idx="29" hasCustomPrompt="1"/>
          </p:nvPr>
        </p:nvSpPr>
        <p:spPr>
          <a:xfrm>
            <a:off x="563970" y="2276095"/>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40" name="Text Placeholder 25">
            <a:extLst>
              <a:ext uri="{FF2B5EF4-FFF2-40B4-BE49-F238E27FC236}">
                <a16:creationId xmlns:a16="http://schemas.microsoft.com/office/drawing/2014/main" id="{C92583EF-E079-7042-9D28-AD745E0AEBA6}"/>
              </a:ext>
            </a:extLst>
          </p:cNvPr>
          <p:cNvSpPr>
            <a:spLocks noGrp="1"/>
          </p:cNvSpPr>
          <p:nvPr>
            <p:ph type="body" sz="quarter" idx="30" hasCustomPrompt="1"/>
          </p:nvPr>
        </p:nvSpPr>
        <p:spPr>
          <a:xfrm>
            <a:off x="563970" y="2412316"/>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41" name="Picture Placeholder 18">
            <a:extLst>
              <a:ext uri="{FF2B5EF4-FFF2-40B4-BE49-F238E27FC236}">
                <a16:creationId xmlns:a16="http://schemas.microsoft.com/office/drawing/2014/main" id="{703C99A6-A3BC-8D4E-8760-75C8DD6744CE}"/>
              </a:ext>
            </a:extLst>
          </p:cNvPr>
          <p:cNvSpPr>
            <a:spLocks noGrp="1"/>
          </p:cNvSpPr>
          <p:nvPr>
            <p:ph type="pic" sz="quarter" idx="31" hasCustomPrompt="1"/>
          </p:nvPr>
        </p:nvSpPr>
        <p:spPr>
          <a:xfrm>
            <a:off x="2631314" y="954938"/>
            <a:ext cx="1045551" cy="1075712"/>
          </a:xfrm>
        </p:spPr>
        <p:txBody>
          <a:bodyPr>
            <a:normAutofit/>
          </a:bodyPr>
          <a:lstStyle>
            <a:lvl1pPr>
              <a:defRPr sz="1200">
                <a:latin typeface="Calibri" panose="020F0502020204030204" pitchFamily="34" charset="0"/>
              </a:defRPr>
            </a:lvl1pPr>
          </a:lstStyle>
          <a:p>
            <a:r>
              <a:rPr lang="en-US"/>
              <a:t>Darbuotojo foto</a:t>
            </a:r>
          </a:p>
        </p:txBody>
      </p:sp>
      <p:sp>
        <p:nvSpPr>
          <p:cNvPr id="42" name="Text Placeholder 23">
            <a:extLst>
              <a:ext uri="{FF2B5EF4-FFF2-40B4-BE49-F238E27FC236}">
                <a16:creationId xmlns:a16="http://schemas.microsoft.com/office/drawing/2014/main" id="{E8EC5346-8C22-A64B-82CE-CE8D35E1BA53}"/>
              </a:ext>
            </a:extLst>
          </p:cNvPr>
          <p:cNvSpPr>
            <a:spLocks noGrp="1"/>
          </p:cNvSpPr>
          <p:nvPr>
            <p:ph type="body" sz="quarter" idx="32" hasCustomPrompt="1"/>
          </p:nvPr>
        </p:nvSpPr>
        <p:spPr>
          <a:xfrm>
            <a:off x="2631314" y="2100785"/>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43" name="Text Placeholder 25">
            <a:extLst>
              <a:ext uri="{FF2B5EF4-FFF2-40B4-BE49-F238E27FC236}">
                <a16:creationId xmlns:a16="http://schemas.microsoft.com/office/drawing/2014/main" id="{ED7B86D4-8067-B547-B6A5-DD028C099316}"/>
              </a:ext>
            </a:extLst>
          </p:cNvPr>
          <p:cNvSpPr>
            <a:spLocks noGrp="1"/>
          </p:cNvSpPr>
          <p:nvPr>
            <p:ph type="body" sz="quarter" idx="33" hasCustomPrompt="1"/>
          </p:nvPr>
        </p:nvSpPr>
        <p:spPr>
          <a:xfrm>
            <a:off x="2631314" y="2276095"/>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44" name="Text Placeholder 25">
            <a:extLst>
              <a:ext uri="{FF2B5EF4-FFF2-40B4-BE49-F238E27FC236}">
                <a16:creationId xmlns:a16="http://schemas.microsoft.com/office/drawing/2014/main" id="{375BB803-D491-5E43-96FC-87281B2E9C0B}"/>
              </a:ext>
            </a:extLst>
          </p:cNvPr>
          <p:cNvSpPr>
            <a:spLocks noGrp="1"/>
          </p:cNvSpPr>
          <p:nvPr>
            <p:ph type="body" sz="quarter" idx="34" hasCustomPrompt="1"/>
          </p:nvPr>
        </p:nvSpPr>
        <p:spPr>
          <a:xfrm>
            <a:off x="2631314" y="2412316"/>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45" name="Picture Placeholder 18">
            <a:extLst>
              <a:ext uri="{FF2B5EF4-FFF2-40B4-BE49-F238E27FC236}">
                <a16:creationId xmlns:a16="http://schemas.microsoft.com/office/drawing/2014/main" id="{42B3E58F-1342-CE4D-A236-E0BCDA101402}"/>
              </a:ext>
            </a:extLst>
          </p:cNvPr>
          <p:cNvSpPr>
            <a:spLocks noGrp="1"/>
          </p:cNvSpPr>
          <p:nvPr>
            <p:ph type="pic" sz="quarter" idx="35" hasCustomPrompt="1"/>
          </p:nvPr>
        </p:nvSpPr>
        <p:spPr>
          <a:xfrm>
            <a:off x="4690705" y="954938"/>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r>
              <a:rPr lang="en-US"/>
              <a:t> </a:t>
            </a:r>
          </a:p>
        </p:txBody>
      </p:sp>
      <p:sp>
        <p:nvSpPr>
          <p:cNvPr id="46" name="Text Placeholder 23">
            <a:extLst>
              <a:ext uri="{FF2B5EF4-FFF2-40B4-BE49-F238E27FC236}">
                <a16:creationId xmlns:a16="http://schemas.microsoft.com/office/drawing/2014/main" id="{E6A2A66B-C50D-3244-82F7-ECAC13A04151}"/>
              </a:ext>
            </a:extLst>
          </p:cNvPr>
          <p:cNvSpPr>
            <a:spLocks noGrp="1"/>
          </p:cNvSpPr>
          <p:nvPr>
            <p:ph type="body" sz="quarter" idx="36" hasCustomPrompt="1"/>
          </p:nvPr>
        </p:nvSpPr>
        <p:spPr>
          <a:xfrm>
            <a:off x="4690705" y="2100785"/>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47" name="Text Placeholder 25">
            <a:extLst>
              <a:ext uri="{FF2B5EF4-FFF2-40B4-BE49-F238E27FC236}">
                <a16:creationId xmlns:a16="http://schemas.microsoft.com/office/drawing/2014/main" id="{F4A94C17-315B-2F41-A007-884DDBB329BC}"/>
              </a:ext>
            </a:extLst>
          </p:cNvPr>
          <p:cNvSpPr>
            <a:spLocks noGrp="1"/>
          </p:cNvSpPr>
          <p:nvPr>
            <p:ph type="body" sz="quarter" idx="37" hasCustomPrompt="1"/>
          </p:nvPr>
        </p:nvSpPr>
        <p:spPr>
          <a:xfrm>
            <a:off x="4690705" y="2276095"/>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48" name="Text Placeholder 25">
            <a:extLst>
              <a:ext uri="{FF2B5EF4-FFF2-40B4-BE49-F238E27FC236}">
                <a16:creationId xmlns:a16="http://schemas.microsoft.com/office/drawing/2014/main" id="{DC1C6711-4981-8147-9E61-484F4CF733DB}"/>
              </a:ext>
            </a:extLst>
          </p:cNvPr>
          <p:cNvSpPr>
            <a:spLocks noGrp="1"/>
          </p:cNvSpPr>
          <p:nvPr>
            <p:ph type="body" sz="quarter" idx="38" hasCustomPrompt="1"/>
          </p:nvPr>
        </p:nvSpPr>
        <p:spPr>
          <a:xfrm>
            <a:off x="4690705" y="2412316"/>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49" name="Picture Placeholder 18">
            <a:extLst>
              <a:ext uri="{FF2B5EF4-FFF2-40B4-BE49-F238E27FC236}">
                <a16:creationId xmlns:a16="http://schemas.microsoft.com/office/drawing/2014/main" id="{1EFAE2F2-525F-BA49-9F9C-13CE3FFECAF0}"/>
              </a:ext>
            </a:extLst>
          </p:cNvPr>
          <p:cNvSpPr>
            <a:spLocks noGrp="1"/>
          </p:cNvSpPr>
          <p:nvPr>
            <p:ph type="pic" sz="quarter" idx="39" hasCustomPrompt="1"/>
          </p:nvPr>
        </p:nvSpPr>
        <p:spPr>
          <a:xfrm>
            <a:off x="6742144" y="954938"/>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50" name="Text Placeholder 23">
            <a:extLst>
              <a:ext uri="{FF2B5EF4-FFF2-40B4-BE49-F238E27FC236}">
                <a16:creationId xmlns:a16="http://schemas.microsoft.com/office/drawing/2014/main" id="{F6ACE469-48F3-6A49-9A92-422B14E1812C}"/>
              </a:ext>
            </a:extLst>
          </p:cNvPr>
          <p:cNvSpPr>
            <a:spLocks noGrp="1"/>
          </p:cNvSpPr>
          <p:nvPr>
            <p:ph type="body" sz="quarter" idx="40" hasCustomPrompt="1"/>
          </p:nvPr>
        </p:nvSpPr>
        <p:spPr>
          <a:xfrm>
            <a:off x="6742144" y="2100785"/>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51" name="Text Placeholder 25">
            <a:extLst>
              <a:ext uri="{FF2B5EF4-FFF2-40B4-BE49-F238E27FC236}">
                <a16:creationId xmlns:a16="http://schemas.microsoft.com/office/drawing/2014/main" id="{069BF1A0-43D4-8E46-9D86-73A19736F712}"/>
              </a:ext>
            </a:extLst>
          </p:cNvPr>
          <p:cNvSpPr>
            <a:spLocks noGrp="1"/>
          </p:cNvSpPr>
          <p:nvPr>
            <p:ph type="body" sz="quarter" idx="41" hasCustomPrompt="1"/>
          </p:nvPr>
        </p:nvSpPr>
        <p:spPr>
          <a:xfrm>
            <a:off x="6742144" y="2276095"/>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52" name="Text Placeholder 25">
            <a:extLst>
              <a:ext uri="{FF2B5EF4-FFF2-40B4-BE49-F238E27FC236}">
                <a16:creationId xmlns:a16="http://schemas.microsoft.com/office/drawing/2014/main" id="{1369ABB1-6316-714B-8B37-FB61C0BFEA58}"/>
              </a:ext>
            </a:extLst>
          </p:cNvPr>
          <p:cNvSpPr>
            <a:spLocks noGrp="1"/>
          </p:cNvSpPr>
          <p:nvPr>
            <p:ph type="body" sz="quarter" idx="42" hasCustomPrompt="1"/>
          </p:nvPr>
        </p:nvSpPr>
        <p:spPr>
          <a:xfrm>
            <a:off x="6742144" y="2412316"/>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53" name="Picture Placeholder 18">
            <a:extLst>
              <a:ext uri="{FF2B5EF4-FFF2-40B4-BE49-F238E27FC236}">
                <a16:creationId xmlns:a16="http://schemas.microsoft.com/office/drawing/2014/main" id="{16ABA252-87C7-0144-8A33-570D1CA2AF63}"/>
              </a:ext>
            </a:extLst>
          </p:cNvPr>
          <p:cNvSpPr>
            <a:spLocks noGrp="1"/>
          </p:cNvSpPr>
          <p:nvPr>
            <p:ph type="pic" sz="quarter" idx="43" hasCustomPrompt="1"/>
          </p:nvPr>
        </p:nvSpPr>
        <p:spPr>
          <a:xfrm>
            <a:off x="563970"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54" name="Text Placeholder 23">
            <a:extLst>
              <a:ext uri="{FF2B5EF4-FFF2-40B4-BE49-F238E27FC236}">
                <a16:creationId xmlns:a16="http://schemas.microsoft.com/office/drawing/2014/main" id="{CABA8E3C-029F-EE4D-9929-888E12C4142B}"/>
              </a:ext>
            </a:extLst>
          </p:cNvPr>
          <p:cNvSpPr>
            <a:spLocks noGrp="1"/>
          </p:cNvSpPr>
          <p:nvPr>
            <p:ph type="body" sz="quarter" idx="44" hasCustomPrompt="1"/>
          </p:nvPr>
        </p:nvSpPr>
        <p:spPr>
          <a:xfrm>
            <a:off x="563970" y="3937534"/>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55" name="Text Placeholder 25">
            <a:extLst>
              <a:ext uri="{FF2B5EF4-FFF2-40B4-BE49-F238E27FC236}">
                <a16:creationId xmlns:a16="http://schemas.microsoft.com/office/drawing/2014/main" id="{376CEB49-3220-C140-8734-2F2AE2C34AD1}"/>
              </a:ext>
            </a:extLst>
          </p:cNvPr>
          <p:cNvSpPr>
            <a:spLocks noGrp="1"/>
          </p:cNvSpPr>
          <p:nvPr>
            <p:ph type="body" sz="quarter" idx="45" hasCustomPrompt="1"/>
          </p:nvPr>
        </p:nvSpPr>
        <p:spPr>
          <a:xfrm>
            <a:off x="563970" y="4112844"/>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56" name="Text Placeholder 25">
            <a:extLst>
              <a:ext uri="{FF2B5EF4-FFF2-40B4-BE49-F238E27FC236}">
                <a16:creationId xmlns:a16="http://schemas.microsoft.com/office/drawing/2014/main" id="{798F2D9E-A200-0142-9585-7F36258B96E7}"/>
              </a:ext>
            </a:extLst>
          </p:cNvPr>
          <p:cNvSpPr>
            <a:spLocks noGrp="1"/>
          </p:cNvSpPr>
          <p:nvPr>
            <p:ph type="body" sz="quarter" idx="46" hasCustomPrompt="1"/>
          </p:nvPr>
        </p:nvSpPr>
        <p:spPr>
          <a:xfrm>
            <a:off x="563970" y="4249065"/>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57" name="Picture Placeholder 18">
            <a:extLst>
              <a:ext uri="{FF2B5EF4-FFF2-40B4-BE49-F238E27FC236}">
                <a16:creationId xmlns:a16="http://schemas.microsoft.com/office/drawing/2014/main" id="{B01F4EF8-A3B3-0A4B-852C-0E9B7B196F1C}"/>
              </a:ext>
            </a:extLst>
          </p:cNvPr>
          <p:cNvSpPr>
            <a:spLocks noGrp="1"/>
          </p:cNvSpPr>
          <p:nvPr>
            <p:ph type="pic" sz="quarter" idx="47" hasCustomPrompt="1"/>
          </p:nvPr>
        </p:nvSpPr>
        <p:spPr>
          <a:xfrm>
            <a:off x="2631314"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58" name="Text Placeholder 23">
            <a:extLst>
              <a:ext uri="{FF2B5EF4-FFF2-40B4-BE49-F238E27FC236}">
                <a16:creationId xmlns:a16="http://schemas.microsoft.com/office/drawing/2014/main" id="{A4A3E644-E1D1-F249-A4CB-56907221B741}"/>
              </a:ext>
            </a:extLst>
          </p:cNvPr>
          <p:cNvSpPr>
            <a:spLocks noGrp="1"/>
          </p:cNvSpPr>
          <p:nvPr>
            <p:ph type="body" sz="quarter" idx="48" hasCustomPrompt="1"/>
          </p:nvPr>
        </p:nvSpPr>
        <p:spPr>
          <a:xfrm>
            <a:off x="2631314" y="3937534"/>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59" name="Text Placeholder 25">
            <a:extLst>
              <a:ext uri="{FF2B5EF4-FFF2-40B4-BE49-F238E27FC236}">
                <a16:creationId xmlns:a16="http://schemas.microsoft.com/office/drawing/2014/main" id="{D28DE2A8-AAD1-084B-AA89-67F9058A1DB3}"/>
              </a:ext>
            </a:extLst>
          </p:cNvPr>
          <p:cNvSpPr>
            <a:spLocks noGrp="1"/>
          </p:cNvSpPr>
          <p:nvPr>
            <p:ph type="body" sz="quarter" idx="49" hasCustomPrompt="1"/>
          </p:nvPr>
        </p:nvSpPr>
        <p:spPr>
          <a:xfrm>
            <a:off x="2631314" y="4112844"/>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60" name="Text Placeholder 25">
            <a:extLst>
              <a:ext uri="{FF2B5EF4-FFF2-40B4-BE49-F238E27FC236}">
                <a16:creationId xmlns:a16="http://schemas.microsoft.com/office/drawing/2014/main" id="{C7669993-555F-3B46-84D6-3CDAF79E3294}"/>
              </a:ext>
            </a:extLst>
          </p:cNvPr>
          <p:cNvSpPr>
            <a:spLocks noGrp="1"/>
          </p:cNvSpPr>
          <p:nvPr>
            <p:ph type="body" sz="quarter" idx="50" hasCustomPrompt="1"/>
          </p:nvPr>
        </p:nvSpPr>
        <p:spPr>
          <a:xfrm>
            <a:off x="2631314" y="4249065"/>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61" name="Picture Placeholder 18">
            <a:extLst>
              <a:ext uri="{FF2B5EF4-FFF2-40B4-BE49-F238E27FC236}">
                <a16:creationId xmlns:a16="http://schemas.microsoft.com/office/drawing/2014/main" id="{82BDD24C-59AE-C04D-A25A-2E45D1EE5299}"/>
              </a:ext>
            </a:extLst>
          </p:cNvPr>
          <p:cNvSpPr>
            <a:spLocks noGrp="1"/>
          </p:cNvSpPr>
          <p:nvPr>
            <p:ph type="pic" sz="quarter" idx="51" hasCustomPrompt="1"/>
          </p:nvPr>
        </p:nvSpPr>
        <p:spPr>
          <a:xfrm>
            <a:off x="4690705"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62" name="Text Placeholder 23">
            <a:extLst>
              <a:ext uri="{FF2B5EF4-FFF2-40B4-BE49-F238E27FC236}">
                <a16:creationId xmlns:a16="http://schemas.microsoft.com/office/drawing/2014/main" id="{3E434577-92AD-A546-BA63-9FCB0CFDCCD1}"/>
              </a:ext>
            </a:extLst>
          </p:cNvPr>
          <p:cNvSpPr>
            <a:spLocks noGrp="1"/>
          </p:cNvSpPr>
          <p:nvPr>
            <p:ph type="body" sz="quarter" idx="52" hasCustomPrompt="1"/>
          </p:nvPr>
        </p:nvSpPr>
        <p:spPr>
          <a:xfrm>
            <a:off x="4690705" y="3937534"/>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63" name="Text Placeholder 25">
            <a:extLst>
              <a:ext uri="{FF2B5EF4-FFF2-40B4-BE49-F238E27FC236}">
                <a16:creationId xmlns:a16="http://schemas.microsoft.com/office/drawing/2014/main" id="{CA4D742F-5602-2844-AC85-5C12FBA29E39}"/>
              </a:ext>
            </a:extLst>
          </p:cNvPr>
          <p:cNvSpPr>
            <a:spLocks noGrp="1"/>
          </p:cNvSpPr>
          <p:nvPr>
            <p:ph type="body" sz="quarter" idx="53" hasCustomPrompt="1"/>
          </p:nvPr>
        </p:nvSpPr>
        <p:spPr>
          <a:xfrm>
            <a:off x="4690705" y="4112844"/>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64" name="Text Placeholder 25">
            <a:extLst>
              <a:ext uri="{FF2B5EF4-FFF2-40B4-BE49-F238E27FC236}">
                <a16:creationId xmlns:a16="http://schemas.microsoft.com/office/drawing/2014/main" id="{EC88B9AF-B274-C840-8131-4542E735B0BC}"/>
              </a:ext>
            </a:extLst>
          </p:cNvPr>
          <p:cNvSpPr>
            <a:spLocks noGrp="1"/>
          </p:cNvSpPr>
          <p:nvPr>
            <p:ph type="body" sz="quarter" idx="54" hasCustomPrompt="1"/>
          </p:nvPr>
        </p:nvSpPr>
        <p:spPr>
          <a:xfrm>
            <a:off x="4690705" y="4249065"/>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sp>
        <p:nvSpPr>
          <p:cNvPr id="65" name="Picture Placeholder 18">
            <a:extLst>
              <a:ext uri="{FF2B5EF4-FFF2-40B4-BE49-F238E27FC236}">
                <a16:creationId xmlns:a16="http://schemas.microsoft.com/office/drawing/2014/main" id="{4CF340C9-6BC3-C248-B4C0-AB010F384217}"/>
              </a:ext>
            </a:extLst>
          </p:cNvPr>
          <p:cNvSpPr>
            <a:spLocks noGrp="1"/>
          </p:cNvSpPr>
          <p:nvPr>
            <p:ph type="pic" sz="quarter" idx="55" hasCustomPrompt="1"/>
          </p:nvPr>
        </p:nvSpPr>
        <p:spPr>
          <a:xfrm>
            <a:off x="6742144" y="2791687"/>
            <a:ext cx="1045551" cy="1075712"/>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atin typeface="Calibri" panose="020F050202020403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66" name="Text Placeholder 23">
            <a:extLst>
              <a:ext uri="{FF2B5EF4-FFF2-40B4-BE49-F238E27FC236}">
                <a16:creationId xmlns:a16="http://schemas.microsoft.com/office/drawing/2014/main" id="{8DC1797B-CD6F-DD42-88F5-D61AF443AFE7}"/>
              </a:ext>
            </a:extLst>
          </p:cNvPr>
          <p:cNvSpPr>
            <a:spLocks noGrp="1"/>
          </p:cNvSpPr>
          <p:nvPr>
            <p:ph type="body" sz="quarter" idx="56" hasCustomPrompt="1"/>
          </p:nvPr>
        </p:nvSpPr>
        <p:spPr>
          <a:xfrm>
            <a:off x="6742144" y="3937534"/>
            <a:ext cx="1980446" cy="147682"/>
          </a:xfrm>
        </p:spPr>
        <p:txBody>
          <a:bodyPr>
            <a:normAutofit/>
          </a:bodyPr>
          <a:lstStyle>
            <a:lvl1pPr>
              <a:defRPr sz="1200" b="1" i="0">
                <a:solidFill>
                  <a:srgbClr val="1F7B62"/>
                </a:solidFill>
                <a:latin typeface="Calibri" panose="020F0502020204030204" pitchFamily="34" charset="0"/>
              </a:defRPr>
            </a:lvl1pPr>
          </a:lstStyle>
          <a:p>
            <a:pPr lvl="0"/>
            <a:r>
              <a:rPr lang="en-US" err="1"/>
              <a:t>Varduvenis</a:t>
            </a:r>
            <a:r>
              <a:rPr lang="en-US"/>
              <a:t> </a:t>
            </a:r>
            <a:r>
              <a:rPr lang="en-US" err="1"/>
              <a:t>Pavardinskas</a:t>
            </a:r>
            <a:endParaRPr lang="en-US"/>
          </a:p>
        </p:txBody>
      </p:sp>
      <p:sp>
        <p:nvSpPr>
          <p:cNvPr id="67" name="Text Placeholder 25">
            <a:extLst>
              <a:ext uri="{FF2B5EF4-FFF2-40B4-BE49-F238E27FC236}">
                <a16:creationId xmlns:a16="http://schemas.microsoft.com/office/drawing/2014/main" id="{FEC36B77-5EBE-824A-8AE2-677FD028A4B8}"/>
              </a:ext>
            </a:extLst>
          </p:cNvPr>
          <p:cNvSpPr>
            <a:spLocks noGrp="1"/>
          </p:cNvSpPr>
          <p:nvPr>
            <p:ph type="body" sz="quarter" idx="57" hasCustomPrompt="1"/>
          </p:nvPr>
        </p:nvSpPr>
        <p:spPr>
          <a:xfrm>
            <a:off x="6742144" y="4112844"/>
            <a:ext cx="1980446" cy="104478"/>
          </a:xfrm>
        </p:spPr>
        <p:txBody>
          <a:bodyPr>
            <a:normAutofit/>
          </a:bodyPr>
          <a:lstStyle>
            <a:lvl1pPr>
              <a:defRPr sz="800" b="0" i="0">
                <a:solidFill>
                  <a:srgbClr val="1F7B62"/>
                </a:solidFill>
                <a:latin typeface="Calibri" panose="020F0502020204030204" pitchFamily="34" charset="0"/>
              </a:defRPr>
            </a:lvl1pPr>
          </a:lstStyle>
          <a:p>
            <a:pPr lvl="0"/>
            <a:r>
              <a:rPr lang="en-US" err="1"/>
              <a:t>Papildomas</a:t>
            </a:r>
            <a:r>
              <a:rPr lang="en-US"/>
              <a:t> </a:t>
            </a:r>
            <a:r>
              <a:rPr lang="en-US" err="1"/>
              <a:t>personalas</a:t>
            </a:r>
            <a:endParaRPr lang="en-US"/>
          </a:p>
        </p:txBody>
      </p:sp>
      <p:sp>
        <p:nvSpPr>
          <p:cNvPr id="68" name="Text Placeholder 25">
            <a:extLst>
              <a:ext uri="{FF2B5EF4-FFF2-40B4-BE49-F238E27FC236}">
                <a16:creationId xmlns:a16="http://schemas.microsoft.com/office/drawing/2014/main" id="{3674554D-02F9-054C-A8CB-028E4359A03A}"/>
              </a:ext>
            </a:extLst>
          </p:cNvPr>
          <p:cNvSpPr>
            <a:spLocks noGrp="1"/>
          </p:cNvSpPr>
          <p:nvPr>
            <p:ph type="body" sz="quarter" idx="58" hasCustomPrompt="1"/>
          </p:nvPr>
        </p:nvSpPr>
        <p:spPr>
          <a:xfrm>
            <a:off x="6742144" y="4249065"/>
            <a:ext cx="1980446" cy="261719"/>
          </a:xfrm>
        </p:spPr>
        <p:txBody>
          <a:bodyPr>
            <a:noAutofit/>
          </a:bodyPr>
          <a:lstStyle>
            <a:lvl1pPr>
              <a:lnSpc>
                <a:spcPts val="1000"/>
              </a:lnSpc>
              <a:spcBef>
                <a:spcPts val="0"/>
              </a:spcBef>
              <a:defRPr sz="800" b="0" i="0">
                <a:solidFill>
                  <a:srgbClr val="1F7B62"/>
                </a:solidFill>
                <a:latin typeface="Calibri" panose="020F0502020204030204" pitchFamily="34" charset="0"/>
              </a:defRPr>
            </a:lvl1pPr>
          </a:lstStyle>
          <a:p>
            <a:pPr lvl="0"/>
            <a:r>
              <a:rPr lang="en-US" err="1"/>
              <a:t>Kontaktai</a:t>
            </a:r>
            <a:endParaRPr lang="en-US"/>
          </a:p>
        </p:txBody>
      </p:sp>
      <p:pic>
        <p:nvPicPr>
          <p:cNvPr id="69" name="Picture 68">
            <a:extLst>
              <a:ext uri="{FF2B5EF4-FFF2-40B4-BE49-F238E27FC236}">
                <a16:creationId xmlns:a16="http://schemas.microsoft.com/office/drawing/2014/main" id="{A3270FA8-99A1-294B-8A5E-26899DEDA110}"/>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71" name="Slide Number Placeholder 5">
            <a:extLst>
              <a:ext uri="{FF2B5EF4-FFF2-40B4-BE49-F238E27FC236}">
                <a16:creationId xmlns:a16="http://schemas.microsoft.com/office/drawing/2014/main" id="{CB4C0197-ECED-E64E-988D-20E24C61AE51}"/>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72" name="Picture 71">
            <a:extLst>
              <a:ext uri="{FF2B5EF4-FFF2-40B4-BE49-F238E27FC236}">
                <a16:creationId xmlns:a16="http://schemas.microsoft.com/office/drawing/2014/main" id="{CF2B3210-9CF9-8848-9CB0-C6DAE0084973}"/>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6" name="Picture 5">
            <a:extLst>
              <a:ext uri="{FF2B5EF4-FFF2-40B4-BE49-F238E27FC236}">
                <a16:creationId xmlns:a16="http://schemas.microsoft.com/office/drawing/2014/main" id="{A05E5633-CF62-F90E-F975-D2BCFD8851C9}"/>
              </a:ext>
            </a:extLst>
          </p:cNvPr>
          <p:cNvPicPr>
            <a:picLocks noChangeAspect="1"/>
          </p:cNvPicPr>
          <p:nvPr userDrawn="1"/>
        </p:nvPicPr>
        <p:blipFill>
          <a:blip r:embed="rId4"/>
          <a:srcRect/>
          <a:stretch/>
        </p:blipFill>
        <p:spPr>
          <a:xfrm>
            <a:off x="622408" y="4672772"/>
            <a:ext cx="401170" cy="397882"/>
          </a:xfrm>
          <a:prstGeom prst="rect">
            <a:avLst/>
          </a:prstGeom>
        </p:spPr>
      </p:pic>
      <p:pic>
        <p:nvPicPr>
          <p:cNvPr id="7" name="Graphic 6">
            <a:extLst>
              <a:ext uri="{FF2B5EF4-FFF2-40B4-BE49-F238E27FC236}">
                <a16:creationId xmlns:a16="http://schemas.microsoft.com/office/drawing/2014/main" id="{6A2800BE-30A3-E043-9942-619C8215FC6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38826" y="4763679"/>
            <a:ext cx="559074" cy="216068"/>
          </a:xfrm>
          <a:prstGeom prst="rect">
            <a:avLst/>
          </a:prstGeom>
        </p:spPr>
      </p:pic>
    </p:spTree>
    <p:extLst>
      <p:ext uri="{BB962C8B-B14F-4D97-AF65-F5344CB8AC3E}">
        <p14:creationId xmlns:p14="http://schemas.microsoft.com/office/powerpoint/2010/main" val="349277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798609"/>
            <a:ext cx="7886700" cy="623248"/>
          </a:xfrm>
          <a:prstGeom prst="rect">
            <a:avLst/>
          </a:prstGeom>
        </p:spPr>
        <p:txBody>
          <a:bodyPr anchor="b"/>
          <a:lstStyle>
            <a:lvl1pPr>
              <a:defRPr sz="4500">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23888" y="3442098"/>
            <a:ext cx="7886700" cy="249299"/>
          </a:xfrm>
        </p:spPr>
        <p:txBody>
          <a:bodyPr/>
          <a:lstStyle>
            <a:lvl1pPr marL="0" indent="0">
              <a:buNone/>
              <a:defRPr sz="1800">
                <a:solidFill>
                  <a:schemeClr val="tx1">
                    <a:tint val="75000"/>
                  </a:schemeClr>
                </a:solidFill>
                <a:latin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AAD57FD0-3BF9-1049-9403-F3295323F706}" type="datetime1">
              <a:rPr lang="lt-LT" smtClean="0"/>
              <a:pPr/>
              <a:t>2024-10-07</a:t>
            </a:fld>
            <a:endParaRPr lang="lt-LT"/>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7" name="Picture 6">
            <a:extLst>
              <a:ext uri="{FF2B5EF4-FFF2-40B4-BE49-F238E27FC236}">
                <a16:creationId xmlns:a16="http://schemas.microsoft.com/office/drawing/2014/main" id="{5C78B5D6-B235-A248-A71A-49807997321A}"/>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9" name="Slide Number Placeholder 5">
            <a:extLst>
              <a:ext uri="{FF2B5EF4-FFF2-40B4-BE49-F238E27FC236}">
                <a16:creationId xmlns:a16="http://schemas.microsoft.com/office/drawing/2014/main" id="{C255A7D3-D728-154F-8432-B6CE03CC7FF5}"/>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10" name="Picture 9">
            <a:extLst>
              <a:ext uri="{FF2B5EF4-FFF2-40B4-BE49-F238E27FC236}">
                <a16:creationId xmlns:a16="http://schemas.microsoft.com/office/drawing/2014/main" id="{CD40BF6C-9393-D044-905F-2058FFC25DD6}"/>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8" name="Picture 7">
            <a:extLst>
              <a:ext uri="{FF2B5EF4-FFF2-40B4-BE49-F238E27FC236}">
                <a16:creationId xmlns:a16="http://schemas.microsoft.com/office/drawing/2014/main" id="{C6CE303F-C0C6-E7AB-5B87-814760461779}"/>
              </a:ext>
            </a:extLst>
          </p:cNvPr>
          <p:cNvPicPr>
            <a:picLocks noChangeAspect="1"/>
          </p:cNvPicPr>
          <p:nvPr userDrawn="1"/>
        </p:nvPicPr>
        <p:blipFill>
          <a:blip r:embed="rId4"/>
          <a:srcRect/>
          <a:stretch/>
        </p:blipFill>
        <p:spPr>
          <a:xfrm>
            <a:off x="622408" y="4672772"/>
            <a:ext cx="401170" cy="397882"/>
          </a:xfrm>
          <a:prstGeom prst="rect">
            <a:avLst/>
          </a:prstGeom>
        </p:spPr>
      </p:pic>
      <p:pic>
        <p:nvPicPr>
          <p:cNvPr id="12" name="Graphic 11">
            <a:extLst>
              <a:ext uri="{FF2B5EF4-FFF2-40B4-BE49-F238E27FC236}">
                <a16:creationId xmlns:a16="http://schemas.microsoft.com/office/drawing/2014/main" id="{DFF4BFCE-A47E-5EBA-5880-D66FB43C1E5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38826" y="4763679"/>
            <a:ext cx="559074" cy="216068"/>
          </a:xfrm>
          <a:prstGeom prst="rect">
            <a:avLst/>
          </a:prstGeom>
        </p:spPr>
      </p:pic>
    </p:spTree>
    <p:extLst>
      <p:ext uri="{BB962C8B-B14F-4D97-AF65-F5344CB8AC3E}">
        <p14:creationId xmlns:p14="http://schemas.microsoft.com/office/powerpoint/2010/main" val="25454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56320"/>
            <a:ext cx="8064500" cy="360099"/>
          </a:xfrm>
          <a:prstGeom prst="rect">
            <a:avLst/>
          </a:prstGeom>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533400" y="1369219"/>
            <a:ext cx="3981450" cy="131318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968750" cy="131318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EC1AAA59-C840-4A44-AE88-754D08C173F7}" type="datetime1">
              <a:rPr lang="lt-LT" smtClean="0"/>
              <a:pPr/>
              <a:t>2024-10-07</a:t>
            </a:fld>
            <a:endParaRPr lang="lt-LT"/>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8" name="Picture 7">
            <a:extLst>
              <a:ext uri="{FF2B5EF4-FFF2-40B4-BE49-F238E27FC236}">
                <a16:creationId xmlns:a16="http://schemas.microsoft.com/office/drawing/2014/main" id="{108198F3-88B2-594A-BEE1-B20D31C9F021}"/>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10" name="Slide Number Placeholder 5">
            <a:extLst>
              <a:ext uri="{FF2B5EF4-FFF2-40B4-BE49-F238E27FC236}">
                <a16:creationId xmlns:a16="http://schemas.microsoft.com/office/drawing/2014/main" id="{223F21EE-B41E-C24B-8313-EC481101C31A}"/>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11" name="Picture 10">
            <a:extLst>
              <a:ext uri="{FF2B5EF4-FFF2-40B4-BE49-F238E27FC236}">
                <a16:creationId xmlns:a16="http://schemas.microsoft.com/office/drawing/2014/main" id="{7FBC13C7-4BA1-964C-953D-5EDF8D466C64}"/>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9" name="Picture 8">
            <a:extLst>
              <a:ext uri="{FF2B5EF4-FFF2-40B4-BE49-F238E27FC236}">
                <a16:creationId xmlns:a16="http://schemas.microsoft.com/office/drawing/2014/main" id="{572AA6AF-7A9C-D5AF-1928-CEDD75C9EFDB}"/>
              </a:ext>
            </a:extLst>
          </p:cNvPr>
          <p:cNvPicPr>
            <a:picLocks noChangeAspect="1"/>
          </p:cNvPicPr>
          <p:nvPr userDrawn="1"/>
        </p:nvPicPr>
        <p:blipFill>
          <a:blip r:embed="rId4"/>
          <a:srcRect/>
          <a:stretch/>
        </p:blipFill>
        <p:spPr>
          <a:xfrm>
            <a:off x="622408" y="4672772"/>
            <a:ext cx="401170" cy="397882"/>
          </a:xfrm>
          <a:prstGeom prst="rect">
            <a:avLst/>
          </a:prstGeom>
        </p:spPr>
      </p:pic>
      <p:pic>
        <p:nvPicPr>
          <p:cNvPr id="13" name="Graphic 12">
            <a:extLst>
              <a:ext uri="{FF2B5EF4-FFF2-40B4-BE49-F238E27FC236}">
                <a16:creationId xmlns:a16="http://schemas.microsoft.com/office/drawing/2014/main" id="{CFAEE6E3-3ADF-512F-5241-B839B4C175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38826" y="4763679"/>
            <a:ext cx="559074" cy="216068"/>
          </a:xfrm>
          <a:prstGeom prst="rect">
            <a:avLst/>
          </a:prstGeom>
        </p:spPr>
      </p:pic>
    </p:spTree>
    <p:extLst>
      <p:ext uri="{BB962C8B-B14F-4D97-AF65-F5344CB8AC3E}">
        <p14:creationId xmlns:p14="http://schemas.microsoft.com/office/powerpoint/2010/main" val="403033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13468"/>
            <a:ext cx="8064500" cy="360099"/>
          </a:xfrm>
          <a:prstGeom prst="rect">
            <a:avLst/>
          </a:prstGeom>
        </p:spPr>
        <p:txBody>
          <a:bodyPr/>
          <a:lstStyle>
            <a:lvl1pPr>
              <a:defRPr>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533400" y="1563598"/>
            <a:ext cx="3964782" cy="249299"/>
          </a:xfr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33400" y="1878806"/>
            <a:ext cx="3964782" cy="131318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563598"/>
            <a:ext cx="3968750" cy="249299"/>
          </a:xfr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968750" cy="131318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B46737BE-0121-9B4C-93DA-BD1FDF51D5BE}" type="datetime1">
              <a:rPr lang="lt-LT" smtClean="0"/>
              <a:pPr/>
              <a:t>2024-10-07</a:t>
            </a:fld>
            <a:endParaRPr lang="lt-LT"/>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3099027A-653C-EE4A-81AF-E3301DCE3743}"/>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12" name="Slide Number Placeholder 5">
            <a:extLst>
              <a:ext uri="{FF2B5EF4-FFF2-40B4-BE49-F238E27FC236}">
                <a16:creationId xmlns:a16="http://schemas.microsoft.com/office/drawing/2014/main" id="{E72A62B1-9E99-7A4F-BCA5-E18442516BF9}"/>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13" name="Picture 12">
            <a:extLst>
              <a:ext uri="{FF2B5EF4-FFF2-40B4-BE49-F238E27FC236}">
                <a16:creationId xmlns:a16="http://schemas.microsoft.com/office/drawing/2014/main" id="{3710E3CD-DDD9-FA4F-9422-9F653F16997C}"/>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11" name="Picture 10">
            <a:extLst>
              <a:ext uri="{FF2B5EF4-FFF2-40B4-BE49-F238E27FC236}">
                <a16:creationId xmlns:a16="http://schemas.microsoft.com/office/drawing/2014/main" id="{76EF3F93-B52D-5CB2-2295-17700FC3017C}"/>
              </a:ext>
            </a:extLst>
          </p:cNvPr>
          <p:cNvPicPr>
            <a:picLocks noChangeAspect="1"/>
          </p:cNvPicPr>
          <p:nvPr userDrawn="1"/>
        </p:nvPicPr>
        <p:blipFill>
          <a:blip r:embed="rId4"/>
          <a:srcRect/>
          <a:stretch/>
        </p:blipFill>
        <p:spPr>
          <a:xfrm>
            <a:off x="622408" y="4672772"/>
            <a:ext cx="401170" cy="397882"/>
          </a:xfrm>
          <a:prstGeom prst="rect">
            <a:avLst/>
          </a:prstGeom>
        </p:spPr>
      </p:pic>
      <p:pic>
        <p:nvPicPr>
          <p:cNvPr id="15" name="Graphic 14">
            <a:extLst>
              <a:ext uri="{FF2B5EF4-FFF2-40B4-BE49-F238E27FC236}">
                <a16:creationId xmlns:a16="http://schemas.microsoft.com/office/drawing/2014/main" id="{D801004F-5879-C992-A01A-7072DCBDE46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38826" y="4763679"/>
            <a:ext cx="559074" cy="216068"/>
          </a:xfrm>
          <a:prstGeom prst="rect">
            <a:avLst/>
          </a:prstGeom>
        </p:spPr>
      </p:pic>
    </p:spTree>
    <p:extLst>
      <p:ext uri="{BB962C8B-B14F-4D97-AF65-F5344CB8AC3E}">
        <p14:creationId xmlns:p14="http://schemas.microsoft.com/office/powerpoint/2010/main" val="357696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556320"/>
            <a:ext cx="8064500" cy="360099"/>
          </a:xfrm>
          <a:prstGeom prst="rect">
            <a:avLst/>
          </a:prstGeom>
        </p:spPr>
        <p:txBody>
          <a:bodyPr/>
          <a:lstStyle>
            <a:lvl1pPr>
              <a:defRPr>
                <a:latin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385ADA4A-75DA-6545-B6BE-8569D94F3437}" type="datetime1">
              <a:rPr lang="lt-LT" smtClean="0"/>
              <a:pPr/>
              <a:t>2024-10-07</a:t>
            </a:fld>
            <a:endParaRPr lang="lt-LT"/>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pic>
        <p:nvPicPr>
          <p:cNvPr id="6" name="Picture 5">
            <a:extLst>
              <a:ext uri="{FF2B5EF4-FFF2-40B4-BE49-F238E27FC236}">
                <a16:creationId xmlns:a16="http://schemas.microsoft.com/office/drawing/2014/main" id="{B955EF43-065C-624A-8239-6611DDCC4450}"/>
              </a:ext>
            </a:extLst>
          </p:cNvPr>
          <p:cNvPicPr>
            <a:picLocks noChangeAspect="1"/>
          </p:cNvPicPr>
          <p:nvPr userDrawn="1"/>
        </p:nvPicPr>
        <p:blipFill>
          <a:blip r:embed="rId2"/>
          <a:stretch>
            <a:fillRect/>
          </a:stretch>
        </p:blipFill>
        <p:spPr>
          <a:xfrm>
            <a:off x="533400" y="4578280"/>
            <a:ext cx="8064500" cy="38100"/>
          </a:xfrm>
          <a:prstGeom prst="rect">
            <a:avLst/>
          </a:prstGeom>
        </p:spPr>
      </p:pic>
      <p:sp>
        <p:nvSpPr>
          <p:cNvPr id="8" name="Slide Number Placeholder 5">
            <a:extLst>
              <a:ext uri="{FF2B5EF4-FFF2-40B4-BE49-F238E27FC236}">
                <a16:creationId xmlns:a16="http://schemas.microsoft.com/office/drawing/2014/main" id="{05F4FE3F-B312-D94B-BC75-E09F98364653}"/>
              </a:ext>
            </a:extLst>
          </p:cNvPr>
          <p:cNvSpPr>
            <a:spLocks noGrp="1"/>
          </p:cNvSpPr>
          <p:nvPr>
            <p:ph type="sldNum" sz="quarter" idx="12"/>
          </p:nvPr>
        </p:nvSpPr>
        <p:spPr>
          <a:xfrm>
            <a:off x="6540500" y="199891"/>
            <a:ext cx="2057400" cy="123111"/>
          </a:xfrm>
          <a:prstGeom prst="rect">
            <a:avLst/>
          </a:prstGeom>
        </p:spPr>
        <p:txBody>
          <a:bodyPr lIns="0" tIns="0" rIns="0" bIns="0">
            <a:spAutoFit/>
          </a:bodyPr>
          <a:lstStyle>
            <a:lvl1pPr>
              <a:defRPr>
                <a:latin typeface="Calibri" panose="020F0502020204030204" pitchFamily="34" charset="0"/>
              </a:defRPr>
            </a:lvl1pPr>
          </a:lstStyle>
          <a:p>
            <a:fld id="{42B1E8F1-27DF-3C4C-AF5E-F329429EDE92}" type="slidenum">
              <a:rPr lang="lt-LT" smtClean="0"/>
              <a:pPr/>
              <a:t>‹#›</a:t>
            </a:fld>
            <a:endParaRPr lang="lt-LT"/>
          </a:p>
        </p:txBody>
      </p:sp>
      <p:pic>
        <p:nvPicPr>
          <p:cNvPr id="9" name="Picture 8">
            <a:extLst>
              <a:ext uri="{FF2B5EF4-FFF2-40B4-BE49-F238E27FC236}">
                <a16:creationId xmlns:a16="http://schemas.microsoft.com/office/drawing/2014/main" id="{E8F4CD8A-25DC-E346-843E-3C868D072926}"/>
              </a:ext>
            </a:extLst>
          </p:cNvPr>
          <p:cNvPicPr>
            <a:picLocks noChangeAspect="1"/>
          </p:cNvPicPr>
          <p:nvPr userDrawn="1"/>
        </p:nvPicPr>
        <p:blipFill>
          <a:blip r:embed="rId3"/>
          <a:stretch>
            <a:fillRect/>
          </a:stretch>
        </p:blipFill>
        <p:spPr>
          <a:xfrm>
            <a:off x="8246717" y="315124"/>
            <a:ext cx="355600" cy="38100"/>
          </a:xfrm>
          <a:prstGeom prst="rect">
            <a:avLst/>
          </a:prstGeom>
        </p:spPr>
      </p:pic>
      <p:pic>
        <p:nvPicPr>
          <p:cNvPr id="7" name="Picture 6">
            <a:extLst>
              <a:ext uri="{FF2B5EF4-FFF2-40B4-BE49-F238E27FC236}">
                <a16:creationId xmlns:a16="http://schemas.microsoft.com/office/drawing/2014/main" id="{A5F95AE0-BDDF-0777-D909-91B3DFE3631C}"/>
              </a:ext>
            </a:extLst>
          </p:cNvPr>
          <p:cNvPicPr>
            <a:picLocks noChangeAspect="1"/>
          </p:cNvPicPr>
          <p:nvPr userDrawn="1"/>
        </p:nvPicPr>
        <p:blipFill>
          <a:blip r:embed="rId4"/>
          <a:srcRect/>
          <a:stretch/>
        </p:blipFill>
        <p:spPr>
          <a:xfrm>
            <a:off x="622408" y="4672772"/>
            <a:ext cx="401170" cy="397882"/>
          </a:xfrm>
          <a:prstGeom prst="rect">
            <a:avLst/>
          </a:prstGeom>
        </p:spPr>
      </p:pic>
      <p:pic>
        <p:nvPicPr>
          <p:cNvPr id="11" name="Graphic 10">
            <a:extLst>
              <a:ext uri="{FF2B5EF4-FFF2-40B4-BE49-F238E27FC236}">
                <a16:creationId xmlns:a16="http://schemas.microsoft.com/office/drawing/2014/main" id="{1D40ED0B-4557-0237-210E-D545015DB27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38826" y="4763679"/>
            <a:ext cx="559074" cy="216068"/>
          </a:xfrm>
          <a:prstGeom prst="rect">
            <a:avLst/>
          </a:prstGeom>
        </p:spPr>
      </p:pic>
    </p:spTree>
    <p:extLst>
      <p:ext uri="{BB962C8B-B14F-4D97-AF65-F5344CB8AC3E}">
        <p14:creationId xmlns:p14="http://schemas.microsoft.com/office/powerpoint/2010/main" val="414330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369219"/>
            <a:ext cx="8064500" cy="1318374"/>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3400" y="4767263"/>
            <a:ext cx="2152650" cy="273844"/>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defRPr>
            </a:lvl1pPr>
          </a:lstStyle>
          <a:p>
            <a:fld id="{CEB18BB8-90D0-1A43-ADCB-1FE4107809E3}" type="datetime1">
              <a:rPr lang="lt-LT" smtClean="0"/>
              <a:pPr/>
              <a:t>2024-10-07</a:t>
            </a:fld>
            <a:endParaRPr lang="lt-L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6540500" y="169669"/>
            <a:ext cx="2057400" cy="183555"/>
          </a:xfrm>
          <a:prstGeom prst="rect">
            <a:avLst/>
          </a:prstGeom>
        </p:spPr>
        <p:txBody>
          <a:bodyPr vert="horz" lIns="0" tIns="0" rIns="0" bIns="0" rtlCol="0" anchor="ctr"/>
          <a:lstStyle>
            <a:lvl1pPr algn="r">
              <a:defRPr sz="800" b="0" i="0">
                <a:solidFill>
                  <a:srgbClr val="5A7268"/>
                </a:solidFill>
                <a:latin typeface="Calibri" panose="020F0502020204030204" pitchFamily="34" charset="0"/>
              </a:defRPr>
            </a:lvl1pPr>
          </a:lstStyle>
          <a:p>
            <a:fld id="{42B1E8F1-27DF-3C4C-AF5E-F329429EDE92}" type="slidenum">
              <a:rPr lang="en-US" smtClean="0"/>
              <a:pPr/>
              <a:t>‹#›</a:t>
            </a:fld>
            <a:endParaRPr lang="en-US"/>
          </a:p>
        </p:txBody>
      </p:sp>
      <p:sp>
        <p:nvSpPr>
          <p:cNvPr id="12" name="Title Placeholder 11">
            <a:extLst>
              <a:ext uri="{FF2B5EF4-FFF2-40B4-BE49-F238E27FC236}">
                <a16:creationId xmlns:a16="http://schemas.microsoft.com/office/drawing/2014/main" id="{F0BFF064-39F7-9F4B-8D97-C5D4B901278F}"/>
              </a:ext>
            </a:extLst>
          </p:cNvPr>
          <p:cNvSpPr>
            <a:spLocks noGrp="1"/>
          </p:cNvSpPr>
          <p:nvPr>
            <p:ph type="title"/>
          </p:nvPr>
        </p:nvSpPr>
        <p:spPr>
          <a:xfrm>
            <a:off x="533400" y="421780"/>
            <a:ext cx="8064500" cy="370101"/>
          </a:xfrm>
          <a:prstGeom prst="rect">
            <a:avLst/>
          </a:prstGeom>
        </p:spPr>
        <p:txBody>
          <a:bodyPr vert="horz" lIns="0" tIns="0" rIns="0" bIns="0" rtlCol="0" anchor="t">
            <a:spAutoFit/>
          </a:bodyPr>
          <a:lstStyle/>
          <a:p>
            <a:r>
              <a:rPr lang="en-US"/>
              <a:t>Click to edit Master title style</a:t>
            </a:r>
          </a:p>
        </p:txBody>
      </p:sp>
    </p:spTree>
    <p:extLst>
      <p:ext uri="{BB962C8B-B14F-4D97-AF65-F5344CB8AC3E}">
        <p14:creationId xmlns:p14="http://schemas.microsoft.com/office/powerpoint/2010/main" val="2795138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71" r:id="rId5"/>
    <p:sldLayoutId id="2147483663" r:id="rId6"/>
    <p:sldLayoutId id="2147483664" r:id="rId7"/>
    <p:sldLayoutId id="2147483665" r:id="rId8"/>
    <p:sldLayoutId id="2147483666" r:id="rId9"/>
    <p:sldLayoutId id="2147483667" r:id="rId10"/>
    <p:sldLayoutId id="2147483674" r:id="rId11"/>
    <p:sldLayoutId id="2147483675" r:id="rId12"/>
    <p:sldLayoutId id="2147483676" r:id="rId13"/>
    <p:sldLayoutId id="2147483677" r:id="rId14"/>
    <p:sldLayoutId id="2147483678" r:id="rId15"/>
    <p:sldLayoutId id="2147483680" r:id="rId16"/>
    <p:sldLayoutId id="2147483679" r:id="rId17"/>
    <p:sldLayoutId id="2147483668" r:id="rId18"/>
    <p:sldLayoutId id="2147483669" r:id="rId19"/>
  </p:sldLayoutIdLst>
  <p:hf hdr="0" ftr="0" dt="0"/>
  <p:txStyles>
    <p:titleStyle>
      <a:lvl1pPr algn="l" defTabSz="685800" rtl="0" eaLnBrk="1" latinLnBrk="0" hangingPunct="1">
        <a:lnSpc>
          <a:spcPct val="90000"/>
        </a:lnSpc>
        <a:spcBef>
          <a:spcPct val="0"/>
        </a:spcBef>
        <a:buNone/>
        <a:defRPr sz="2600" b="1" i="0" kern="1200">
          <a:solidFill>
            <a:srgbClr val="2D3934"/>
          </a:solidFill>
          <a:latin typeface="Calibri" panose="020F050202020403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0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smartcontinent.com/"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BD9C41-1537-134C-BDAD-09E6DA30E98A}"/>
              </a:ext>
            </a:extLst>
          </p:cNvPr>
          <p:cNvSpPr>
            <a:spLocks noGrp="1"/>
          </p:cNvSpPr>
          <p:nvPr>
            <p:ph type="body" sz="quarter" idx="16"/>
          </p:nvPr>
        </p:nvSpPr>
        <p:spPr>
          <a:xfrm>
            <a:off x="546100" y="515871"/>
            <a:ext cx="8051800" cy="1977977"/>
          </a:xfrm>
        </p:spPr>
        <p:txBody>
          <a:bodyPr/>
          <a:lstStyle/>
          <a:p>
            <a:pPr algn="just"/>
            <a:r>
              <a:rPr lang="lt-LT" b="1">
                <a:solidFill>
                  <a:srgbClr val="E1E1D5"/>
                </a:solidFill>
                <a:effectLst/>
                <a:ea typeface="Batang" panose="020B0503020000020004" pitchFamily="18" charset="-127"/>
                <a:cs typeface="Calibri" panose="020F0502020204030204" pitchFamily="34" charset="0"/>
              </a:rPr>
              <a:t>Sienų valdymo ir vizų politikos finansinės priemonės, </a:t>
            </a:r>
            <a:r>
              <a:rPr lang="en-US" b="1" err="1">
                <a:solidFill>
                  <a:srgbClr val="E1E1D5"/>
                </a:solidFill>
                <a:effectLst/>
                <a:ea typeface="Batang" panose="020B0503020000020004" pitchFamily="18" charset="-127"/>
                <a:cs typeface="Calibri" panose="020F0502020204030204" pitchFamily="34" charset="0"/>
              </a:rPr>
              <a:t>įtrauktos</a:t>
            </a:r>
            <a:r>
              <a:rPr lang="en-US" b="1">
                <a:solidFill>
                  <a:srgbClr val="E1E1D5"/>
                </a:solidFill>
                <a:effectLst/>
                <a:ea typeface="Batang" panose="020B0503020000020004" pitchFamily="18" charset="-127"/>
                <a:cs typeface="Calibri" panose="020F0502020204030204" pitchFamily="34" charset="0"/>
              </a:rPr>
              <a:t> </a:t>
            </a:r>
            <a:r>
              <a:rPr lang="en-US" b="1" err="1">
                <a:solidFill>
                  <a:srgbClr val="E1E1D5"/>
                </a:solidFill>
                <a:effectLst/>
                <a:ea typeface="Batang" panose="020B0503020000020004" pitchFamily="18" charset="-127"/>
                <a:cs typeface="Calibri" panose="020F0502020204030204" pitchFamily="34" charset="0"/>
              </a:rPr>
              <a:t>į</a:t>
            </a:r>
            <a:r>
              <a:rPr lang="en-US" b="1">
                <a:solidFill>
                  <a:srgbClr val="E1E1D5"/>
                </a:solidFill>
                <a:effectLst/>
                <a:ea typeface="Batang" panose="020B0503020000020004" pitchFamily="18" charset="-127"/>
                <a:cs typeface="Calibri" panose="020F0502020204030204" pitchFamily="34" charset="0"/>
              </a:rPr>
              <a:t> </a:t>
            </a:r>
            <a:r>
              <a:rPr lang="en-US" b="1" err="1">
                <a:solidFill>
                  <a:srgbClr val="E1E1D5"/>
                </a:solidFill>
                <a:effectLst/>
                <a:ea typeface="Batang" panose="020B0503020000020004" pitchFamily="18" charset="-127"/>
                <a:cs typeface="Calibri" panose="020F0502020204030204" pitchFamily="34" charset="0"/>
              </a:rPr>
              <a:t>Integruoto</a:t>
            </a:r>
            <a:r>
              <a:rPr lang="en-US" b="1">
                <a:solidFill>
                  <a:srgbClr val="E1E1D5"/>
                </a:solidFill>
                <a:effectLst/>
                <a:ea typeface="Batang" panose="020B0503020000020004" pitchFamily="18" charset="-127"/>
                <a:cs typeface="Calibri" panose="020F0502020204030204" pitchFamily="34" charset="0"/>
              </a:rPr>
              <a:t> </a:t>
            </a:r>
            <a:r>
              <a:rPr lang="en-US" b="1" err="1">
                <a:solidFill>
                  <a:srgbClr val="E1E1D5"/>
                </a:solidFill>
                <a:effectLst/>
                <a:ea typeface="Batang" panose="020B0503020000020004" pitchFamily="18" charset="-127"/>
                <a:cs typeface="Calibri" panose="020F0502020204030204" pitchFamily="34" charset="0"/>
              </a:rPr>
              <a:t>sienų</a:t>
            </a:r>
            <a:r>
              <a:rPr lang="en-US" b="1">
                <a:solidFill>
                  <a:srgbClr val="E1E1D5"/>
                </a:solidFill>
                <a:effectLst/>
                <a:ea typeface="Batang" panose="020B0503020000020004" pitchFamily="18" charset="-127"/>
                <a:cs typeface="Calibri" panose="020F0502020204030204" pitchFamily="34" charset="0"/>
              </a:rPr>
              <a:t> </a:t>
            </a:r>
            <a:r>
              <a:rPr lang="en-US" b="1" err="1">
                <a:solidFill>
                  <a:srgbClr val="E1E1D5"/>
                </a:solidFill>
                <a:effectLst/>
                <a:ea typeface="Batang" panose="020B0503020000020004" pitchFamily="18" charset="-127"/>
                <a:cs typeface="Calibri" panose="020F0502020204030204" pitchFamily="34" charset="0"/>
              </a:rPr>
              <a:t>valdymo</a:t>
            </a:r>
            <a:r>
              <a:rPr lang="en-US" b="1">
                <a:solidFill>
                  <a:srgbClr val="E1E1D5"/>
                </a:solidFill>
                <a:effectLst/>
                <a:ea typeface="Batang" panose="020B0503020000020004" pitchFamily="18" charset="-127"/>
                <a:cs typeface="Calibri" panose="020F0502020204030204" pitchFamily="34" charset="0"/>
              </a:rPr>
              <a:t> </a:t>
            </a:r>
            <a:r>
              <a:rPr lang="en-US" b="1" err="1">
                <a:solidFill>
                  <a:srgbClr val="E1E1D5"/>
                </a:solidFill>
                <a:effectLst/>
                <a:ea typeface="Batang" panose="020B0503020000020004" pitchFamily="18" charset="-127"/>
                <a:cs typeface="Calibri" panose="020F0502020204030204" pitchFamily="34" charset="0"/>
              </a:rPr>
              <a:t>fondą</a:t>
            </a:r>
            <a:r>
              <a:rPr lang="lt-LT" b="1">
                <a:solidFill>
                  <a:srgbClr val="E1E1D5"/>
                </a:solidFill>
                <a:effectLst/>
                <a:ea typeface="Batang" panose="020B0503020000020004" pitchFamily="18" charset="-127"/>
                <a:cs typeface="Calibri" panose="020F0502020204030204" pitchFamily="34" charset="0"/>
              </a:rPr>
              <a:t>, 2021-2027 m. programos laikotarpio vidurio vertinimas</a:t>
            </a:r>
            <a:endParaRPr lang="en-US" b="1">
              <a:solidFill>
                <a:srgbClr val="E1E1D5"/>
              </a:solidFill>
              <a:effectLst/>
              <a:ea typeface="Batang" panose="020B0503020000020004" pitchFamily="18" charset="-127"/>
              <a:cs typeface="Calibri" panose="020F0502020204030204" pitchFamily="34" charset="0"/>
            </a:endParaRPr>
          </a:p>
          <a:p>
            <a:pPr algn="just"/>
            <a:endParaRPr lang="lt-LT" sz="800" b="1">
              <a:solidFill>
                <a:srgbClr val="E1E1D5"/>
              </a:solidFill>
              <a:effectLst/>
              <a:ea typeface="Batang" panose="020B0503020000020004" pitchFamily="18" charset="-127"/>
              <a:cs typeface="Calibri" panose="020F0502020204030204" pitchFamily="34" charset="0"/>
            </a:endParaRPr>
          </a:p>
          <a:p>
            <a:pPr algn="just"/>
            <a:r>
              <a:rPr lang="pt-BR" b="1" err="1">
                <a:solidFill>
                  <a:srgbClr val="E1E1D5"/>
                </a:solidFill>
                <a:effectLst/>
                <a:ea typeface="Batang" panose="020B0503020000020004" pitchFamily="18" charset="-127"/>
                <a:cs typeface="Calibri" panose="020F0502020204030204" pitchFamily="34" charset="0"/>
              </a:rPr>
              <a:t>Vidaus</a:t>
            </a:r>
            <a:r>
              <a:rPr lang="pt-BR" b="1">
                <a:solidFill>
                  <a:srgbClr val="E1E1D5"/>
                </a:solidFill>
                <a:effectLst/>
                <a:ea typeface="Batang" panose="020B0503020000020004" pitchFamily="18" charset="-127"/>
                <a:cs typeface="Calibri" panose="020F0502020204030204" pitchFamily="34" charset="0"/>
              </a:rPr>
              <a:t> </a:t>
            </a:r>
            <a:r>
              <a:rPr lang="pt-BR" b="1" err="1">
                <a:solidFill>
                  <a:srgbClr val="E1E1D5"/>
                </a:solidFill>
                <a:effectLst/>
                <a:ea typeface="Batang" panose="020B0503020000020004" pitchFamily="18" charset="-127"/>
                <a:cs typeface="Calibri" panose="020F0502020204030204" pitchFamily="34" charset="0"/>
              </a:rPr>
              <a:t>saugumo</a:t>
            </a:r>
            <a:r>
              <a:rPr lang="pt-BR" b="1">
                <a:solidFill>
                  <a:srgbClr val="E1E1D5"/>
                </a:solidFill>
                <a:effectLst/>
                <a:ea typeface="Batang" panose="020B0503020000020004" pitchFamily="18" charset="-127"/>
                <a:cs typeface="Calibri" panose="020F0502020204030204" pitchFamily="34" charset="0"/>
              </a:rPr>
              <a:t> </a:t>
            </a:r>
            <a:r>
              <a:rPr lang="pt-BR" b="1" err="1">
                <a:solidFill>
                  <a:srgbClr val="E1E1D5"/>
                </a:solidFill>
                <a:effectLst/>
                <a:ea typeface="Batang" panose="020B0503020000020004" pitchFamily="18" charset="-127"/>
                <a:cs typeface="Calibri" panose="020F0502020204030204" pitchFamily="34" charset="0"/>
              </a:rPr>
              <a:t>fondo</a:t>
            </a:r>
            <a:r>
              <a:rPr lang="pt-BR" b="1">
                <a:solidFill>
                  <a:srgbClr val="E1E1D5"/>
                </a:solidFill>
                <a:effectLst/>
                <a:ea typeface="Batang" panose="020B0503020000020004" pitchFamily="18" charset="-127"/>
                <a:cs typeface="Calibri" panose="020F0502020204030204" pitchFamily="34" charset="0"/>
              </a:rPr>
              <a:t> 2021-2027 m. programos laikotarpio vidurio vertinimas</a:t>
            </a:r>
            <a:endParaRPr lang="en-US" b="1">
              <a:solidFill>
                <a:srgbClr val="E1E1D5"/>
              </a:solidFill>
              <a:effectLst/>
              <a:ea typeface="Batang" panose="020B0503020000020004" pitchFamily="18" charset="-127"/>
              <a:cs typeface="Calibri" panose="020F0502020204030204" pitchFamily="34" charset="0"/>
            </a:endParaRPr>
          </a:p>
        </p:txBody>
      </p:sp>
      <p:sp>
        <p:nvSpPr>
          <p:cNvPr id="9" name="Text Placeholder 8">
            <a:extLst>
              <a:ext uri="{FF2B5EF4-FFF2-40B4-BE49-F238E27FC236}">
                <a16:creationId xmlns:a16="http://schemas.microsoft.com/office/drawing/2014/main" id="{01CAFB5A-4503-284F-B228-0A1A795752E7}"/>
              </a:ext>
            </a:extLst>
          </p:cNvPr>
          <p:cNvSpPr>
            <a:spLocks noGrp="1"/>
          </p:cNvSpPr>
          <p:nvPr>
            <p:ph type="body" sz="quarter" idx="17"/>
          </p:nvPr>
        </p:nvSpPr>
        <p:spPr>
          <a:xfrm>
            <a:off x="546099" y="3094916"/>
            <a:ext cx="8051801" cy="379591"/>
          </a:xfrm>
        </p:spPr>
        <p:txBody>
          <a:bodyPr/>
          <a:lstStyle/>
          <a:p>
            <a:r>
              <a:rPr lang="lt-LT"/>
              <a:t>Galutinių ataskaitų pristatymas</a:t>
            </a:r>
            <a:endParaRPr lang="en-US"/>
          </a:p>
          <a:p>
            <a:r>
              <a:rPr lang="fi-FI"/>
              <a:t>2024 m. </a:t>
            </a:r>
            <a:r>
              <a:rPr lang="fi-FI" err="1"/>
              <a:t>spalio</a:t>
            </a:r>
            <a:r>
              <a:rPr lang="fi-FI"/>
              <a:t> 8 d.</a:t>
            </a:r>
            <a:endParaRPr lang="en-GB"/>
          </a:p>
        </p:txBody>
      </p:sp>
      <p:pic>
        <p:nvPicPr>
          <p:cNvPr id="2" name="Picture 1" descr="A close-up of blue text&#10;&#10;Description automatically generated">
            <a:extLst>
              <a:ext uri="{FF2B5EF4-FFF2-40B4-BE49-F238E27FC236}">
                <a16:creationId xmlns:a16="http://schemas.microsoft.com/office/drawing/2014/main" id="{424338FA-03D5-5152-9B65-2D45B9432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888" y="3921194"/>
            <a:ext cx="2047875" cy="428625"/>
          </a:xfrm>
          <a:prstGeom prst="rect">
            <a:avLst/>
          </a:prstGeom>
        </p:spPr>
      </p:pic>
    </p:spTree>
    <p:extLst>
      <p:ext uri="{BB962C8B-B14F-4D97-AF65-F5344CB8AC3E}">
        <p14:creationId xmlns:p14="http://schemas.microsoft.com/office/powerpoint/2010/main" val="107579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a:extLst>
              <a:ext uri="{FF2B5EF4-FFF2-40B4-BE49-F238E27FC236}">
                <a16:creationId xmlns:a16="http://schemas.microsoft.com/office/drawing/2014/main" id="{EEF2D2A0-D8A8-A3C0-BED3-6353021AAB64}"/>
              </a:ext>
            </a:extLst>
          </p:cNvPr>
          <p:cNvSpPr>
            <a:spLocks noGrp="1"/>
          </p:cNvSpPr>
          <p:nvPr>
            <p:ph type="title"/>
          </p:nvPr>
        </p:nvSpPr>
        <p:spPr>
          <a:xfrm>
            <a:off x="533400" y="372199"/>
            <a:ext cx="8064500" cy="441720"/>
          </a:xfrm>
        </p:spPr>
        <p:txBody>
          <a:bodyPr anchor="ctr">
            <a:noAutofit/>
          </a:bodyPr>
          <a:lstStyle/>
          <a:p>
            <a:pPr algn="just"/>
            <a:r>
              <a:rPr lang="lt-LT" sz="1200" u="none" strike="noStrike" dirty="0">
                <a:solidFill>
                  <a:schemeClr val="accent6"/>
                </a:solidFill>
                <a:effectLst/>
                <a:cs typeface="Calibri" panose="020F0502020204030204" pitchFamily="34" charset="0"/>
              </a:rPr>
              <a:t>Sklaidos veikla vykdoma įvairiais kanalais, įskaitant socialinius tinklus; SVVP ir VSF Programų finansavimo galimybės tinkamai pristatomos sąlyginai siaurai tikslinei auditorijai</a:t>
            </a:r>
            <a:endParaRPr lang="en-GB" sz="1200" dirty="0">
              <a:solidFill>
                <a:schemeClr val="accent6"/>
              </a:solidFill>
              <a:cs typeface="Calibri" panose="020F0502020204030204" pitchFamily="34" charset="0"/>
            </a:endParaRPr>
          </a:p>
        </p:txBody>
      </p:sp>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p:txBody>
          <a:bodyPr/>
          <a:lstStyle/>
          <a:p>
            <a:fld id="{42B1E8F1-27DF-3C4C-AF5E-F329429EDE92}" type="slidenum">
              <a:rPr lang="en-US"/>
              <a:t>10</a:t>
            </a:fld>
            <a:endParaRPr lang="en-US"/>
          </a:p>
        </p:txBody>
      </p:sp>
      <p:sp>
        <p:nvSpPr>
          <p:cNvPr id="8" name="Rectangle 7">
            <a:extLst>
              <a:ext uri="{FF2B5EF4-FFF2-40B4-BE49-F238E27FC236}">
                <a16:creationId xmlns:a16="http://schemas.microsoft.com/office/drawing/2014/main" id="{86AE070D-53A2-0D12-E522-1522CF990D99}"/>
              </a:ext>
            </a:extLst>
          </p:cNvPr>
          <p:cNvSpPr/>
          <p:nvPr/>
        </p:nvSpPr>
        <p:spPr>
          <a:xfrm>
            <a:off x="542400" y="842963"/>
            <a:ext cx="3994149" cy="159664"/>
          </a:xfrm>
          <a:prstGeom prst="rect">
            <a:avLst/>
          </a:prstGeom>
          <a:solidFill>
            <a:schemeClr val="accent1"/>
          </a:solidFill>
          <a:ln w="12700" cap="flat" cmpd="sng" algn="ctr">
            <a:noFill/>
            <a:prstDash val="solid"/>
            <a:miter lim="800000"/>
          </a:ln>
          <a:effectLst/>
        </p:spPr>
        <p:txBody>
          <a:bodyPr lIns="18000" tIns="36000" rIns="36000" bIns="36000" rtlCol="0" anchor="ctr"/>
          <a:lstStyle/>
          <a:p>
            <a:pPr marR="0" lvl="0" algn="just" defTabSz="914400" eaLnBrk="1" fontAlgn="auto" latinLnBrk="0" hangingPunct="1">
              <a:lnSpc>
                <a:spcPct val="100000"/>
              </a:lnSpc>
              <a:spcBef>
                <a:spcPts val="0"/>
              </a:spcBef>
              <a:spcAft>
                <a:spcPts val="0"/>
              </a:spcAft>
              <a:buClrTx/>
              <a:buSzTx/>
              <a:tabLst/>
              <a:defRPr/>
            </a:pPr>
            <a:r>
              <a:rPr lang="lt-LT" sz="900" b="1">
                <a:solidFill>
                  <a:schemeClr val="tx2"/>
                </a:solidFill>
                <a:latin typeface="+mj-lt"/>
                <a:ea typeface="Calibri" panose="020F0502020204030204" pitchFamily="34" charset="0"/>
                <a:cs typeface="Arial" panose="020B0604020202020204" pitchFamily="34" charset="0"/>
              </a:rPr>
              <a:t>Vertinimo pagal kriterijus rezultatai</a:t>
            </a:r>
            <a:endParaRPr lang="en-GB" sz="900" b="1">
              <a:solidFill>
                <a:schemeClr val="tx2"/>
              </a:solidFill>
              <a:effectLst/>
              <a:latin typeface="+mj-lt"/>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00642E3-C4A2-647C-4803-3B88F335A192}"/>
              </a:ext>
            </a:extLst>
          </p:cNvPr>
          <p:cNvSpPr txBox="1"/>
          <p:nvPr/>
        </p:nvSpPr>
        <p:spPr>
          <a:xfrm>
            <a:off x="940820" y="1495103"/>
            <a:ext cx="2560993" cy="764804"/>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800" b="1" dirty="0">
                <a:solidFill>
                  <a:schemeClr val="accent1"/>
                </a:solidFill>
                <a:effectLst/>
                <a:latin typeface="+mj-lt"/>
                <a:ea typeface="Calibri" panose="020F0502020204030204" pitchFamily="34" charset="0"/>
                <a:cs typeface="Arial"/>
              </a:rPr>
              <a:t>Interviu duomenys, sklaidos veiklos analizė:</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effectLst/>
                <a:latin typeface="+mj-lt"/>
                <a:ea typeface="Calibri" panose="020F0502020204030204" pitchFamily="34" charset="0"/>
                <a:cs typeface="Arial"/>
              </a:rPr>
              <a:t>Sklaidos veikla programų lygmeniu vykdoma per interneto svetainę, socialinius tinklus. </a:t>
            </a:r>
            <a:endParaRPr lang="en-GB" sz="800" dirty="0">
              <a:effectLst/>
              <a:latin typeface="+mj-lt"/>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CE63848-C9E5-2582-0100-74E71856E584}"/>
              </a:ext>
            </a:extLst>
          </p:cNvPr>
          <p:cNvSpPr txBox="1"/>
          <p:nvPr/>
        </p:nvSpPr>
        <p:spPr>
          <a:xfrm>
            <a:off x="940820" y="2546602"/>
            <a:ext cx="2560993" cy="766016"/>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lt-LT" sz="800" b="1" dirty="0">
                <a:solidFill>
                  <a:schemeClr val="accent1"/>
                </a:solidFill>
                <a:latin typeface="+mj-lt"/>
                <a:ea typeface="Calibri" panose="020F0502020204030204" pitchFamily="34" charset="0"/>
                <a:cs typeface="Arial"/>
              </a:rPr>
              <a:t>Interviu duomenys, pirminių šaltinių analizė: </a:t>
            </a:r>
          </a:p>
          <a:p>
            <a:pPr algn="just" defTabSz="914400">
              <a:defRPr/>
            </a:pPr>
            <a:r>
              <a:rPr lang="lt-LT" sz="800" dirty="0">
                <a:latin typeface="+mj-lt"/>
                <a:ea typeface="Calibri" panose="020F0502020204030204" pitchFamily="34" charset="0"/>
                <a:cs typeface="Arial"/>
              </a:rPr>
              <a:t>Nors informacijos sklaida programos lygmeniu vykdoma, komunikacijos gairės Vertinimų atlikimo metų dar nebuvo priimtos.</a:t>
            </a:r>
            <a:endParaRPr lang="en-GB" sz="800" dirty="0">
              <a:effectLst/>
              <a:latin typeface="+mj-lt"/>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9CBB205-70E3-18EE-7DBB-7C0B461D13B8}"/>
              </a:ext>
            </a:extLst>
          </p:cNvPr>
          <p:cNvSpPr txBox="1"/>
          <p:nvPr/>
        </p:nvSpPr>
        <p:spPr>
          <a:xfrm>
            <a:off x="940820" y="3599314"/>
            <a:ext cx="2560993" cy="766016"/>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800" b="1" dirty="0">
                <a:solidFill>
                  <a:schemeClr val="accent1"/>
                </a:solidFill>
                <a:effectLst/>
                <a:latin typeface="+mj-lt"/>
                <a:ea typeface="Calibri" panose="020F0502020204030204" pitchFamily="34" charset="0"/>
                <a:cs typeface="Arial" panose="020B0604020202020204" pitchFamily="34" charset="0"/>
              </a:rPr>
              <a:t>ILR, sklaidos veiklos analizė: </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effectLst/>
                <a:latin typeface="+mj-lt"/>
                <a:ea typeface="Calibri" panose="020F0502020204030204" pitchFamily="34" charset="0"/>
                <a:cs typeface="Arial" panose="020B0604020202020204" pitchFamily="34" charset="0"/>
              </a:rPr>
              <a:t>Dėl siauro potencialių naudos gavėjų rato sutariama, kad informacijos pakanka, kad visos suinteresuotosios šalys būtų informuojamos, visų pirma interneto svetainėje. </a:t>
            </a:r>
            <a:endParaRPr lang="en-US" sz="800" dirty="0">
              <a:effectLst/>
              <a:latin typeface="+mj-lt"/>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5463610-CC23-AF7C-2475-C2EB03CDA368}"/>
              </a:ext>
            </a:extLst>
          </p:cNvPr>
          <p:cNvSpPr/>
          <p:nvPr/>
        </p:nvSpPr>
        <p:spPr>
          <a:xfrm rot="5400000">
            <a:off x="3697189" y="983828"/>
            <a:ext cx="163962" cy="451191"/>
          </a:xfrm>
          <a:prstGeom prst="rect">
            <a:avLst/>
          </a:prstGeom>
          <a:solidFill>
            <a:schemeClr val="bg2"/>
          </a:solidFill>
          <a:ln>
            <a:noFill/>
          </a:ln>
        </p:spPr>
        <p:txBody>
          <a:bodyPr spcFirstLastPara="1" vert="vert270" wrap="square" lIns="91425" tIns="91425" rIns="91425" bIns="91425" rtlCol="0" anchor="ctr" anchorCtr="0">
            <a:noAutofit/>
          </a:bodyPr>
          <a:lstStyle/>
          <a:p>
            <a:pPr marL="0" indent="0" algn="ctr" rtl="0">
              <a:spcBef>
                <a:spcPts val="0"/>
              </a:spcBef>
              <a:spcAft>
                <a:spcPts val="0"/>
              </a:spcAft>
              <a:buNone/>
            </a:pPr>
            <a:r>
              <a:rPr lang="en-GB" sz="800">
                <a:latin typeface="+mj-lt"/>
              </a:rPr>
              <a:t>SVVP</a:t>
            </a:r>
          </a:p>
        </p:txBody>
      </p:sp>
      <p:sp>
        <p:nvSpPr>
          <p:cNvPr id="19" name="Rectangle 18">
            <a:extLst>
              <a:ext uri="{FF2B5EF4-FFF2-40B4-BE49-F238E27FC236}">
                <a16:creationId xmlns:a16="http://schemas.microsoft.com/office/drawing/2014/main" id="{98227277-C94A-95F2-8F7D-17AE245FD6B8}"/>
              </a:ext>
            </a:extLst>
          </p:cNvPr>
          <p:cNvSpPr/>
          <p:nvPr/>
        </p:nvSpPr>
        <p:spPr>
          <a:xfrm rot="5400000">
            <a:off x="4203087" y="961848"/>
            <a:ext cx="163962" cy="495153"/>
          </a:xfrm>
          <a:prstGeom prst="rect">
            <a:avLst/>
          </a:prstGeom>
          <a:solidFill>
            <a:schemeClr val="bg2"/>
          </a:solidFill>
          <a:ln>
            <a:noFill/>
          </a:ln>
        </p:spPr>
        <p:txBody>
          <a:bodyPr spcFirstLastPara="1" vert="vert270" wrap="square" lIns="91425" tIns="91425" rIns="91425" bIns="91425" rtlCol="0" anchor="ctr" anchorCtr="0">
            <a:noAutofit/>
          </a:bodyPr>
          <a:lstStyle/>
          <a:p>
            <a:pPr marL="0" indent="0" algn="ctr" rtl="0">
              <a:spcBef>
                <a:spcPts val="0"/>
              </a:spcBef>
              <a:spcAft>
                <a:spcPts val="0"/>
              </a:spcAft>
              <a:buNone/>
            </a:pPr>
            <a:r>
              <a:rPr lang="en-GB" sz="800">
                <a:latin typeface="+mj-lt"/>
              </a:rPr>
              <a:t>VSF</a:t>
            </a:r>
          </a:p>
        </p:txBody>
      </p:sp>
      <p:grpSp>
        <p:nvGrpSpPr>
          <p:cNvPr id="22" name="Group 21">
            <a:extLst>
              <a:ext uri="{FF2B5EF4-FFF2-40B4-BE49-F238E27FC236}">
                <a16:creationId xmlns:a16="http://schemas.microsoft.com/office/drawing/2014/main" id="{B847A293-7C6D-9985-1846-D673EAB52F3B}"/>
              </a:ext>
            </a:extLst>
          </p:cNvPr>
          <p:cNvGrpSpPr/>
          <p:nvPr/>
        </p:nvGrpSpPr>
        <p:grpSpPr>
          <a:xfrm>
            <a:off x="584176" y="1719297"/>
            <a:ext cx="3876754" cy="316416"/>
            <a:chOff x="584176" y="1483479"/>
            <a:chExt cx="3876754" cy="316416"/>
          </a:xfrm>
        </p:grpSpPr>
        <p:grpSp>
          <p:nvGrpSpPr>
            <p:cNvPr id="28" name="Group 27">
              <a:extLst>
                <a:ext uri="{FF2B5EF4-FFF2-40B4-BE49-F238E27FC236}">
                  <a16:creationId xmlns:a16="http://schemas.microsoft.com/office/drawing/2014/main" id="{EBFC2DA3-0737-80CC-1409-B38257E53B73}"/>
                </a:ext>
              </a:extLst>
            </p:cNvPr>
            <p:cNvGrpSpPr/>
            <p:nvPr/>
          </p:nvGrpSpPr>
          <p:grpSpPr>
            <a:xfrm>
              <a:off x="584176" y="1483479"/>
              <a:ext cx="316416" cy="316416"/>
              <a:chOff x="587036" y="1066742"/>
              <a:chExt cx="316416" cy="316416"/>
            </a:xfrm>
          </p:grpSpPr>
          <p:pic>
            <p:nvPicPr>
              <p:cNvPr id="31" name="Graphic 30">
                <a:extLst>
                  <a:ext uri="{FF2B5EF4-FFF2-40B4-BE49-F238E27FC236}">
                    <a16:creationId xmlns:a16="http://schemas.microsoft.com/office/drawing/2014/main" id="{67029874-B206-BE93-DA75-CE41C51C6C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32" name="TextBox 31">
                <a:extLst>
                  <a:ext uri="{FF2B5EF4-FFF2-40B4-BE49-F238E27FC236}">
                    <a16:creationId xmlns:a16="http://schemas.microsoft.com/office/drawing/2014/main" id="{AE7A0A30-C38F-73BF-3FA8-A5981F0C8B5B}"/>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1</a:t>
                </a:r>
              </a:p>
            </p:txBody>
          </p:sp>
        </p:grpSp>
        <p:pic>
          <p:nvPicPr>
            <p:cNvPr id="29" name="Picture 28">
              <a:extLst>
                <a:ext uri="{FF2B5EF4-FFF2-40B4-BE49-F238E27FC236}">
                  <a16:creationId xmlns:a16="http://schemas.microsoft.com/office/drawing/2014/main" id="{2B6CBD5B-71CA-B18A-C233-61CAC201AF5C}"/>
                </a:ext>
              </a:extLst>
            </p:cNvPr>
            <p:cNvPicPr>
              <a:picLocks noChangeAspect="1"/>
            </p:cNvPicPr>
            <p:nvPr/>
          </p:nvPicPr>
          <p:blipFill>
            <a:blip r:embed="rId5"/>
            <a:stretch>
              <a:fillRect/>
            </a:stretch>
          </p:blipFill>
          <p:spPr>
            <a:xfrm>
              <a:off x="3601396" y="1508327"/>
              <a:ext cx="355547" cy="250974"/>
            </a:xfrm>
            <a:prstGeom prst="rect">
              <a:avLst/>
            </a:prstGeom>
          </p:spPr>
        </p:pic>
        <p:pic>
          <p:nvPicPr>
            <p:cNvPr id="30" name="Picture 29">
              <a:extLst>
                <a:ext uri="{FF2B5EF4-FFF2-40B4-BE49-F238E27FC236}">
                  <a16:creationId xmlns:a16="http://schemas.microsoft.com/office/drawing/2014/main" id="{92971050-C135-28E0-E4FE-D325153E5302}"/>
                </a:ext>
              </a:extLst>
            </p:cNvPr>
            <p:cNvPicPr>
              <a:picLocks noChangeAspect="1"/>
            </p:cNvPicPr>
            <p:nvPr/>
          </p:nvPicPr>
          <p:blipFill>
            <a:blip r:embed="rId5"/>
            <a:stretch>
              <a:fillRect/>
            </a:stretch>
          </p:blipFill>
          <p:spPr>
            <a:xfrm>
              <a:off x="4105383" y="1508327"/>
              <a:ext cx="355547" cy="250974"/>
            </a:xfrm>
            <a:prstGeom prst="rect">
              <a:avLst/>
            </a:prstGeom>
          </p:spPr>
        </p:pic>
      </p:grpSp>
      <p:grpSp>
        <p:nvGrpSpPr>
          <p:cNvPr id="37" name="Group 36">
            <a:extLst>
              <a:ext uri="{FF2B5EF4-FFF2-40B4-BE49-F238E27FC236}">
                <a16:creationId xmlns:a16="http://schemas.microsoft.com/office/drawing/2014/main" id="{58CC634C-67ED-2314-5F7D-6D619D506D76}"/>
              </a:ext>
            </a:extLst>
          </p:cNvPr>
          <p:cNvGrpSpPr/>
          <p:nvPr/>
        </p:nvGrpSpPr>
        <p:grpSpPr>
          <a:xfrm>
            <a:off x="584176" y="2769961"/>
            <a:ext cx="3876754" cy="320432"/>
            <a:chOff x="584176" y="2376109"/>
            <a:chExt cx="3876754" cy="320432"/>
          </a:xfrm>
        </p:grpSpPr>
        <p:grpSp>
          <p:nvGrpSpPr>
            <p:cNvPr id="38" name="Group 37">
              <a:extLst>
                <a:ext uri="{FF2B5EF4-FFF2-40B4-BE49-F238E27FC236}">
                  <a16:creationId xmlns:a16="http://schemas.microsoft.com/office/drawing/2014/main" id="{05582E53-6C18-A314-A576-B345BA7380FD}"/>
                </a:ext>
              </a:extLst>
            </p:cNvPr>
            <p:cNvGrpSpPr/>
            <p:nvPr/>
          </p:nvGrpSpPr>
          <p:grpSpPr>
            <a:xfrm>
              <a:off x="584176" y="2380125"/>
              <a:ext cx="316416" cy="316416"/>
              <a:chOff x="587036" y="1066742"/>
              <a:chExt cx="316416" cy="316416"/>
            </a:xfrm>
          </p:grpSpPr>
          <p:pic>
            <p:nvPicPr>
              <p:cNvPr id="41" name="Graphic 40">
                <a:extLst>
                  <a:ext uri="{FF2B5EF4-FFF2-40B4-BE49-F238E27FC236}">
                    <a16:creationId xmlns:a16="http://schemas.microsoft.com/office/drawing/2014/main" id="{C8271FC4-150C-230A-B865-D195B4DD3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42" name="TextBox 41">
                <a:extLst>
                  <a:ext uri="{FF2B5EF4-FFF2-40B4-BE49-F238E27FC236}">
                    <a16:creationId xmlns:a16="http://schemas.microsoft.com/office/drawing/2014/main" id="{14A7EFC8-9BF7-2438-145F-73DDFE6AE8E2}"/>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2</a:t>
                </a:r>
              </a:p>
            </p:txBody>
          </p:sp>
        </p:grpSp>
        <p:pic>
          <p:nvPicPr>
            <p:cNvPr id="39" name="Picture 38">
              <a:extLst>
                <a:ext uri="{FF2B5EF4-FFF2-40B4-BE49-F238E27FC236}">
                  <a16:creationId xmlns:a16="http://schemas.microsoft.com/office/drawing/2014/main" id="{4DD65124-9C24-9CC4-AEF6-41673E1F2F62}"/>
                </a:ext>
              </a:extLst>
            </p:cNvPr>
            <p:cNvPicPr>
              <a:picLocks noChangeAspect="1"/>
            </p:cNvPicPr>
            <p:nvPr/>
          </p:nvPicPr>
          <p:blipFill>
            <a:blip r:embed="rId5"/>
            <a:stretch>
              <a:fillRect/>
            </a:stretch>
          </p:blipFill>
          <p:spPr>
            <a:xfrm>
              <a:off x="3601396" y="2376109"/>
              <a:ext cx="355547" cy="250974"/>
            </a:xfrm>
            <a:prstGeom prst="rect">
              <a:avLst/>
            </a:prstGeom>
          </p:spPr>
        </p:pic>
        <p:pic>
          <p:nvPicPr>
            <p:cNvPr id="40" name="Picture 39">
              <a:extLst>
                <a:ext uri="{FF2B5EF4-FFF2-40B4-BE49-F238E27FC236}">
                  <a16:creationId xmlns:a16="http://schemas.microsoft.com/office/drawing/2014/main" id="{A4942020-67C9-1C80-0B6E-5A62F5726ECD}"/>
                </a:ext>
              </a:extLst>
            </p:cNvPr>
            <p:cNvPicPr>
              <a:picLocks noChangeAspect="1"/>
            </p:cNvPicPr>
            <p:nvPr/>
          </p:nvPicPr>
          <p:blipFill>
            <a:blip r:embed="rId5"/>
            <a:stretch>
              <a:fillRect/>
            </a:stretch>
          </p:blipFill>
          <p:spPr>
            <a:xfrm>
              <a:off x="4105383" y="2376109"/>
              <a:ext cx="355547" cy="250974"/>
            </a:xfrm>
            <a:prstGeom prst="rect">
              <a:avLst/>
            </a:prstGeom>
          </p:spPr>
        </p:pic>
      </p:grpSp>
      <p:grpSp>
        <p:nvGrpSpPr>
          <p:cNvPr id="43" name="Group 42">
            <a:extLst>
              <a:ext uri="{FF2B5EF4-FFF2-40B4-BE49-F238E27FC236}">
                <a16:creationId xmlns:a16="http://schemas.microsoft.com/office/drawing/2014/main" id="{3AE1A2CB-A7B5-D183-7C54-0E1E14404B71}"/>
              </a:ext>
            </a:extLst>
          </p:cNvPr>
          <p:cNvGrpSpPr/>
          <p:nvPr/>
        </p:nvGrpSpPr>
        <p:grpSpPr>
          <a:xfrm>
            <a:off x="584176" y="3824642"/>
            <a:ext cx="3876754" cy="317594"/>
            <a:chOff x="584176" y="3218789"/>
            <a:chExt cx="3876754" cy="317594"/>
          </a:xfrm>
        </p:grpSpPr>
        <p:grpSp>
          <p:nvGrpSpPr>
            <p:cNvPr id="44" name="Group 43">
              <a:extLst>
                <a:ext uri="{FF2B5EF4-FFF2-40B4-BE49-F238E27FC236}">
                  <a16:creationId xmlns:a16="http://schemas.microsoft.com/office/drawing/2014/main" id="{FC735F4D-90BA-6D8C-DC8A-0D41EE9051A3}"/>
                </a:ext>
              </a:extLst>
            </p:cNvPr>
            <p:cNvGrpSpPr/>
            <p:nvPr/>
          </p:nvGrpSpPr>
          <p:grpSpPr>
            <a:xfrm>
              <a:off x="584176" y="3218789"/>
              <a:ext cx="316416" cy="316416"/>
              <a:chOff x="587036" y="1066742"/>
              <a:chExt cx="316416" cy="316416"/>
            </a:xfrm>
          </p:grpSpPr>
          <p:pic>
            <p:nvPicPr>
              <p:cNvPr id="47" name="Graphic 46">
                <a:extLst>
                  <a:ext uri="{FF2B5EF4-FFF2-40B4-BE49-F238E27FC236}">
                    <a16:creationId xmlns:a16="http://schemas.microsoft.com/office/drawing/2014/main" id="{4045A97A-2EE6-1DF8-2290-0F27083841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48" name="TextBox 47">
                <a:extLst>
                  <a:ext uri="{FF2B5EF4-FFF2-40B4-BE49-F238E27FC236}">
                    <a16:creationId xmlns:a16="http://schemas.microsoft.com/office/drawing/2014/main" id="{D245CEEA-4F2D-B5EA-B88E-BA65B563D750}"/>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3</a:t>
                </a:r>
              </a:p>
            </p:txBody>
          </p:sp>
        </p:grpSp>
        <p:pic>
          <p:nvPicPr>
            <p:cNvPr id="45" name="Picture 44">
              <a:extLst>
                <a:ext uri="{FF2B5EF4-FFF2-40B4-BE49-F238E27FC236}">
                  <a16:creationId xmlns:a16="http://schemas.microsoft.com/office/drawing/2014/main" id="{B5281346-D67D-2860-A87A-00284775DC53}"/>
                </a:ext>
              </a:extLst>
            </p:cNvPr>
            <p:cNvPicPr>
              <a:picLocks noChangeAspect="1"/>
            </p:cNvPicPr>
            <p:nvPr/>
          </p:nvPicPr>
          <p:blipFill>
            <a:blip r:embed="rId5"/>
            <a:stretch>
              <a:fillRect/>
            </a:stretch>
          </p:blipFill>
          <p:spPr>
            <a:xfrm>
              <a:off x="3601396" y="3285409"/>
              <a:ext cx="355547" cy="250974"/>
            </a:xfrm>
            <a:prstGeom prst="rect">
              <a:avLst/>
            </a:prstGeom>
          </p:spPr>
        </p:pic>
        <p:pic>
          <p:nvPicPr>
            <p:cNvPr id="46" name="Picture 45">
              <a:extLst>
                <a:ext uri="{FF2B5EF4-FFF2-40B4-BE49-F238E27FC236}">
                  <a16:creationId xmlns:a16="http://schemas.microsoft.com/office/drawing/2014/main" id="{55C93FDC-C1D7-C5E4-84CC-22C9BC68548A}"/>
                </a:ext>
              </a:extLst>
            </p:cNvPr>
            <p:cNvPicPr>
              <a:picLocks noChangeAspect="1"/>
            </p:cNvPicPr>
            <p:nvPr/>
          </p:nvPicPr>
          <p:blipFill>
            <a:blip r:embed="rId5"/>
            <a:stretch>
              <a:fillRect/>
            </a:stretch>
          </p:blipFill>
          <p:spPr>
            <a:xfrm>
              <a:off x="4105383" y="3285409"/>
              <a:ext cx="355547" cy="250974"/>
            </a:xfrm>
            <a:prstGeom prst="rect">
              <a:avLst/>
            </a:prstGeom>
          </p:spPr>
        </p:pic>
      </p:grpSp>
      <p:grpSp>
        <p:nvGrpSpPr>
          <p:cNvPr id="2" name="Group 1">
            <a:extLst>
              <a:ext uri="{FF2B5EF4-FFF2-40B4-BE49-F238E27FC236}">
                <a16:creationId xmlns:a16="http://schemas.microsoft.com/office/drawing/2014/main" id="{A2847396-899E-A55F-C2CB-96EFB4454ECD}"/>
              </a:ext>
            </a:extLst>
          </p:cNvPr>
          <p:cNvGrpSpPr/>
          <p:nvPr/>
        </p:nvGrpSpPr>
        <p:grpSpPr>
          <a:xfrm>
            <a:off x="4608513" y="1122972"/>
            <a:ext cx="3998144" cy="1763561"/>
            <a:chOff x="4608513" y="1418976"/>
            <a:chExt cx="3998144" cy="1473103"/>
          </a:xfrm>
        </p:grpSpPr>
        <p:sp>
          <p:nvSpPr>
            <p:cNvPr id="72" name="Triangle 71">
              <a:extLst>
                <a:ext uri="{FF2B5EF4-FFF2-40B4-BE49-F238E27FC236}">
                  <a16:creationId xmlns:a16="http://schemas.microsoft.com/office/drawing/2014/main" id="{FB6C2B9B-3049-6132-A6B9-8BF8408AA411}"/>
                </a:ext>
              </a:extLst>
            </p:cNvPr>
            <p:cNvSpPr/>
            <p:nvPr/>
          </p:nvSpPr>
          <p:spPr>
            <a:xfrm rot="10800000">
              <a:off x="6815526" y="1767503"/>
              <a:ext cx="1615445" cy="90642"/>
            </a:xfrm>
            <a:prstGeom prst="triangle">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sz="800">
                <a:solidFill>
                  <a:schemeClr val="lt1"/>
                </a:solidFill>
                <a:latin typeface="+mj-lt"/>
              </a:endParaRPr>
            </a:p>
          </p:txBody>
        </p:sp>
        <p:sp>
          <p:nvSpPr>
            <p:cNvPr id="65" name="Rectangle 64">
              <a:extLst>
                <a:ext uri="{FF2B5EF4-FFF2-40B4-BE49-F238E27FC236}">
                  <a16:creationId xmlns:a16="http://schemas.microsoft.com/office/drawing/2014/main" id="{0377E414-ABDB-FB0A-ADDE-1771CABCA26F}"/>
                </a:ext>
              </a:extLst>
            </p:cNvPr>
            <p:cNvSpPr/>
            <p:nvPr/>
          </p:nvSpPr>
          <p:spPr>
            <a:xfrm>
              <a:off x="6642250" y="1894086"/>
              <a:ext cx="950400" cy="180000"/>
            </a:xfrm>
            <a:prstGeom prst="rect">
              <a:avLst/>
            </a:prstGeom>
            <a:solidFill>
              <a:schemeClr val="accent5"/>
            </a:solidFill>
            <a:ln>
              <a:noFill/>
            </a:ln>
          </p:spPr>
          <p:txBody>
            <a:bodyPr spcFirstLastPara="1" wrap="square" lIns="91425" tIns="91425" rIns="91425" bIns="91425" numCol="1" rtlCol="0" anchor="ctr" anchorCtr="0">
              <a:noAutofit/>
            </a:bodyPr>
            <a:lstStyle/>
            <a:p>
              <a:pPr algn="ctr"/>
              <a:r>
                <a:rPr lang="en-GB" sz="800" dirty="0">
                  <a:latin typeface="+mj-lt"/>
                </a:rPr>
                <a:t>Social</a:t>
              </a:r>
              <a:r>
                <a:rPr lang="lt-LT" sz="800" dirty="0">
                  <a:latin typeface="+mj-lt"/>
                </a:rPr>
                <a:t>inės medios</a:t>
              </a:r>
              <a:endParaRPr lang="en-GB" sz="800" dirty="0">
                <a:latin typeface="+mj-lt"/>
              </a:endParaRPr>
            </a:p>
          </p:txBody>
        </p:sp>
        <p:sp>
          <p:nvSpPr>
            <p:cNvPr id="61" name="Rectangle 60">
              <a:extLst>
                <a:ext uri="{FF2B5EF4-FFF2-40B4-BE49-F238E27FC236}">
                  <a16:creationId xmlns:a16="http://schemas.microsoft.com/office/drawing/2014/main" id="{E0A1C5AD-7898-C8FD-8E87-32FEEDBDAEF3}"/>
                </a:ext>
              </a:extLst>
            </p:cNvPr>
            <p:cNvSpPr/>
            <p:nvPr/>
          </p:nvSpPr>
          <p:spPr>
            <a:xfrm>
              <a:off x="4611988" y="1574800"/>
              <a:ext cx="1962000" cy="158400"/>
            </a:xfrm>
            <a:prstGeom prst="rect">
              <a:avLst/>
            </a:prstGeom>
            <a:solidFill>
              <a:schemeClr val="tx2"/>
            </a:solidFill>
            <a:ln>
              <a:noFill/>
            </a:ln>
          </p:spPr>
          <p:txBody>
            <a:bodyPr spcFirstLastPara="1" vert="horz" wrap="square" lIns="91425" tIns="91425" rIns="91425" bIns="91425" rtlCol="0" anchor="ctr" anchorCtr="0">
              <a:noAutofit/>
            </a:bodyPr>
            <a:lstStyle/>
            <a:p>
              <a:pPr marL="0" indent="0" algn="ctr" rtl="0">
                <a:spcBef>
                  <a:spcPts val="0"/>
                </a:spcBef>
                <a:spcAft>
                  <a:spcPts val="0"/>
                </a:spcAft>
                <a:buNone/>
              </a:pPr>
              <a:r>
                <a:rPr lang="lt-LT" sz="800">
                  <a:latin typeface="+mj-lt"/>
                </a:rPr>
                <a:t>Tradiciniai kanalai</a:t>
              </a:r>
            </a:p>
          </p:txBody>
        </p:sp>
        <p:sp>
          <p:nvSpPr>
            <p:cNvPr id="70" name="Rectangle 69">
              <a:extLst>
                <a:ext uri="{FF2B5EF4-FFF2-40B4-BE49-F238E27FC236}">
                  <a16:creationId xmlns:a16="http://schemas.microsoft.com/office/drawing/2014/main" id="{43E825FF-0032-5E45-9316-377CE6B549D7}"/>
                </a:ext>
              </a:extLst>
            </p:cNvPr>
            <p:cNvSpPr/>
            <p:nvPr/>
          </p:nvSpPr>
          <p:spPr>
            <a:xfrm>
              <a:off x="6642250" y="1575323"/>
              <a:ext cx="1962000" cy="158400"/>
            </a:xfrm>
            <a:prstGeom prst="rect">
              <a:avLst/>
            </a:prstGeom>
            <a:solidFill>
              <a:schemeClr val="tx2"/>
            </a:solidFill>
            <a:ln>
              <a:noFill/>
            </a:ln>
          </p:spPr>
          <p:txBody>
            <a:bodyPr spcFirstLastPara="1" vert="horz" wrap="square" lIns="91425" tIns="91425" rIns="91425" bIns="91425" rtlCol="0" anchor="ctr" anchorCtr="0">
              <a:noAutofit/>
            </a:bodyPr>
            <a:lstStyle/>
            <a:p>
              <a:pPr marL="0" indent="0" algn="ctr" rtl="0">
                <a:spcBef>
                  <a:spcPts val="0"/>
                </a:spcBef>
                <a:spcAft>
                  <a:spcPts val="0"/>
                </a:spcAft>
                <a:buNone/>
              </a:pPr>
              <a:r>
                <a:rPr lang="lt-LT" sz="800">
                  <a:latin typeface="+mj-lt"/>
                </a:rPr>
                <a:t>Skaitmeniniai kanalai</a:t>
              </a:r>
            </a:p>
          </p:txBody>
        </p:sp>
        <p:sp>
          <p:nvSpPr>
            <p:cNvPr id="73" name="Rectangle 72">
              <a:extLst>
                <a:ext uri="{FF2B5EF4-FFF2-40B4-BE49-F238E27FC236}">
                  <a16:creationId xmlns:a16="http://schemas.microsoft.com/office/drawing/2014/main" id="{C5C73AE4-50D2-CE47-DB16-2D367946BA52}"/>
                </a:ext>
              </a:extLst>
            </p:cNvPr>
            <p:cNvSpPr/>
            <p:nvPr/>
          </p:nvSpPr>
          <p:spPr>
            <a:xfrm>
              <a:off x="4613275" y="1894087"/>
              <a:ext cx="950400" cy="180000"/>
            </a:xfrm>
            <a:prstGeom prst="rect">
              <a:avLst/>
            </a:prstGeom>
            <a:solidFill>
              <a:schemeClr val="accent5"/>
            </a:solidFill>
            <a:ln>
              <a:noFill/>
            </a:ln>
          </p:spPr>
          <p:txBody>
            <a:bodyPr spcFirstLastPara="1" wrap="square" lIns="91425" tIns="91425" rIns="91425" bIns="91425" numCol="1" rtlCol="0" anchor="ctr" anchorCtr="0">
              <a:noAutofit/>
            </a:bodyPr>
            <a:lstStyle/>
            <a:p>
              <a:pPr algn="ctr" rtl="0">
                <a:spcBef>
                  <a:spcPts val="0"/>
                </a:spcBef>
                <a:spcAft>
                  <a:spcPts val="0"/>
                </a:spcAft>
              </a:pPr>
              <a:r>
                <a:rPr lang="en-GB" sz="800">
                  <a:latin typeface="+mj-lt"/>
                </a:rPr>
                <a:t>Seminar</a:t>
              </a:r>
              <a:r>
                <a:rPr lang="lt-LT" sz="800">
                  <a:latin typeface="+mj-lt"/>
                </a:rPr>
                <a:t>ai</a:t>
              </a:r>
              <a:endParaRPr lang="en-GB" sz="800">
                <a:latin typeface="+mj-lt"/>
              </a:endParaRPr>
            </a:p>
          </p:txBody>
        </p:sp>
        <p:sp>
          <p:nvSpPr>
            <p:cNvPr id="74" name="Triangle 73">
              <a:extLst>
                <a:ext uri="{FF2B5EF4-FFF2-40B4-BE49-F238E27FC236}">
                  <a16:creationId xmlns:a16="http://schemas.microsoft.com/office/drawing/2014/main" id="{F0671B46-5A2C-9621-F762-395B9652146D}"/>
                </a:ext>
              </a:extLst>
            </p:cNvPr>
            <p:cNvSpPr/>
            <p:nvPr/>
          </p:nvSpPr>
          <p:spPr>
            <a:xfrm rot="10800000">
              <a:off x="4785263" y="1752776"/>
              <a:ext cx="1615445" cy="90642"/>
            </a:xfrm>
            <a:prstGeom prst="triangle">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sz="800">
                <a:solidFill>
                  <a:schemeClr val="lt1"/>
                </a:solidFill>
                <a:latin typeface="+mj-lt"/>
              </a:endParaRPr>
            </a:p>
          </p:txBody>
        </p:sp>
        <p:sp>
          <p:nvSpPr>
            <p:cNvPr id="77" name="Rectangle 76">
              <a:extLst>
                <a:ext uri="{FF2B5EF4-FFF2-40B4-BE49-F238E27FC236}">
                  <a16:creationId xmlns:a16="http://schemas.microsoft.com/office/drawing/2014/main" id="{99700BC7-24E2-AF9F-D6B6-3FA2DACC746D}"/>
                </a:ext>
              </a:extLst>
            </p:cNvPr>
            <p:cNvSpPr/>
            <p:nvPr/>
          </p:nvSpPr>
          <p:spPr>
            <a:xfrm>
              <a:off x="5619107" y="1894087"/>
              <a:ext cx="950400" cy="180000"/>
            </a:xfrm>
            <a:prstGeom prst="rect">
              <a:avLst/>
            </a:prstGeom>
            <a:solidFill>
              <a:schemeClr val="accent5"/>
            </a:solidFill>
            <a:ln>
              <a:noFill/>
            </a:ln>
          </p:spPr>
          <p:txBody>
            <a:bodyPr spcFirstLastPara="1" wrap="square" lIns="91425" tIns="91425" rIns="91425" bIns="91425" numCol="1" rtlCol="0" anchor="ctr" anchorCtr="0">
              <a:noAutofit/>
            </a:bodyPr>
            <a:lstStyle/>
            <a:p>
              <a:pPr algn="ctr"/>
              <a:r>
                <a:rPr lang="lt-LT" sz="800" dirty="0">
                  <a:latin typeface="+mj-lt"/>
                </a:rPr>
                <a:t>Tel. skambučiai</a:t>
              </a:r>
              <a:endParaRPr lang="en-GB" sz="800" dirty="0">
                <a:latin typeface="+mj-lt"/>
              </a:endParaRPr>
            </a:p>
          </p:txBody>
        </p:sp>
        <p:sp>
          <p:nvSpPr>
            <p:cNvPr id="78" name="Rectangle 77">
              <a:extLst>
                <a:ext uri="{FF2B5EF4-FFF2-40B4-BE49-F238E27FC236}">
                  <a16:creationId xmlns:a16="http://schemas.microsoft.com/office/drawing/2014/main" id="{0DAB2541-B802-8D7C-E499-DC031132D3D4}"/>
                </a:ext>
              </a:extLst>
            </p:cNvPr>
            <p:cNvSpPr/>
            <p:nvPr/>
          </p:nvSpPr>
          <p:spPr>
            <a:xfrm>
              <a:off x="4613275" y="2115318"/>
              <a:ext cx="950400" cy="180000"/>
            </a:xfrm>
            <a:prstGeom prst="rect">
              <a:avLst/>
            </a:prstGeom>
            <a:solidFill>
              <a:schemeClr val="accent5"/>
            </a:solidFill>
            <a:ln>
              <a:noFill/>
            </a:ln>
          </p:spPr>
          <p:txBody>
            <a:bodyPr spcFirstLastPara="1" wrap="square" lIns="91425" tIns="91425" rIns="91425" bIns="91425" numCol="1" rtlCol="0" anchor="ctr" anchorCtr="0">
              <a:noAutofit/>
            </a:bodyPr>
            <a:lstStyle/>
            <a:p>
              <a:pPr algn="ctr"/>
              <a:r>
                <a:rPr lang="en-GB" sz="800">
                  <a:latin typeface="+mj-lt"/>
                </a:rPr>
                <a:t>Email</a:t>
              </a:r>
            </a:p>
          </p:txBody>
        </p:sp>
        <p:sp>
          <p:nvSpPr>
            <p:cNvPr id="82" name="TextBox 81">
              <a:extLst>
                <a:ext uri="{FF2B5EF4-FFF2-40B4-BE49-F238E27FC236}">
                  <a16:creationId xmlns:a16="http://schemas.microsoft.com/office/drawing/2014/main" id="{BF0E746E-BFA3-2F95-3211-3A031B037FC3}"/>
                </a:ext>
              </a:extLst>
            </p:cNvPr>
            <p:cNvSpPr txBox="1"/>
            <p:nvPr/>
          </p:nvSpPr>
          <p:spPr>
            <a:xfrm>
              <a:off x="7656257" y="2115318"/>
              <a:ext cx="950400" cy="180000"/>
            </a:xfrm>
            <a:prstGeom prst="rect">
              <a:avLst/>
            </a:prstGeom>
            <a:solidFill>
              <a:schemeClr val="accent5"/>
            </a:solidFill>
            <a:ln>
              <a:noFill/>
            </a:ln>
          </p:spPr>
          <p:txBody>
            <a:bodyPr spcFirstLastPara="1" wrap="square" lIns="91425" tIns="91425" rIns="91425" bIns="91425" numCol="1" rtlCol="0" anchor="ctr" anchorCtr="0">
              <a:noAutofit/>
            </a:bodyPr>
            <a:lstStyle>
              <a:defPPr>
                <a:defRPr lang="en-US"/>
              </a:defPPr>
              <a:lvl1pPr algn="ctr">
                <a:spcBef>
                  <a:spcPts val="0"/>
                </a:spcBef>
                <a:spcAft>
                  <a:spcPts val="0"/>
                </a:spcAft>
                <a:defRPr sz="800">
                  <a:latin typeface="+mj-lt"/>
                </a:defRPr>
              </a:lvl1pPr>
            </a:lstStyle>
            <a:p>
              <a:r>
                <a:rPr lang="lt-LT"/>
                <a:t>Lankstinukai</a:t>
              </a:r>
              <a:endParaRPr lang="en-GB"/>
            </a:p>
          </p:txBody>
        </p:sp>
        <p:sp>
          <p:nvSpPr>
            <p:cNvPr id="83" name="TextBox 82">
              <a:extLst>
                <a:ext uri="{FF2B5EF4-FFF2-40B4-BE49-F238E27FC236}">
                  <a16:creationId xmlns:a16="http://schemas.microsoft.com/office/drawing/2014/main" id="{25B2960D-CF97-F266-76BD-162BE738AA4F}"/>
                </a:ext>
              </a:extLst>
            </p:cNvPr>
            <p:cNvSpPr txBox="1"/>
            <p:nvPr/>
          </p:nvSpPr>
          <p:spPr>
            <a:xfrm>
              <a:off x="7656257" y="1894265"/>
              <a:ext cx="950400" cy="180000"/>
            </a:xfrm>
            <a:prstGeom prst="rect">
              <a:avLst/>
            </a:prstGeom>
            <a:solidFill>
              <a:schemeClr val="accent5"/>
            </a:solidFill>
            <a:ln>
              <a:noFill/>
            </a:ln>
          </p:spPr>
          <p:txBody>
            <a:bodyPr spcFirstLastPara="1" wrap="square" lIns="91425" tIns="91425" rIns="91425" bIns="91425" numCol="1" rtlCol="0" anchor="ctr" anchorCtr="0">
              <a:noAutofit/>
            </a:bodyPr>
            <a:lstStyle>
              <a:defPPr>
                <a:defRPr lang="en-US"/>
              </a:defPPr>
              <a:lvl1pPr algn="ctr">
                <a:spcBef>
                  <a:spcPts val="0"/>
                </a:spcBef>
                <a:spcAft>
                  <a:spcPts val="0"/>
                </a:spcAft>
                <a:defRPr sz="800">
                  <a:latin typeface="+mj-lt"/>
                </a:defRPr>
              </a:lvl1pPr>
            </a:lstStyle>
            <a:p>
              <a:r>
                <a:rPr lang="en-GB" dirty="0"/>
                <a:t>N</a:t>
              </a:r>
              <a:r>
                <a:rPr lang="lt-LT" dirty="0"/>
                <a:t>aujienlaiškis</a:t>
              </a:r>
              <a:endParaRPr lang="en-GB" dirty="0"/>
            </a:p>
          </p:txBody>
        </p:sp>
        <p:sp>
          <p:nvSpPr>
            <p:cNvPr id="84" name="TextBox 83">
              <a:extLst>
                <a:ext uri="{FF2B5EF4-FFF2-40B4-BE49-F238E27FC236}">
                  <a16:creationId xmlns:a16="http://schemas.microsoft.com/office/drawing/2014/main" id="{E45BB467-054E-854C-6C39-904A9E2985F8}"/>
                </a:ext>
              </a:extLst>
            </p:cNvPr>
            <p:cNvSpPr txBox="1"/>
            <p:nvPr/>
          </p:nvSpPr>
          <p:spPr>
            <a:xfrm>
              <a:off x="6642249" y="2115318"/>
              <a:ext cx="950400" cy="180000"/>
            </a:xfrm>
            <a:prstGeom prst="rect">
              <a:avLst/>
            </a:prstGeom>
            <a:solidFill>
              <a:schemeClr val="accent5"/>
            </a:solidFill>
            <a:ln>
              <a:noFill/>
            </a:ln>
          </p:spPr>
          <p:txBody>
            <a:bodyPr spcFirstLastPara="1" wrap="square" lIns="91425" tIns="91425" rIns="91425" bIns="91425" numCol="1" rtlCol="0" anchor="ctr" anchorCtr="0">
              <a:noAutofit/>
            </a:bodyPr>
            <a:lstStyle>
              <a:defPPr>
                <a:defRPr lang="en-US"/>
              </a:defPPr>
              <a:lvl1pPr algn="ctr">
                <a:spcBef>
                  <a:spcPts val="0"/>
                </a:spcBef>
                <a:spcAft>
                  <a:spcPts val="0"/>
                </a:spcAft>
                <a:defRPr sz="800">
                  <a:latin typeface="+mj-lt"/>
                </a:defRPr>
              </a:lvl1pPr>
            </a:lstStyle>
            <a:p>
              <a:r>
                <a:rPr lang="lt-LT" dirty="0"/>
                <a:t>El. puslapiai</a:t>
              </a:r>
              <a:endParaRPr lang="en-GB" dirty="0"/>
            </a:p>
          </p:txBody>
        </p:sp>
        <p:sp>
          <p:nvSpPr>
            <p:cNvPr id="92" name="Rectangle 91">
              <a:extLst>
                <a:ext uri="{FF2B5EF4-FFF2-40B4-BE49-F238E27FC236}">
                  <a16:creationId xmlns:a16="http://schemas.microsoft.com/office/drawing/2014/main" id="{CAF890CC-302B-D080-5CF2-79EC9453DEA4}"/>
                </a:ext>
              </a:extLst>
            </p:cNvPr>
            <p:cNvSpPr/>
            <p:nvPr/>
          </p:nvSpPr>
          <p:spPr>
            <a:xfrm>
              <a:off x="4611987" y="1418976"/>
              <a:ext cx="3992263" cy="158400"/>
            </a:xfrm>
            <a:prstGeom prst="rect">
              <a:avLst/>
            </a:prstGeom>
            <a:solidFill>
              <a:schemeClr val="accent4"/>
            </a:solidFill>
            <a:ln w="12700" cap="flat" cmpd="sng" algn="ctr">
              <a:noFill/>
              <a:prstDash val="solid"/>
              <a:miter lim="800000"/>
            </a:ln>
            <a:effectLst/>
          </p:spPr>
          <p:txBody>
            <a:bodyPr lIns="18000" tIns="36000" rIns="36000" bIns="36000" rtlCol="0" anchor="ctr"/>
            <a:lstStyle/>
            <a:p>
              <a:pPr marR="0" lvl="0" algn="ctr" defTabSz="914400" eaLnBrk="1" fontAlgn="auto" latinLnBrk="0" hangingPunct="1">
                <a:lnSpc>
                  <a:spcPct val="100000"/>
                </a:lnSpc>
                <a:spcBef>
                  <a:spcPts val="0"/>
                </a:spcBef>
                <a:spcAft>
                  <a:spcPts val="0"/>
                </a:spcAft>
                <a:buClrTx/>
                <a:buSzTx/>
                <a:tabLst/>
                <a:defRPr/>
              </a:pPr>
              <a:r>
                <a:rPr lang="lt-LT" sz="800">
                  <a:solidFill>
                    <a:schemeClr val="bg1"/>
                  </a:solidFill>
                  <a:effectLst/>
                  <a:latin typeface="+mj-lt"/>
                  <a:ea typeface="Calibri" panose="020F0502020204030204" pitchFamily="34" charset="0"/>
                  <a:cs typeface="Arial" panose="020B0604020202020204" pitchFamily="34" charset="0"/>
                </a:rPr>
                <a:t>Naudojami kanalai</a:t>
              </a:r>
            </a:p>
          </p:txBody>
        </p:sp>
        <p:sp>
          <p:nvSpPr>
            <p:cNvPr id="96" name="TextBox 95">
              <a:extLst>
                <a:ext uri="{FF2B5EF4-FFF2-40B4-BE49-F238E27FC236}">
                  <a16:creationId xmlns:a16="http://schemas.microsoft.com/office/drawing/2014/main" id="{A7E215C1-1F57-F0DE-C34A-A080CCB15CC5}"/>
                </a:ext>
              </a:extLst>
            </p:cNvPr>
            <p:cNvSpPr txBox="1"/>
            <p:nvPr/>
          </p:nvSpPr>
          <p:spPr>
            <a:xfrm>
              <a:off x="4608513" y="2330133"/>
              <a:ext cx="3995737" cy="378590"/>
            </a:xfrm>
            <a:prstGeom prst="rect">
              <a:avLst/>
            </a:prstGeom>
            <a:solidFill>
              <a:schemeClr val="accent2"/>
            </a:solidFill>
          </p:spPr>
          <p:txBody>
            <a:bodyPr wrap="square" lIns="57600" tIns="28800" rIns="57600" bIns="28800" rtlCol="0" anchor="ctr">
              <a:noAutofit/>
            </a:bodyPr>
            <a:lstStyle/>
            <a:p>
              <a:pPr algn="just"/>
              <a:r>
                <a:rPr lang="lt-LT" sz="800" dirty="0">
                  <a:solidFill>
                    <a:srgbClr val="000000"/>
                  </a:solidFill>
                  <a:latin typeface="+mj-lt"/>
                  <a:ea typeface="Calibri" panose="020F0502020204030204" pitchFamily="34" charset="0"/>
                  <a:cs typeface="Arial" panose="020B0604020202020204" pitchFamily="34" charset="0"/>
                </a:rPr>
                <a:t>Dėl abiejų Programų specifiškumo, t. y. dėl to, kad jos susijusios su sienų saugumu, galimų naudos gavėjų sąrašas yra ribotas. Nepaisant to, tikslinė auditorija, t. y. paramos gavėjai, žino apie finansavimo galimybes. </a:t>
              </a:r>
              <a:endParaRPr lang="en-GB" sz="800" dirty="0">
                <a:solidFill>
                  <a:srgbClr val="000000"/>
                </a:solidFill>
                <a:effectLst/>
                <a:latin typeface="+mj-lt"/>
                <a:ea typeface="Calibri" panose="020F050202020403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505AE6B1-7B04-E65F-4313-C97D47F5284A}"/>
                </a:ext>
              </a:extLst>
            </p:cNvPr>
            <p:cNvSpPr/>
            <p:nvPr/>
          </p:nvSpPr>
          <p:spPr>
            <a:xfrm>
              <a:off x="4619468" y="2759767"/>
              <a:ext cx="3984782" cy="132312"/>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lt-LT" sz="900" b="1" dirty="0">
                  <a:solidFill>
                    <a:schemeClr val="tx2"/>
                  </a:solidFill>
                  <a:latin typeface="+mj-lt"/>
                  <a:cs typeface="Arial" panose="020B0604020202020204" pitchFamily="34" charset="0"/>
                </a:rPr>
                <a:t>Išvados</a:t>
              </a:r>
              <a:endParaRPr lang="en-GB" sz="900" b="1" dirty="0">
                <a:solidFill>
                  <a:schemeClr val="tx2"/>
                </a:solidFill>
                <a:latin typeface="+mj-lt"/>
                <a:cs typeface="Arial" panose="020B0604020202020204" pitchFamily="34" charset="0"/>
              </a:endParaRPr>
            </a:p>
          </p:txBody>
        </p:sp>
      </p:grpSp>
      <p:sp>
        <p:nvSpPr>
          <p:cNvPr id="56" name="Rectangle 55">
            <a:extLst>
              <a:ext uri="{FF2B5EF4-FFF2-40B4-BE49-F238E27FC236}">
                <a16:creationId xmlns:a16="http://schemas.microsoft.com/office/drawing/2014/main" id="{C18EAD5B-C1DC-D40D-CF75-2DAFC3E5111C}"/>
              </a:ext>
            </a:extLst>
          </p:cNvPr>
          <p:cNvSpPr>
            <a:spLocks/>
          </p:cNvSpPr>
          <p:nvPr/>
        </p:nvSpPr>
        <p:spPr>
          <a:xfrm>
            <a:off x="4817818" y="2954165"/>
            <a:ext cx="3778722" cy="514800"/>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lvl="0" algn="just" defTabSz="914400">
              <a:defRPr/>
            </a:pPr>
            <a:r>
              <a:rPr lang="lt-LT" sz="800" dirty="0">
                <a:latin typeface="+mj-lt"/>
                <a:ea typeface="Calibri" panose="020F0502020204030204" pitchFamily="34" charset="0"/>
                <a:cs typeface="Arial"/>
              </a:rPr>
              <a:t>SVVP ir VSF komunikacija vykdoma dviem lygmenimis: su projektų vykdytojais ir su visuomene. Naujienoms apie SVVP ir VSF programas skleisti naudojami tradiciniai (seminarai, informaciniai susitikimai) ir skaitmeniniai (socialinė žiniasklaida, interneto svetainės, naujienlaiškiai) komunikacijos kanalai.</a:t>
            </a:r>
            <a:endParaRPr lang="en-GB" sz="800" dirty="0">
              <a:latin typeface="+mj-lt"/>
              <a:ea typeface="Calibri" panose="020F0502020204030204" pitchFamily="34" charset="0"/>
              <a:cs typeface="Arial"/>
            </a:endParaRPr>
          </a:p>
        </p:txBody>
      </p:sp>
      <p:cxnSp>
        <p:nvCxnSpPr>
          <p:cNvPr id="57" name="Straight Arrow Connector 69">
            <a:extLst>
              <a:ext uri="{FF2B5EF4-FFF2-40B4-BE49-F238E27FC236}">
                <a16:creationId xmlns:a16="http://schemas.microsoft.com/office/drawing/2014/main" id="{135E02C0-3607-D2FC-EB97-2E5BB25A9B71}"/>
              </a:ext>
            </a:extLst>
          </p:cNvPr>
          <p:cNvCxnSpPr>
            <a:cxnSpLocks/>
            <a:endCxn id="56" idx="1"/>
          </p:cNvCxnSpPr>
          <p:nvPr/>
        </p:nvCxnSpPr>
        <p:spPr>
          <a:xfrm rot="16200000" flipH="1">
            <a:off x="4594546" y="2988293"/>
            <a:ext cx="322062" cy="12448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6A81C4F-C533-50BB-5E91-4E29AD70E74B}"/>
              </a:ext>
            </a:extLst>
          </p:cNvPr>
          <p:cNvSpPr>
            <a:spLocks noChangeAspect="1"/>
          </p:cNvSpPr>
          <p:nvPr/>
        </p:nvSpPr>
        <p:spPr>
          <a:xfrm>
            <a:off x="4817818" y="3513085"/>
            <a:ext cx="3778722" cy="514474"/>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algn="just">
              <a:tabLst>
                <a:tab pos="228600" algn="l"/>
                <a:tab pos="457200" algn="l"/>
              </a:tabLst>
            </a:pPr>
            <a:r>
              <a:rPr lang="lt-LT" sz="800" dirty="0">
                <a:solidFill>
                  <a:srgbClr val="000000"/>
                </a:solidFill>
                <a:latin typeface="+mj-lt"/>
                <a:ea typeface="Calibri" panose="020F0502020204030204" pitchFamily="34" charset="0"/>
                <a:cs typeface="Arial"/>
              </a:rPr>
              <a:t>Dėl SVVP programos ir VSF specifikos tikslinė auditorija yra siaura. Abiejose programose yra sudaryti galimų paramos gavėjų sąrašai, kuriuose nurodoma, kokios institucijos gali siekti finansavimo. </a:t>
            </a:r>
            <a:endParaRPr lang="en-US" sz="800" dirty="0">
              <a:solidFill>
                <a:srgbClr val="000000"/>
              </a:solidFill>
              <a:latin typeface="+mj-lt"/>
              <a:ea typeface="Calibri" panose="020F0502020204030204" pitchFamily="34" charset="0"/>
              <a:cs typeface="Arial" panose="020B0604020202020204" pitchFamily="34" charset="0"/>
            </a:endParaRPr>
          </a:p>
        </p:txBody>
      </p:sp>
      <p:cxnSp>
        <p:nvCxnSpPr>
          <p:cNvPr id="59" name="Straight Arrow Connector 69">
            <a:extLst>
              <a:ext uri="{FF2B5EF4-FFF2-40B4-BE49-F238E27FC236}">
                <a16:creationId xmlns:a16="http://schemas.microsoft.com/office/drawing/2014/main" id="{2E1B20FD-B8E7-A0BB-D1BC-80D2266E469B}"/>
              </a:ext>
            </a:extLst>
          </p:cNvPr>
          <p:cNvCxnSpPr>
            <a:cxnSpLocks/>
            <a:endCxn id="58" idx="1"/>
          </p:cNvCxnSpPr>
          <p:nvPr/>
        </p:nvCxnSpPr>
        <p:spPr>
          <a:xfrm rot="16200000" flipH="1">
            <a:off x="4349832" y="3302336"/>
            <a:ext cx="811710" cy="1242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5E864C77-D53F-B6BC-3345-F0C6DC0D473F}"/>
              </a:ext>
            </a:extLst>
          </p:cNvPr>
          <p:cNvSpPr>
            <a:spLocks noChangeAspect="1"/>
          </p:cNvSpPr>
          <p:nvPr/>
        </p:nvSpPr>
        <p:spPr>
          <a:xfrm>
            <a:off x="4817818" y="4071679"/>
            <a:ext cx="3778722" cy="514474"/>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lvl="0" algn="just">
              <a:tabLst>
                <a:tab pos="228600" algn="l"/>
                <a:tab pos="457200" algn="l"/>
              </a:tabLst>
            </a:pPr>
            <a:r>
              <a:rPr lang="lt-LT" sz="800" dirty="0">
                <a:solidFill>
                  <a:srgbClr val="000000"/>
                </a:solidFill>
                <a:effectLst/>
                <a:latin typeface="+mj-lt"/>
                <a:ea typeface="Calibri" panose="020F0502020204030204" pitchFamily="34" charset="0"/>
                <a:cs typeface="Arial" panose="020B0604020202020204" pitchFamily="34" charset="0"/>
              </a:rPr>
              <a:t>Komunikacijos gairių nėra, tačiau priežiūros institucijos aktyviai bendrauja su projektų vykdytojais kitais būdais.</a:t>
            </a:r>
            <a:endParaRPr lang="en-US" sz="800" dirty="0">
              <a:solidFill>
                <a:srgbClr val="000000"/>
              </a:solidFill>
              <a:effectLst/>
              <a:latin typeface="+mj-lt"/>
              <a:ea typeface="Calibri" panose="020F0502020204030204" pitchFamily="34" charset="0"/>
              <a:cs typeface="Arial" panose="020B0604020202020204" pitchFamily="34" charset="0"/>
            </a:endParaRPr>
          </a:p>
        </p:txBody>
      </p:sp>
      <p:cxnSp>
        <p:nvCxnSpPr>
          <p:cNvPr id="62" name="Straight Arrow Connector 69">
            <a:extLst>
              <a:ext uri="{FF2B5EF4-FFF2-40B4-BE49-F238E27FC236}">
                <a16:creationId xmlns:a16="http://schemas.microsoft.com/office/drawing/2014/main" id="{DA5B260D-4DE9-A5D3-46B2-5CF432435E29}"/>
              </a:ext>
            </a:extLst>
          </p:cNvPr>
          <p:cNvCxnSpPr>
            <a:cxnSpLocks/>
            <a:endCxn id="60" idx="1"/>
          </p:cNvCxnSpPr>
          <p:nvPr/>
        </p:nvCxnSpPr>
        <p:spPr>
          <a:xfrm rot="16200000" flipH="1">
            <a:off x="4046140" y="3557238"/>
            <a:ext cx="1418872" cy="1244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F24BCC53-711F-34A5-9EF0-E8A4C9179BE2}"/>
              </a:ext>
            </a:extLst>
          </p:cNvPr>
          <p:cNvSpPr/>
          <p:nvPr/>
        </p:nvSpPr>
        <p:spPr>
          <a:xfrm>
            <a:off x="4610101" y="842963"/>
            <a:ext cx="3994149" cy="159664"/>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lt-LT" sz="900" b="1" dirty="0">
                <a:solidFill>
                  <a:schemeClr val="tx2"/>
                </a:solidFill>
                <a:latin typeface="+mj-lt"/>
                <a:cs typeface="Arial" panose="020B0604020202020204" pitchFamily="34" charset="0"/>
              </a:rPr>
              <a:t>Sklaidos veiklos vertinimas</a:t>
            </a:r>
          </a:p>
        </p:txBody>
      </p:sp>
      <p:grpSp>
        <p:nvGrpSpPr>
          <p:cNvPr id="12" name="Group 11">
            <a:extLst>
              <a:ext uri="{FF2B5EF4-FFF2-40B4-BE49-F238E27FC236}">
                <a16:creationId xmlns:a16="http://schemas.microsoft.com/office/drawing/2014/main" id="{E5F11872-FE26-7854-890F-7041220FBFBE}"/>
              </a:ext>
            </a:extLst>
          </p:cNvPr>
          <p:cNvGrpSpPr/>
          <p:nvPr/>
        </p:nvGrpSpPr>
        <p:grpSpPr>
          <a:xfrm>
            <a:off x="554942" y="126026"/>
            <a:ext cx="7729195" cy="214919"/>
            <a:chOff x="510170" y="158666"/>
            <a:chExt cx="7306451" cy="197965"/>
          </a:xfrm>
        </p:grpSpPr>
        <p:sp>
          <p:nvSpPr>
            <p:cNvPr id="16" name="Parallelogram 15">
              <a:extLst>
                <a:ext uri="{FF2B5EF4-FFF2-40B4-BE49-F238E27FC236}">
                  <a16:creationId xmlns:a16="http://schemas.microsoft.com/office/drawing/2014/main" id="{484FBDB9-4540-82CC-63FC-5325F5CF63C6}"/>
                </a:ext>
              </a:extLst>
            </p:cNvPr>
            <p:cNvSpPr/>
            <p:nvPr/>
          </p:nvSpPr>
          <p:spPr>
            <a:xfrm>
              <a:off x="154520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3.2. </a:t>
              </a:r>
              <a:r>
                <a:rPr lang="lt-LT" sz="700">
                  <a:solidFill>
                    <a:schemeClr val="accent6"/>
                  </a:solidFill>
                  <a:latin typeface="Calibri" panose="020F0502020204030204" pitchFamily="34" charset="0"/>
                </a:rPr>
                <a:t>Programos valdymas</a:t>
              </a:r>
            </a:p>
          </p:txBody>
        </p:sp>
        <p:sp>
          <p:nvSpPr>
            <p:cNvPr id="18" name="Parallelogram 17">
              <a:extLst>
                <a:ext uri="{FF2B5EF4-FFF2-40B4-BE49-F238E27FC236}">
                  <a16:creationId xmlns:a16="http://schemas.microsoft.com/office/drawing/2014/main" id="{7CFC4AFC-3E31-BA84-2B7C-3E58C28B760D}"/>
                </a:ext>
              </a:extLst>
            </p:cNvPr>
            <p:cNvSpPr/>
            <p:nvPr/>
          </p:nvSpPr>
          <p:spPr>
            <a:xfrm>
              <a:off x="51017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00">
                  <a:solidFill>
                    <a:schemeClr val="accent6"/>
                  </a:solidFill>
                  <a:latin typeface="Calibri" panose="020F0502020204030204" pitchFamily="34" charset="0"/>
                </a:rPr>
                <a:t>3.1. </a:t>
              </a:r>
              <a:r>
                <a:rPr lang="pt-BR" sz="700" err="1">
                  <a:solidFill>
                    <a:schemeClr val="accent6"/>
                  </a:solidFill>
                  <a:latin typeface="Calibri" panose="020F0502020204030204" pitchFamily="34" charset="0"/>
                </a:rPr>
                <a:t>Intervencijų</a:t>
              </a:r>
              <a:r>
                <a:rPr lang="pt-BR" sz="700">
                  <a:solidFill>
                    <a:schemeClr val="accent6"/>
                  </a:solidFill>
                  <a:latin typeface="Calibri" panose="020F0502020204030204" pitchFamily="34" charset="0"/>
                </a:rPr>
                <a:t> logika, poreikiai ir </a:t>
              </a:r>
              <a:r>
                <a:rPr lang="pt-BR" sz="700" err="1">
                  <a:solidFill>
                    <a:schemeClr val="accent6"/>
                  </a:solidFill>
                  <a:latin typeface="Calibri" panose="020F0502020204030204" pitchFamily="34" charset="0"/>
                </a:rPr>
                <a:t>nuoseklumas</a:t>
              </a:r>
              <a:endParaRPr lang="en-GB" sz="700">
                <a:solidFill>
                  <a:schemeClr val="accent6"/>
                </a:solidFill>
                <a:latin typeface="Calibri" panose="020F0502020204030204" pitchFamily="34" charset="0"/>
              </a:endParaRPr>
            </a:p>
          </p:txBody>
        </p:sp>
        <p:sp>
          <p:nvSpPr>
            <p:cNvPr id="20" name="Parallelogram 19">
              <a:extLst>
                <a:ext uri="{FF2B5EF4-FFF2-40B4-BE49-F238E27FC236}">
                  <a16:creationId xmlns:a16="http://schemas.microsoft.com/office/drawing/2014/main" id="{BB119633-EB52-9365-B084-8C84A4140E1A}"/>
                </a:ext>
              </a:extLst>
            </p:cNvPr>
            <p:cNvSpPr/>
            <p:nvPr/>
          </p:nvSpPr>
          <p:spPr>
            <a:xfrm>
              <a:off x="258023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accent6"/>
                  </a:solidFill>
                  <a:latin typeface="Calibri" panose="020F0502020204030204" pitchFamily="34" charset="0"/>
                </a:rPr>
                <a:t>3.3. </a:t>
              </a:r>
              <a:r>
                <a:rPr lang="lt-LT" sz="700" dirty="0">
                  <a:solidFill>
                    <a:schemeClr val="accent6"/>
                  </a:solidFill>
                  <a:latin typeface="Calibri" panose="020F0502020204030204" pitchFamily="34" charset="0"/>
                </a:rPr>
                <a:t>Valdymas ir stebėsena</a:t>
              </a:r>
            </a:p>
          </p:txBody>
        </p:sp>
        <p:sp>
          <p:nvSpPr>
            <p:cNvPr id="21" name="Parallelogram 20">
              <a:extLst>
                <a:ext uri="{FF2B5EF4-FFF2-40B4-BE49-F238E27FC236}">
                  <a16:creationId xmlns:a16="http://schemas.microsoft.com/office/drawing/2014/main" id="{38A3ED54-A624-6AA1-217E-E2624ECBC56A}"/>
                </a:ext>
              </a:extLst>
            </p:cNvPr>
            <p:cNvSpPr/>
            <p:nvPr/>
          </p:nvSpPr>
          <p:spPr>
            <a:xfrm>
              <a:off x="3615261"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3.4. </a:t>
              </a:r>
              <a:r>
                <a:rPr lang="lt-LT" sz="700">
                  <a:solidFill>
                    <a:schemeClr val="accent6"/>
                  </a:solidFill>
                  <a:latin typeface="Calibri" panose="020F0502020204030204" pitchFamily="34" charset="0"/>
                </a:rPr>
                <a:t>Stebėsenos komiteto plėtros galimybės</a:t>
              </a:r>
              <a:endParaRPr lang="pt-BR" sz="700">
                <a:solidFill>
                  <a:schemeClr val="accent6"/>
                </a:solidFill>
                <a:latin typeface="Calibri" panose="020F0502020204030204" pitchFamily="34" charset="0"/>
              </a:endParaRPr>
            </a:p>
          </p:txBody>
        </p:sp>
        <p:sp>
          <p:nvSpPr>
            <p:cNvPr id="23" name="Parallelogram 22">
              <a:extLst>
                <a:ext uri="{FF2B5EF4-FFF2-40B4-BE49-F238E27FC236}">
                  <a16:creationId xmlns:a16="http://schemas.microsoft.com/office/drawing/2014/main" id="{42B3ACD0-7351-5197-F9F6-CA672CFEF83D}"/>
                </a:ext>
              </a:extLst>
            </p:cNvPr>
            <p:cNvSpPr/>
            <p:nvPr/>
          </p:nvSpPr>
          <p:spPr>
            <a:xfrm>
              <a:off x="4650290" y="158666"/>
              <a:ext cx="1096273" cy="197965"/>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bg1"/>
                  </a:solidFill>
                  <a:latin typeface="Calibri" panose="020F0502020204030204" pitchFamily="34" charset="0"/>
                </a:rPr>
                <a:t>3.5. </a:t>
              </a:r>
              <a:r>
                <a:rPr lang="lt-LT" sz="700">
                  <a:solidFill>
                    <a:schemeClr val="bg1"/>
                  </a:solidFill>
                  <a:latin typeface="Calibri" panose="020F0502020204030204" pitchFamily="34" charset="0"/>
                </a:rPr>
                <a:t>Sklaidos veikla</a:t>
              </a:r>
            </a:p>
          </p:txBody>
        </p:sp>
        <p:sp>
          <p:nvSpPr>
            <p:cNvPr id="24" name="Parallelogram 23">
              <a:extLst>
                <a:ext uri="{FF2B5EF4-FFF2-40B4-BE49-F238E27FC236}">
                  <a16:creationId xmlns:a16="http://schemas.microsoft.com/office/drawing/2014/main" id="{F2AC0800-558F-9B91-D38D-C9BC1D2EFA00}"/>
                </a:ext>
              </a:extLst>
            </p:cNvPr>
            <p:cNvSpPr/>
            <p:nvPr/>
          </p:nvSpPr>
          <p:spPr>
            <a:xfrm>
              <a:off x="5685319"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3.6. </a:t>
              </a:r>
              <a:r>
                <a:rPr lang="lt-LT" sz="700">
                  <a:solidFill>
                    <a:schemeClr val="accent6"/>
                  </a:solidFill>
                  <a:latin typeface="Calibri" panose="020F0502020204030204" pitchFamily="34" charset="0"/>
                </a:rPr>
                <a:t>Galimybės sumažinti administracinę naštą</a:t>
              </a:r>
            </a:p>
          </p:txBody>
        </p:sp>
        <p:sp>
          <p:nvSpPr>
            <p:cNvPr id="25" name="Parallelogram 24">
              <a:extLst>
                <a:ext uri="{FF2B5EF4-FFF2-40B4-BE49-F238E27FC236}">
                  <a16:creationId xmlns:a16="http://schemas.microsoft.com/office/drawing/2014/main" id="{218E0158-CA83-0FC6-8F5A-83A1B99BA102}"/>
                </a:ext>
              </a:extLst>
            </p:cNvPr>
            <p:cNvSpPr/>
            <p:nvPr/>
          </p:nvSpPr>
          <p:spPr>
            <a:xfrm>
              <a:off x="6720348"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3.7. </a:t>
              </a:r>
              <a:r>
                <a:rPr lang="lt-LT" sz="700">
                  <a:solidFill>
                    <a:schemeClr val="accent6"/>
                  </a:solidFill>
                  <a:latin typeface="Calibri" panose="020F0502020204030204" pitchFamily="34" charset="0"/>
                </a:rPr>
                <a:t>ES pridėtinė vertė</a:t>
              </a:r>
              <a:endParaRPr lang="pt-BR" sz="700">
                <a:solidFill>
                  <a:schemeClr val="accent6"/>
                </a:solidFill>
                <a:latin typeface="Calibri" panose="020F0502020204030204" pitchFamily="34" charset="0"/>
              </a:endParaRPr>
            </a:p>
          </p:txBody>
        </p:sp>
      </p:grpSp>
      <p:sp>
        <p:nvSpPr>
          <p:cNvPr id="26" name="Rectangle 25">
            <a:extLst>
              <a:ext uri="{FF2B5EF4-FFF2-40B4-BE49-F238E27FC236}">
                <a16:creationId xmlns:a16="http://schemas.microsoft.com/office/drawing/2014/main" id="{47A8AA01-A372-F437-EB53-D2BB9D2DDB60}"/>
              </a:ext>
            </a:extLst>
          </p:cNvPr>
          <p:cNvSpPr/>
          <p:nvPr/>
        </p:nvSpPr>
        <p:spPr>
          <a:xfrm>
            <a:off x="2285999" y="4637969"/>
            <a:ext cx="5159829" cy="451191"/>
          </a:xfrm>
          <a:prstGeom prst="rect">
            <a:avLst/>
          </a:prstGeom>
          <a:noFill/>
          <a:ln>
            <a:noFill/>
          </a:ln>
        </p:spPr>
        <p:txBody>
          <a:bodyPr spcFirstLastPara="1" wrap="square" lIns="91425" tIns="91425" rIns="91425" bIns="91425" numCol="2" rtlCol="0" anchor="ctr" anchorCtr="0">
            <a:noAutofit/>
          </a:bodyPr>
          <a:lstStyle/>
          <a:p>
            <a:pPr marL="0" indent="0" algn="just" rtl="0">
              <a:spcBef>
                <a:spcPts val="0"/>
              </a:spcBef>
              <a:spcAft>
                <a:spcPts val="0"/>
              </a:spcAft>
              <a:buNone/>
            </a:pPr>
            <a:r>
              <a:rPr lang="en-US" sz="700">
                <a:solidFill>
                  <a:schemeClr val="bg2"/>
                </a:solidFill>
              </a:rPr>
              <a:t>ILR – </a:t>
            </a:r>
            <a:r>
              <a:rPr lang="en-US" sz="700" err="1">
                <a:solidFill>
                  <a:schemeClr val="bg2"/>
                </a:solidFill>
              </a:rPr>
              <a:t>Intervencijų</a:t>
            </a:r>
            <a:r>
              <a:rPr lang="en-US" sz="700">
                <a:solidFill>
                  <a:schemeClr val="bg2"/>
                </a:solidFill>
              </a:rPr>
              <a:t> </a:t>
            </a:r>
            <a:r>
              <a:rPr lang="en-US" sz="700" err="1">
                <a:solidFill>
                  <a:schemeClr val="bg2"/>
                </a:solidFill>
              </a:rPr>
              <a:t>logikos</a:t>
            </a:r>
            <a:r>
              <a:rPr lang="en-US" sz="700">
                <a:solidFill>
                  <a:schemeClr val="bg2"/>
                </a:solidFill>
              </a:rPr>
              <a:t> </a:t>
            </a:r>
            <a:r>
              <a:rPr lang="en-US" sz="700" err="1">
                <a:solidFill>
                  <a:schemeClr val="bg2"/>
                </a:solidFill>
              </a:rPr>
              <a:t>rekonstrukcija</a:t>
            </a:r>
            <a:r>
              <a:rPr lang="lt-LT" sz="700">
                <a:solidFill>
                  <a:schemeClr val="bg2"/>
                </a:solidFill>
              </a:rPr>
              <a:t>;</a:t>
            </a:r>
          </a:p>
          <a:p>
            <a:pPr marL="0" indent="0" algn="just" rtl="0">
              <a:spcBef>
                <a:spcPts val="0"/>
              </a:spcBef>
              <a:spcAft>
                <a:spcPts val="0"/>
              </a:spcAft>
              <a:buNone/>
            </a:pPr>
            <a:r>
              <a:rPr lang="lt-LT" sz="700">
                <a:solidFill>
                  <a:schemeClr val="bg2"/>
                </a:solidFill>
              </a:rPr>
              <a:t>SVVP – </a:t>
            </a:r>
            <a:r>
              <a:rPr lang="sv-SE" sz="700" err="1">
                <a:solidFill>
                  <a:schemeClr val="bg2"/>
                </a:solidFill>
              </a:rPr>
              <a:t>Sienų</a:t>
            </a:r>
            <a:r>
              <a:rPr lang="sv-SE" sz="700">
                <a:solidFill>
                  <a:schemeClr val="bg2"/>
                </a:solidFill>
              </a:rPr>
              <a:t> </a:t>
            </a:r>
            <a:r>
              <a:rPr lang="sv-SE" sz="700" err="1">
                <a:solidFill>
                  <a:schemeClr val="bg2"/>
                </a:solidFill>
              </a:rPr>
              <a:t>valdymo</a:t>
            </a:r>
            <a:r>
              <a:rPr lang="sv-SE" sz="700">
                <a:solidFill>
                  <a:schemeClr val="bg2"/>
                </a:solidFill>
              </a:rPr>
              <a:t> </a:t>
            </a:r>
            <a:r>
              <a:rPr lang="sv-SE" sz="700" err="1">
                <a:solidFill>
                  <a:schemeClr val="bg2"/>
                </a:solidFill>
              </a:rPr>
              <a:t>ir</a:t>
            </a:r>
            <a:r>
              <a:rPr lang="sv-SE" sz="700">
                <a:solidFill>
                  <a:schemeClr val="bg2"/>
                </a:solidFill>
              </a:rPr>
              <a:t> </a:t>
            </a:r>
            <a:r>
              <a:rPr lang="sv-SE" sz="700" err="1">
                <a:solidFill>
                  <a:schemeClr val="bg2"/>
                </a:solidFill>
              </a:rPr>
              <a:t>vizų</a:t>
            </a:r>
            <a:r>
              <a:rPr lang="sv-SE" sz="700">
                <a:solidFill>
                  <a:schemeClr val="bg2"/>
                </a:solidFill>
              </a:rPr>
              <a:t> </a:t>
            </a:r>
            <a:r>
              <a:rPr lang="sv-SE" sz="700" err="1">
                <a:solidFill>
                  <a:schemeClr val="bg2"/>
                </a:solidFill>
              </a:rPr>
              <a:t>politikos</a:t>
            </a:r>
            <a:r>
              <a:rPr lang="sv-SE" sz="700">
                <a:solidFill>
                  <a:schemeClr val="bg2"/>
                </a:solidFill>
              </a:rPr>
              <a:t> </a:t>
            </a:r>
            <a:r>
              <a:rPr lang="sv-SE" sz="700" err="1">
                <a:solidFill>
                  <a:schemeClr val="bg2"/>
                </a:solidFill>
              </a:rPr>
              <a:t>finansinė</a:t>
            </a:r>
            <a:r>
              <a:rPr lang="sv-SE" sz="700">
                <a:solidFill>
                  <a:schemeClr val="bg2"/>
                </a:solidFill>
              </a:rPr>
              <a:t> </a:t>
            </a:r>
            <a:r>
              <a:rPr lang="sv-SE" sz="700" err="1">
                <a:solidFill>
                  <a:schemeClr val="bg2"/>
                </a:solidFill>
              </a:rPr>
              <a:t>priemonė</a:t>
            </a:r>
            <a:r>
              <a:rPr lang="lt-LT" sz="700">
                <a:solidFill>
                  <a:schemeClr val="bg2"/>
                </a:solidFill>
              </a:rPr>
              <a:t>;</a:t>
            </a:r>
          </a:p>
          <a:p>
            <a:pPr marL="0" indent="0" algn="just" rtl="0">
              <a:spcBef>
                <a:spcPts val="0"/>
              </a:spcBef>
              <a:spcAft>
                <a:spcPts val="0"/>
              </a:spcAft>
              <a:buNone/>
            </a:pPr>
            <a:r>
              <a:rPr lang="lt-LT" sz="700">
                <a:solidFill>
                  <a:schemeClr val="bg2"/>
                </a:solidFill>
              </a:rPr>
              <a:t>VSF – Vidaus saugumo fondas;</a:t>
            </a:r>
          </a:p>
        </p:txBody>
      </p:sp>
    </p:spTree>
    <p:extLst>
      <p:ext uri="{BB962C8B-B14F-4D97-AF65-F5344CB8AC3E}">
        <p14:creationId xmlns:p14="http://schemas.microsoft.com/office/powerpoint/2010/main" val="424293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FC92F-3E7D-F858-338B-E4D5A2C5D69A}"/>
            </a:ext>
          </a:extLst>
        </p:cNvPr>
        <p:cNvGrpSpPr/>
        <p:nvPr/>
      </p:nvGrpSpPr>
      <p:grpSpPr>
        <a:xfrm>
          <a:off x="0" y="0"/>
          <a:ext cx="0" cy="0"/>
          <a:chOff x="0" y="0"/>
          <a:chExt cx="0" cy="0"/>
        </a:xfrm>
      </p:grpSpPr>
      <p:sp>
        <p:nvSpPr>
          <p:cNvPr id="103" name="Title 1">
            <a:extLst>
              <a:ext uri="{FF2B5EF4-FFF2-40B4-BE49-F238E27FC236}">
                <a16:creationId xmlns:a16="http://schemas.microsoft.com/office/drawing/2014/main" id="{87FFED68-3961-743D-A6D8-E3CC9F6E24AE}"/>
              </a:ext>
            </a:extLst>
          </p:cNvPr>
          <p:cNvSpPr>
            <a:spLocks noGrp="1"/>
          </p:cNvSpPr>
          <p:nvPr>
            <p:ph type="title"/>
          </p:nvPr>
        </p:nvSpPr>
        <p:spPr>
          <a:xfrm>
            <a:off x="557773" y="359548"/>
            <a:ext cx="8064500" cy="473237"/>
          </a:xfrm>
        </p:spPr>
        <p:txBody>
          <a:bodyPr anchor="ctr">
            <a:noAutofit/>
          </a:bodyPr>
          <a:lstStyle/>
          <a:p>
            <a:r>
              <a:rPr lang="lt-LT" sz="1200" dirty="0">
                <a:solidFill>
                  <a:schemeClr val="accent6"/>
                </a:solidFill>
              </a:rPr>
              <a:t>Yra nustatytos potencialios galimybės administracinės naštos mažinimui, dalis jų susijusios su pertekliniais nacionaliniais arba ES teisės aktais. IS VORAS sistemos techninės problemos taip pat prisideda prie papildomos administracinės naštos</a:t>
            </a:r>
            <a:endParaRPr lang="en-GB" sz="1200" dirty="0">
              <a:solidFill>
                <a:schemeClr val="accent6"/>
              </a:solidFill>
            </a:endParaRPr>
          </a:p>
        </p:txBody>
      </p:sp>
      <p:sp>
        <p:nvSpPr>
          <p:cNvPr id="3" name="Slide Number Placeholder 2">
            <a:extLst>
              <a:ext uri="{FF2B5EF4-FFF2-40B4-BE49-F238E27FC236}">
                <a16:creationId xmlns:a16="http://schemas.microsoft.com/office/drawing/2014/main" id="{807EA8DD-A641-B843-3B07-CC12F988A35B}"/>
              </a:ext>
            </a:extLst>
          </p:cNvPr>
          <p:cNvSpPr>
            <a:spLocks noGrp="1"/>
          </p:cNvSpPr>
          <p:nvPr>
            <p:ph type="sldNum" sz="quarter" idx="12"/>
          </p:nvPr>
        </p:nvSpPr>
        <p:spPr/>
        <p:txBody>
          <a:bodyPr/>
          <a:lstStyle/>
          <a:p>
            <a:fld id="{42B1E8F1-27DF-3C4C-AF5E-F329429EDE92}" type="slidenum">
              <a:rPr lang="en-US"/>
              <a:t>11</a:t>
            </a:fld>
            <a:endParaRPr lang="en-US"/>
          </a:p>
        </p:txBody>
      </p:sp>
      <p:grpSp>
        <p:nvGrpSpPr>
          <p:cNvPr id="13" name="Group 12">
            <a:extLst>
              <a:ext uri="{FF2B5EF4-FFF2-40B4-BE49-F238E27FC236}">
                <a16:creationId xmlns:a16="http://schemas.microsoft.com/office/drawing/2014/main" id="{0C1E5656-BD43-FC61-F382-D95D129930BE}"/>
              </a:ext>
            </a:extLst>
          </p:cNvPr>
          <p:cNvGrpSpPr/>
          <p:nvPr/>
        </p:nvGrpSpPr>
        <p:grpSpPr>
          <a:xfrm>
            <a:off x="4614042" y="1049546"/>
            <a:ext cx="3997588" cy="705874"/>
            <a:chOff x="4608513" y="1016623"/>
            <a:chExt cx="3997588" cy="705874"/>
          </a:xfrm>
        </p:grpSpPr>
        <p:sp>
          <p:nvSpPr>
            <p:cNvPr id="2" name="Rectangle 1">
              <a:extLst>
                <a:ext uri="{FF2B5EF4-FFF2-40B4-BE49-F238E27FC236}">
                  <a16:creationId xmlns:a16="http://schemas.microsoft.com/office/drawing/2014/main" id="{AA2D03D9-3A44-21B4-693C-72D10FB2D351}"/>
                </a:ext>
              </a:extLst>
            </p:cNvPr>
            <p:cNvSpPr/>
            <p:nvPr/>
          </p:nvSpPr>
          <p:spPr>
            <a:xfrm>
              <a:off x="4610101" y="1016623"/>
              <a:ext cx="3996000" cy="134951"/>
            </a:xfrm>
            <a:prstGeom prst="rect">
              <a:avLst/>
            </a:prstGeom>
            <a:solidFill>
              <a:schemeClr val="accent5"/>
            </a:solid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800" b="1" dirty="0">
                  <a:latin typeface="+mj-lt"/>
                </a:rPr>
                <a:t>Strateginio valdymo metodika</a:t>
              </a:r>
            </a:p>
          </p:txBody>
        </p:sp>
        <p:sp>
          <p:nvSpPr>
            <p:cNvPr id="24" name="Text Placeholder 7">
              <a:extLst>
                <a:ext uri="{FF2B5EF4-FFF2-40B4-BE49-F238E27FC236}">
                  <a16:creationId xmlns:a16="http://schemas.microsoft.com/office/drawing/2014/main" id="{71F932FE-971C-A1B1-E7DE-B75C0F3D3068}"/>
                </a:ext>
              </a:extLst>
            </p:cNvPr>
            <p:cNvSpPr txBox="1">
              <a:spLocks/>
            </p:cNvSpPr>
            <p:nvPr/>
          </p:nvSpPr>
          <p:spPr>
            <a:xfrm>
              <a:off x="4608513" y="1164497"/>
              <a:ext cx="2207691" cy="558000"/>
            </a:xfrm>
            <a:prstGeom prst="rect">
              <a:avLst/>
            </a:prstGeom>
            <a:solidFill>
              <a:schemeClr val="accent2">
                <a:lumMod val="20000"/>
                <a:lumOff val="80000"/>
              </a:schemeClr>
            </a:solidFill>
          </p:spPr>
          <p:txBody>
            <a:bodyPr vert="horz" wrap="square" lIns="45720" tIns="45720" rIns="4572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0"/>
                </a:spcBef>
              </a:pPr>
              <a:r>
                <a:rPr lang="lt-LT">
                  <a:solidFill>
                    <a:srgbClr val="000000"/>
                  </a:solidFill>
                  <a:latin typeface="+mj-lt"/>
                  <a:ea typeface="Calibri" panose="020F0502020204030204" pitchFamily="34" charset="0"/>
                  <a:cs typeface="Arial" panose="020B0604020202020204" pitchFamily="34" charset="0"/>
                </a:rPr>
                <a:t>Projekto vykdytojai privalo pateikti investicinį projektą, apimantį detalią bent trijų galimų alternatyvų analizę (susijusią su projektais, kurių vertė viršija 1 mln. eurų).</a:t>
              </a:r>
              <a:endParaRPr lang="en-LT">
                <a:solidFill>
                  <a:srgbClr val="000000"/>
                </a:solidFill>
                <a:effectLst/>
                <a:latin typeface="+mj-lt"/>
                <a:ea typeface="Calibri" panose="020F0502020204030204" pitchFamily="34" charset="0"/>
                <a:cs typeface="Arial" panose="020B0604020202020204" pitchFamily="34" charset="0"/>
              </a:endParaRPr>
            </a:p>
          </p:txBody>
        </p:sp>
        <p:sp>
          <p:nvSpPr>
            <p:cNvPr id="26" name="Text Placeholder 7">
              <a:extLst>
                <a:ext uri="{FF2B5EF4-FFF2-40B4-BE49-F238E27FC236}">
                  <a16:creationId xmlns:a16="http://schemas.microsoft.com/office/drawing/2014/main" id="{3553D767-462C-6626-78C6-644ADA05ED5D}"/>
                </a:ext>
              </a:extLst>
            </p:cNvPr>
            <p:cNvSpPr txBox="1">
              <a:spLocks/>
            </p:cNvSpPr>
            <p:nvPr/>
          </p:nvSpPr>
          <p:spPr>
            <a:xfrm>
              <a:off x="7193565" y="1164497"/>
              <a:ext cx="1410685" cy="558000"/>
            </a:xfrm>
            <a:prstGeom prst="rect">
              <a:avLst/>
            </a:prstGeom>
            <a:solidFill>
              <a:schemeClr val="accent2">
                <a:lumMod val="20000"/>
                <a:lumOff val="80000"/>
              </a:schemeClr>
            </a:solidFill>
          </p:spPr>
          <p:txBody>
            <a:bodyPr vert="horz" wrap="square" lIns="45720" tIns="45720" rIns="45720" bIns="45720" rtlCol="0" anchor="ctr">
              <a:noAutofit/>
            </a:bodyPr>
            <a:lstStyle>
              <a:defPPr>
                <a:defRPr lang="en-US"/>
              </a:defPPr>
              <a:lvl1pPr indent="0" algn="just">
                <a:lnSpc>
                  <a:spcPct val="90000"/>
                </a:lnSpc>
                <a:spcBef>
                  <a:spcPts val="0"/>
                </a:spcBef>
                <a:buFont typeface="Arial" panose="020B0604020202020204" pitchFamily="34" charset="0"/>
                <a:buNone/>
                <a:defRPr sz="800" b="0" i="0">
                  <a:solidFill>
                    <a:srgbClr val="000000"/>
                  </a:solidFill>
                  <a:latin typeface="Calibri Light" panose="020F0302020204030204" pitchFamily="34" charset="0"/>
                  <a:ea typeface="Calibri" panose="020F0502020204030204" pitchFamily="34" charset="0"/>
                  <a:cs typeface="Arial" panose="020B0604020202020204" pitchFamily="34" charset="0"/>
                </a:defRPr>
              </a:lvl1pPr>
              <a:lvl2pPr marL="514350" indent="-171450">
                <a:lnSpc>
                  <a:spcPct val="90000"/>
                </a:lnSpc>
                <a:spcBef>
                  <a:spcPts val="375"/>
                </a:spcBef>
                <a:buFont typeface="Arial" panose="020B0604020202020204" pitchFamily="34" charset="0"/>
                <a:buChar char="•"/>
                <a:defRPr sz="1800" b="0" i="0">
                  <a:solidFill>
                    <a:srgbClr val="2D3934"/>
                  </a:solidFill>
                  <a:latin typeface="Avenir Next Medium" panose="020B0503020202020204" pitchFamily="34" charset="0"/>
                </a:defRPr>
              </a:lvl2pPr>
              <a:lvl3pPr marL="857250" indent="-171450">
                <a:lnSpc>
                  <a:spcPct val="90000"/>
                </a:lnSpc>
                <a:spcBef>
                  <a:spcPts val="375"/>
                </a:spcBef>
                <a:buFont typeface="Arial" panose="020B0604020202020204" pitchFamily="34" charset="0"/>
                <a:buChar char="•"/>
                <a:defRPr sz="1500" b="0" i="0">
                  <a:solidFill>
                    <a:srgbClr val="2D3934"/>
                  </a:solidFill>
                  <a:latin typeface="Avenir Next Medium" panose="020B0503020202020204" pitchFamily="34" charset="0"/>
                </a:defRPr>
              </a:lvl3pPr>
              <a:lvl4pPr marL="12001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4pPr>
              <a:lvl5pPr marL="15430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dirty="0">
                  <a:latin typeface="+mj-lt"/>
                </a:rPr>
                <a:t>Tai yra plačiai taikomas nacionalinis reglamentas, tačiau yra galimybė pasinaudoti išimtimi.</a:t>
              </a:r>
              <a:endParaRPr lang="en-LT" dirty="0">
                <a:latin typeface="+mj-lt"/>
              </a:endParaRPr>
            </a:p>
          </p:txBody>
        </p:sp>
        <p:sp>
          <p:nvSpPr>
            <p:cNvPr id="27" name="Isosceles Triangle 8">
              <a:extLst>
                <a:ext uri="{FF2B5EF4-FFF2-40B4-BE49-F238E27FC236}">
                  <a16:creationId xmlns:a16="http://schemas.microsoft.com/office/drawing/2014/main" id="{1861A8B1-E215-4C08-9A63-896BFE0E8EC8}"/>
                </a:ext>
              </a:extLst>
            </p:cNvPr>
            <p:cNvSpPr/>
            <p:nvPr/>
          </p:nvSpPr>
          <p:spPr>
            <a:xfrm rot="5400000">
              <a:off x="6825767" y="1294340"/>
              <a:ext cx="358235" cy="298314"/>
            </a:xfrm>
            <a:prstGeom prst="triangle">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lt1"/>
                </a:solidFill>
              </a:endParaRPr>
            </a:p>
          </p:txBody>
        </p:sp>
      </p:grpSp>
      <p:grpSp>
        <p:nvGrpSpPr>
          <p:cNvPr id="12" name="Group 11">
            <a:extLst>
              <a:ext uri="{FF2B5EF4-FFF2-40B4-BE49-F238E27FC236}">
                <a16:creationId xmlns:a16="http://schemas.microsoft.com/office/drawing/2014/main" id="{F17895B4-B1E4-5BFC-0A25-27A5396944B3}"/>
              </a:ext>
            </a:extLst>
          </p:cNvPr>
          <p:cNvGrpSpPr/>
          <p:nvPr/>
        </p:nvGrpSpPr>
        <p:grpSpPr>
          <a:xfrm>
            <a:off x="4614968" y="1903354"/>
            <a:ext cx="3995737" cy="694975"/>
            <a:chOff x="4608513" y="1760231"/>
            <a:chExt cx="3995737" cy="694975"/>
          </a:xfrm>
        </p:grpSpPr>
        <p:sp>
          <p:nvSpPr>
            <p:cNvPr id="4" name="Rectangle 3">
              <a:extLst>
                <a:ext uri="{FF2B5EF4-FFF2-40B4-BE49-F238E27FC236}">
                  <a16:creationId xmlns:a16="http://schemas.microsoft.com/office/drawing/2014/main" id="{E8E97633-70AA-E4C5-BBF7-349924C99E4B}"/>
                </a:ext>
              </a:extLst>
            </p:cNvPr>
            <p:cNvSpPr/>
            <p:nvPr/>
          </p:nvSpPr>
          <p:spPr>
            <a:xfrm>
              <a:off x="4610101" y="1760231"/>
              <a:ext cx="3994149" cy="134652"/>
            </a:xfrm>
            <a:prstGeom prst="rect">
              <a:avLst/>
            </a:prstGeom>
            <a:solidFill>
              <a:schemeClr val="accent5"/>
            </a:solid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800" b="1" dirty="0">
                  <a:latin typeface="+mj-lt"/>
                </a:rPr>
                <a:t>Intervencijos</a:t>
              </a:r>
              <a:r>
                <a:rPr lang="en-GB" sz="800" b="1" dirty="0">
                  <a:latin typeface="+mj-lt"/>
                </a:rPr>
                <a:t> </a:t>
              </a:r>
              <a:r>
                <a:rPr lang="lt-LT" sz="800" b="1" dirty="0">
                  <a:latin typeface="+mj-lt"/>
                </a:rPr>
                <a:t>kodai </a:t>
              </a:r>
              <a:r>
                <a:rPr lang="lt-LT" sz="800" dirty="0">
                  <a:latin typeface="+mj-lt"/>
                  <a:ea typeface="Calibri" panose="020F0502020204030204" pitchFamily="34" charset="0"/>
                  <a:cs typeface="Arial" panose="020B0604020202020204" pitchFamily="34" charset="0"/>
                </a:rPr>
                <a:t> (tik VSF)</a:t>
              </a:r>
              <a:endParaRPr lang="lt-LT" sz="800" b="1" dirty="0">
                <a:latin typeface="+mj-lt"/>
              </a:endParaRPr>
            </a:p>
          </p:txBody>
        </p:sp>
        <p:sp>
          <p:nvSpPr>
            <p:cNvPr id="18" name="Text Placeholder 7">
              <a:extLst>
                <a:ext uri="{FF2B5EF4-FFF2-40B4-BE49-F238E27FC236}">
                  <a16:creationId xmlns:a16="http://schemas.microsoft.com/office/drawing/2014/main" id="{ACABCB83-D3E3-73B1-4EBE-4F6998B5923C}"/>
                </a:ext>
              </a:extLst>
            </p:cNvPr>
            <p:cNvSpPr txBox="1">
              <a:spLocks/>
            </p:cNvSpPr>
            <p:nvPr/>
          </p:nvSpPr>
          <p:spPr>
            <a:xfrm>
              <a:off x="4608513" y="1897206"/>
              <a:ext cx="2194781" cy="558000"/>
            </a:xfrm>
            <a:prstGeom prst="rect">
              <a:avLst/>
            </a:prstGeom>
            <a:solidFill>
              <a:schemeClr val="accent2">
                <a:lumMod val="20000"/>
                <a:lumOff val="80000"/>
              </a:schemeClr>
            </a:solidFill>
          </p:spPr>
          <p:txBody>
            <a:bodyPr vert="horz" wrap="square" lIns="45720" tIns="45720" rIns="45720" bIns="45720" rtlCol="0" anchor="ctr">
              <a:noAutofit/>
            </a:bodyPr>
            <a:lstStyle>
              <a:defPPr>
                <a:defRPr lang="en-US"/>
              </a:defPPr>
              <a:lvl1pPr indent="0" algn="just">
                <a:lnSpc>
                  <a:spcPct val="90000"/>
                </a:lnSpc>
                <a:spcBef>
                  <a:spcPts val="0"/>
                </a:spcBef>
                <a:buFont typeface="Arial" panose="020B0604020202020204" pitchFamily="34" charset="0"/>
                <a:buNone/>
                <a:defRPr sz="900" b="0" i="0">
                  <a:solidFill>
                    <a:srgbClr val="000000"/>
                  </a:solidFill>
                  <a:latin typeface="Calibri Light" panose="020F0302020204030204" pitchFamily="34" charset="0"/>
                  <a:ea typeface="Calibri" panose="020F0502020204030204" pitchFamily="34" charset="0"/>
                  <a:cs typeface="Arial" panose="020B0604020202020204" pitchFamily="34" charset="0"/>
                </a:defRPr>
              </a:lvl1pPr>
              <a:lvl2pPr marL="514350" indent="-171450">
                <a:lnSpc>
                  <a:spcPct val="90000"/>
                </a:lnSpc>
                <a:spcBef>
                  <a:spcPts val="375"/>
                </a:spcBef>
                <a:buFont typeface="Arial" panose="020B0604020202020204" pitchFamily="34" charset="0"/>
                <a:buChar char="•"/>
                <a:defRPr sz="1800" b="0" i="0">
                  <a:solidFill>
                    <a:srgbClr val="2D3934"/>
                  </a:solidFill>
                  <a:latin typeface="Avenir Next Medium" panose="020B0503020202020204" pitchFamily="34" charset="0"/>
                </a:defRPr>
              </a:lvl2pPr>
              <a:lvl3pPr marL="857250" indent="-171450">
                <a:lnSpc>
                  <a:spcPct val="90000"/>
                </a:lnSpc>
                <a:spcBef>
                  <a:spcPts val="375"/>
                </a:spcBef>
                <a:buFont typeface="Arial" panose="020B0604020202020204" pitchFamily="34" charset="0"/>
                <a:buChar char="•"/>
                <a:defRPr sz="1500" b="0" i="0">
                  <a:solidFill>
                    <a:srgbClr val="2D3934"/>
                  </a:solidFill>
                  <a:latin typeface="Avenir Next Medium" panose="020B0503020202020204" pitchFamily="34" charset="0"/>
                </a:defRPr>
              </a:lvl3pPr>
              <a:lvl4pPr marL="12001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4pPr>
              <a:lvl5pPr marL="15430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sz="800" dirty="0">
                  <a:latin typeface="+mj-lt"/>
                </a:rPr>
                <a:t>Kodai, priskirti skirtingoms intervencijų rūšims, trūksta konkretumo ir aiškumo, todėl kyla neaiškumų nustatant veiksmus, patenkančius į kiekvieną intervencijos kodą.</a:t>
              </a:r>
              <a:endParaRPr lang="en-LT" sz="800" dirty="0">
                <a:latin typeface="+mj-lt"/>
              </a:endParaRPr>
            </a:p>
          </p:txBody>
        </p:sp>
        <p:sp>
          <p:nvSpPr>
            <p:cNvPr id="28" name="Text Placeholder 7">
              <a:extLst>
                <a:ext uri="{FF2B5EF4-FFF2-40B4-BE49-F238E27FC236}">
                  <a16:creationId xmlns:a16="http://schemas.microsoft.com/office/drawing/2014/main" id="{39D4C192-2789-BD0B-08F4-B84F188EF714}"/>
                </a:ext>
              </a:extLst>
            </p:cNvPr>
            <p:cNvSpPr txBox="1">
              <a:spLocks/>
            </p:cNvSpPr>
            <p:nvPr/>
          </p:nvSpPr>
          <p:spPr>
            <a:xfrm>
              <a:off x="7193565" y="1897206"/>
              <a:ext cx="1410685" cy="558000"/>
            </a:xfrm>
            <a:prstGeom prst="rect">
              <a:avLst/>
            </a:prstGeom>
            <a:solidFill>
              <a:schemeClr val="accent2">
                <a:lumMod val="20000"/>
                <a:lumOff val="80000"/>
              </a:schemeClr>
            </a:solidFill>
          </p:spPr>
          <p:txBody>
            <a:bodyPr vert="horz" wrap="square" lIns="45720" tIns="45720" rIns="45720" bIns="45720" rtlCol="0" anchor="ctr">
              <a:noAutofit/>
            </a:bodyPr>
            <a:lstStyle>
              <a:defPPr>
                <a:defRPr lang="en-US"/>
              </a:defPPr>
              <a:lvl1pPr indent="0" algn="just">
                <a:lnSpc>
                  <a:spcPct val="90000"/>
                </a:lnSpc>
                <a:spcBef>
                  <a:spcPts val="0"/>
                </a:spcBef>
                <a:buFont typeface="Arial" panose="020B0604020202020204" pitchFamily="34" charset="0"/>
                <a:buNone/>
                <a:defRPr sz="900" b="0" i="0">
                  <a:solidFill>
                    <a:srgbClr val="000000"/>
                  </a:solidFill>
                  <a:latin typeface="Calibri Light" panose="020F0302020204030204" pitchFamily="34" charset="0"/>
                  <a:ea typeface="Calibri" panose="020F0502020204030204" pitchFamily="34" charset="0"/>
                  <a:cs typeface="Arial" panose="020B0604020202020204" pitchFamily="34" charset="0"/>
                </a:defRPr>
              </a:lvl1pPr>
              <a:lvl2pPr marL="514350" indent="-171450">
                <a:lnSpc>
                  <a:spcPct val="90000"/>
                </a:lnSpc>
                <a:spcBef>
                  <a:spcPts val="375"/>
                </a:spcBef>
                <a:buFont typeface="Arial" panose="020B0604020202020204" pitchFamily="34" charset="0"/>
                <a:buChar char="•"/>
                <a:defRPr sz="1800" b="0" i="0">
                  <a:solidFill>
                    <a:srgbClr val="2D3934"/>
                  </a:solidFill>
                  <a:latin typeface="Avenir Next Medium" panose="020B0503020202020204" pitchFamily="34" charset="0"/>
                </a:defRPr>
              </a:lvl2pPr>
              <a:lvl3pPr marL="857250" indent="-171450">
                <a:lnSpc>
                  <a:spcPct val="90000"/>
                </a:lnSpc>
                <a:spcBef>
                  <a:spcPts val="375"/>
                </a:spcBef>
                <a:buFont typeface="Arial" panose="020B0604020202020204" pitchFamily="34" charset="0"/>
                <a:buChar char="•"/>
                <a:defRPr sz="1500" b="0" i="0">
                  <a:solidFill>
                    <a:srgbClr val="2D3934"/>
                  </a:solidFill>
                  <a:latin typeface="Avenir Next Medium" panose="020B0503020202020204" pitchFamily="34" charset="0"/>
                </a:defRPr>
              </a:lvl3pPr>
              <a:lvl4pPr marL="12001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4pPr>
              <a:lvl5pPr marL="15430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sz="800" dirty="0">
                  <a:latin typeface="+mj-lt"/>
                </a:rPr>
                <a:t>Sistemos tobulinimas siekiant aiškumo ir sumažinti su šia administracine užduotimi susijusią laiko naštą</a:t>
              </a:r>
              <a:r>
                <a:rPr lang="en-GB" sz="800" dirty="0">
                  <a:latin typeface="+mj-lt"/>
                </a:rPr>
                <a:t>.</a:t>
              </a:r>
              <a:endParaRPr lang="en-LT" sz="800" dirty="0">
                <a:latin typeface="+mj-lt"/>
              </a:endParaRPr>
            </a:p>
          </p:txBody>
        </p:sp>
        <p:sp>
          <p:nvSpPr>
            <p:cNvPr id="8" name="Isosceles Triangle 8">
              <a:extLst>
                <a:ext uri="{FF2B5EF4-FFF2-40B4-BE49-F238E27FC236}">
                  <a16:creationId xmlns:a16="http://schemas.microsoft.com/office/drawing/2014/main" id="{ADA5B79F-472C-9BEA-420F-BDD902C3AADA}"/>
                </a:ext>
              </a:extLst>
            </p:cNvPr>
            <p:cNvSpPr/>
            <p:nvPr/>
          </p:nvSpPr>
          <p:spPr>
            <a:xfrm rot="5400000">
              <a:off x="6819312" y="2027050"/>
              <a:ext cx="358235" cy="298314"/>
            </a:xfrm>
            <a:prstGeom prst="triangle">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lt1"/>
                </a:solidFill>
              </a:endParaRPr>
            </a:p>
          </p:txBody>
        </p:sp>
      </p:grpSp>
      <p:grpSp>
        <p:nvGrpSpPr>
          <p:cNvPr id="11" name="Group 10">
            <a:extLst>
              <a:ext uri="{FF2B5EF4-FFF2-40B4-BE49-F238E27FC236}">
                <a16:creationId xmlns:a16="http://schemas.microsoft.com/office/drawing/2014/main" id="{25CB0B9C-4968-454E-D3F7-3AE01A104AC0}"/>
              </a:ext>
            </a:extLst>
          </p:cNvPr>
          <p:cNvGrpSpPr/>
          <p:nvPr/>
        </p:nvGrpSpPr>
        <p:grpSpPr>
          <a:xfrm>
            <a:off x="4614968" y="2746263"/>
            <a:ext cx="3995737" cy="690976"/>
            <a:chOff x="4608513" y="2495263"/>
            <a:chExt cx="3995737" cy="690976"/>
          </a:xfrm>
        </p:grpSpPr>
        <p:sp>
          <p:nvSpPr>
            <p:cNvPr id="44" name="Rectangle 43">
              <a:extLst>
                <a:ext uri="{FF2B5EF4-FFF2-40B4-BE49-F238E27FC236}">
                  <a16:creationId xmlns:a16="http://schemas.microsoft.com/office/drawing/2014/main" id="{CC7C6985-8434-6CC2-266E-46DA3E163F18}"/>
                </a:ext>
              </a:extLst>
            </p:cNvPr>
            <p:cNvSpPr/>
            <p:nvPr/>
          </p:nvSpPr>
          <p:spPr>
            <a:xfrm>
              <a:off x="4610101" y="2495263"/>
              <a:ext cx="3994149" cy="134652"/>
            </a:xfrm>
            <a:prstGeom prst="rect">
              <a:avLst/>
            </a:prstGeom>
            <a:solidFill>
              <a:schemeClr val="accent5"/>
            </a:solidFill>
            <a:ln>
              <a:noFill/>
            </a:ln>
          </p:spPr>
          <p:txBody>
            <a:bodyPr spcFirstLastPara="1" wrap="square" lIns="91425" tIns="91425" rIns="91425" bIns="91425" numCol="1" rtlCol="0" anchor="ctr" anchorCtr="0">
              <a:noAutofit/>
            </a:bodyPr>
            <a:lstStyle/>
            <a:p>
              <a:pPr algn="ctr" rtl="0">
                <a:spcBef>
                  <a:spcPts val="0"/>
                </a:spcBef>
                <a:spcAft>
                  <a:spcPts val="0"/>
                </a:spcAft>
              </a:pPr>
              <a:r>
                <a:rPr lang="en-GB" sz="800" b="1">
                  <a:latin typeface="+mj-lt"/>
                </a:rPr>
                <a:t>IS VORAS</a:t>
              </a:r>
            </a:p>
          </p:txBody>
        </p:sp>
        <p:sp>
          <p:nvSpPr>
            <p:cNvPr id="42" name="Text Placeholder 7">
              <a:extLst>
                <a:ext uri="{FF2B5EF4-FFF2-40B4-BE49-F238E27FC236}">
                  <a16:creationId xmlns:a16="http://schemas.microsoft.com/office/drawing/2014/main" id="{D032C9D2-316F-0A5E-C2C0-43540F59C8E1}"/>
                </a:ext>
              </a:extLst>
            </p:cNvPr>
            <p:cNvSpPr txBox="1">
              <a:spLocks/>
            </p:cNvSpPr>
            <p:nvPr/>
          </p:nvSpPr>
          <p:spPr>
            <a:xfrm>
              <a:off x="4608513" y="2628847"/>
              <a:ext cx="2194781" cy="557392"/>
            </a:xfrm>
            <a:prstGeom prst="rect">
              <a:avLst/>
            </a:prstGeom>
            <a:solidFill>
              <a:schemeClr val="accent2">
                <a:lumMod val="20000"/>
                <a:lumOff val="80000"/>
              </a:schemeClr>
            </a:solidFill>
          </p:spPr>
          <p:txBody>
            <a:bodyPr vert="horz" wrap="square" lIns="45720" tIns="45720" rIns="45720" bIns="45720" rtlCol="0" anchor="ctr">
              <a:noAutofit/>
            </a:bodyPr>
            <a:lstStyle>
              <a:defPPr>
                <a:defRPr lang="en-US"/>
              </a:defPPr>
              <a:lvl1pPr indent="0" algn="just">
                <a:lnSpc>
                  <a:spcPct val="90000"/>
                </a:lnSpc>
                <a:spcBef>
                  <a:spcPts val="0"/>
                </a:spcBef>
                <a:buFont typeface="Arial" panose="020B0604020202020204" pitchFamily="34" charset="0"/>
                <a:buNone/>
                <a:defRPr sz="900" b="0" i="0">
                  <a:solidFill>
                    <a:srgbClr val="000000"/>
                  </a:solidFill>
                  <a:latin typeface="Calibri Light" panose="020F0302020204030204" pitchFamily="34" charset="0"/>
                  <a:ea typeface="Calibri" panose="020F0502020204030204" pitchFamily="34" charset="0"/>
                  <a:cs typeface="Arial" panose="020B0604020202020204" pitchFamily="34" charset="0"/>
                </a:defRPr>
              </a:lvl1pPr>
              <a:lvl2pPr marL="514350" indent="-171450">
                <a:lnSpc>
                  <a:spcPct val="90000"/>
                </a:lnSpc>
                <a:spcBef>
                  <a:spcPts val="375"/>
                </a:spcBef>
                <a:buFont typeface="Arial" panose="020B0604020202020204" pitchFamily="34" charset="0"/>
                <a:buChar char="•"/>
                <a:defRPr sz="1800" b="0" i="0">
                  <a:solidFill>
                    <a:srgbClr val="2D3934"/>
                  </a:solidFill>
                  <a:latin typeface="Avenir Next Medium" panose="020B0503020202020204" pitchFamily="34" charset="0"/>
                </a:defRPr>
              </a:lvl2pPr>
              <a:lvl3pPr marL="857250" indent="-171450">
                <a:lnSpc>
                  <a:spcPct val="90000"/>
                </a:lnSpc>
                <a:spcBef>
                  <a:spcPts val="375"/>
                </a:spcBef>
                <a:buFont typeface="Arial" panose="020B0604020202020204" pitchFamily="34" charset="0"/>
                <a:buChar char="•"/>
                <a:defRPr sz="1500" b="0" i="0">
                  <a:solidFill>
                    <a:srgbClr val="2D3934"/>
                  </a:solidFill>
                  <a:latin typeface="Avenir Next Medium" panose="020B0503020202020204" pitchFamily="34" charset="0"/>
                </a:defRPr>
              </a:lvl3pPr>
              <a:lvl4pPr marL="12001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4pPr>
              <a:lvl5pPr marL="15430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sz="800" dirty="0">
                  <a:latin typeface="+mj-lt"/>
                </a:rPr>
                <a:t>Pasikartojantis poreikis pateikti papildomus dokumentus arba pakartoti tą patį dokumentų rinkinį alternatyviomis priemonėmis, pvz., el. paštu; pažymėtinos skirtingos tų pačių procedūrų dokumentų formos.</a:t>
              </a:r>
              <a:endParaRPr lang="en-US" sz="800" dirty="0">
                <a:latin typeface="+mj-lt"/>
              </a:endParaRPr>
            </a:p>
          </p:txBody>
        </p:sp>
        <p:sp>
          <p:nvSpPr>
            <p:cNvPr id="43" name="Text Placeholder 7">
              <a:extLst>
                <a:ext uri="{FF2B5EF4-FFF2-40B4-BE49-F238E27FC236}">
                  <a16:creationId xmlns:a16="http://schemas.microsoft.com/office/drawing/2014/main" id="{62584193-60A2-5AB7-FBAE-A95F33476544}"/>
                </a:ext>
              </a:extLst>
            </p:cNvPr>
            <p:cNvSpPr txBox="1">
              <a:spLocks/>
            </p:cNvSpPr>
            <p:nvPr/>
          </p:nvSpPr>
          <p:spPr>
            <a:xfrm>
              <a:off x="7193565" y="2628847"/>
              <a:ext cx="1410685" cy="557392"/>
            </a:xfrm>
            <a:prstGeom prst="rect">
              <a:avLst/>
            </a:prstGeom>
            <a:solidFill>
              <a:schemeClr val="accent2">
                <a:lumMod val="20000"/>
                <a:lumOff val="80000"/>
              </a:schemeClr>
            </a:solidFill>
          </p:spPr>
          <p:txBody>
            <a:bodyPr vert="horz" wrap="square" lIns="45720" tIns="45720" rIns="45720" bIns="45720" rtlCol="0" anchor="ctr">
              <a:noAutofit/>
            </a:bodyPr>
            <a:lstStyle>
              <a:defPPr>
                <a:defRPr lang="en-US"/>
              </a:defPPr>
              <a:lvl1pPr indent="0" algn="just">
                <a:lnSpc>
                  <a:spcPct val="90000"/>
                </a:lnSpc>
                <a:spcBef>
                  <a:spcPts val="0"/>
                </a:spcBef>
                <a:buFont typeface="Arial" panose="020B0604020202020204" pitchFamily="34" charset="0"/>
                <a:buNone/>
                <a:defRPr sz="900" b="0" i="0">
                  <a:solidFill>
                    <a:srgbClr val="000000"/>
                  </a:solidFill>
                  <a:latin typeface="Calibri Light" panose="020F0302020204030204" pitchFamily="34" charset="0"/>
                  <a:ea typeface="Calibri" panose="020F0502020204030204" pitchFamily="34" charset="0"/>
                  <a:cs typeface="Arial" panose="020B0604020202020204" pitchFamily="34" charset="0"/>
                </a:defRPr>
              </a:lvl1pPr>
              <a:lvl2pPr marL="514350" indent="-171450">
                <a:lnSpc>
                  <a:spcPct val="90000"/>
                </a:lnSpc>
                <a:spcBef>
                  <a:spcPts val="375"/>
                </a:spcBef>
                <a:buFont typeface="Arial" panose="020B0604020202020204" pitchFamily="34" charset="0"/>
                <a:buChar char="•"/>
                <a:defRPr sz="1800" b="0" i="0">
                  <a:solidFill>
                    <a:srgbClr val="2D3934"/>
                  </a:solidFill>
                  <a:latin typeface="Avenir Next Medium" panose="020B0503020202020204" pitchFamily="34" charset="0"/>
                </a:defRPr>
              </a:lvl2pPr>
              <a:lvl3pPr marL="857250" indent="-171450">
                <a:lnSpc>
                  <a:spcPct val="90000"/>
                </a:lnSpc>
                <a:spcBef>
                  <a:spcPts val="375"/>
                </a:spcBef>
                <a:buFont typeface="Arial" panose="020B0604020202020204" pitchFamily="34" charset="0"/>
                <a:buChar char="•"/>
                <a:defRPr sz="1500" b="0" i="0">
                  <a:solidFill>
                    <a:srgbClr val="2D3934"/>
                  </a:solidFill>
                  <a:latin typeface="Avenir Next Medium" panose="020B0503020202020204" pitchFamily="34" charset="0"/>
                </a:defRPr>
              </a:lvl3pPr>
              <a:lvl4pPr marL="12001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4pPr>
              <a:lvl5pPr marL="15430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sz="800" dirty="0">
                  <a:latin typeface="+mj-lt"/>
                </a:rPr>
                <a:t>IS VORAS techninių nesklandumų šalinimas;</a:t>
              </a:r>
              <a:endParaRPr lang="en-US" sz="800" dirty="0">
                <a:latin typeface="+mj-lt"/>
              </a:endParaRPr>
            </a:p>
            <a:p>
              <a:r>
                <a:rPr lang="lt-LT" sz="800" dirty="0">
                  <a:latin typeface="+mj-lt"/>
                </a:rPr>
                <a:t>Užtikrinti, kad tų pačių procedūrų dokumentų formos nesiskirtų.</a:t>
              </a:r>
              <a:endParaRPr lang="en-US" sz="800" dirty="0">
                <a:latin typeface="+mj-lt"/>
              </a:endParaRPr>
            </a:p>
          </p:txBody>
        </p:sp>
        <p:sp>
          <p:nvSpPr>
            <p:cNvPr id="45" name="Isosceles Triangle 8">
              <a:extLst>
                <a:ext uri="{FF2B5EF4-FFF2-40B4-BE49-F238E27FC236}">
                  <a16:creationId xmlns:a16="http://schemas.microsoft.com/office/drawing/2014/main" id="{92B57F98-B844-66F7-0490-408175701136}"/>
                </a:ext>
              </a:extLst>
            </p:cNvPr>
            <p:cNvSpPr/>
            <p:nvPr/>
          </p:nvSpPr>
          <p:spPr>
            <a:xfrm rot="5400000">
              <a:off x="6819311" y="2758386"/>
              <a:ext cx="358235" cy="298314"/>
            </a:xfrm>
            <a:prstGeom prst="triangle">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lt1"/>
                </a:solidFill>
              </a:endParaRPr>
            </a:p>
          </p:txBody>
        </p:sp>
      </p:grpSp>
      <p:sp>
        <p:nvSpPr>
          <p:cNvPr id="55" name="Rectangle 54">
            <a:extLst>
              <a:ext uri="{FF2B5EF4-FFF2-40B4-BE49-F238E27FC236}">
                <a16:creationId xmlns:a16="http://schemas.microsoft.com/office/drawing/2014/main" id="{744A2760-FE26-5CD5-B967-E36FB3B7664D}"/>
              </a:ext>
            </a:extLst>
          </p:cNvPr>
          <p:cNvSpPr/>
          <p:nvPr/>
        </p:nvSpPr>
        <p:spPr>
          <a:xfrm>
            <a:off x="4610101" y="842963"/>
            <a:ext cx="3994149" cy="159664"/>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lt-LT" sz="900" b="1">
                <a:solidFill>
                  <a:schemeClr val="tx2"/>
                </a:solidFill>
                <a:latin typeface="+mj-lt"/>
                <a:cs typeface="Arial" panose="020B0604020202020204" pitchFamily="34" charset="0"/>
              </a:rPr>
              <a:t>Galimybė sumažinti naštą</a:t>
            </a:r>
            <a:endParaRPr lang="en-GB" sz="900" b="1">
              <a:solidFill>
                <a:schemeClr val="tx2"/>
              </a:solidFill>
              <a:latin typeface="+mj-lt"/>
              <a:cs typeface="Arial" panose="020B0604020202020204" pitchFamily="34" charset="0"/>
            </a:endParaRPr>
          </a:p>
        </p:txBody>
      </p:sp>
      <p:sp>
        <p:nvSpPr>
          <p:cNvPr id="57" name="Rectangle 56">
            <a:extLst>
              <a:ext uri="{FF2B5EF4-FFF2-40B4-BE49-F238E27FC236}">
                <a16:creationId xmlns:a16="http://schemas.microsoft.com/office/drawing/2014/main" id="{618F8063-E9A5-C30F-D5B0-E671FD64A284}"/>
              </a:ext>
            </a:extLst>
          </p:cNvPr>
          <p:cNvSpPr/>
          <p:nvPr/>
        </p:nvSpPr>
        <p:spPr>
          <a:xfrm>
            <a:off x="542400" y="842963"/>
            <a:ext cx="3994149" cy="159664"/>
          </a:xfrm>
          <a:prstGeom prst="rect">
            <a:avLst/>
          </a:prstGeom>
          <a:solidFill>
            <a:schemeClr val="accent1"/>
          </a:solidFill>
          <a:ln w="12700" cap="flat" cmpd="sng" algn="ctr">
            <a:noFill/>
            <a:prstDash val="solid"/>
            <a:miter lim="800000"/>
          </a:ln>
          <a:effectLst/>
        </p:spPr>
        <p:txBody>
          <a:bodyPr lIns="18000" tIns="36000" rIns="36000" bIns="36000" rtlCol="0" anchor="ctr"/>
          <a:lstStyle/>
          <a:p>
            <a:pPr marR="0" lvl="0" algn="just" defTabSz="914400" eaLnBrk="1" fontAlgn="auto" latinLnBrk="0" hangingPunct="1">
              <a:lnSpc>
                <a:spcPct val="100000"/>
              </a:lnSpc>
              <a:spcBef>
                <a:spcPts val="0"/>
              </a:spcBef>
              <a:spcAft>
                <a:spcPts val="0"/>
              </a:spcAft>
              <a:buClrTx/>
              <a:buSzTx/>
              <a:tabLst/>
              <a:defRPr/>
            </a:pPr>
            <a:r>
              <a:rPr lang="lt-LT" sz="900" b="1">
                <a:solidFill>
                  <a:schemeClr val="tx2"/>
                </a:solidFill>
                <a:latin typeface="+mj-lt"/>
                <a:ea typeface="Calibri" panose="020F0502020204030204" pitchFamily="34" charset="0"/>
                <a:cs typeface="Arial" panose="020B0604020202020204" pitchFamily="34" charset="0"/>
              </a:rPr>
              <a:t>Vertinimo pagal kriterijus rezultatai</a:t>
            </a:r>
            <a:endParaRPr lang="en-GB" sz="900" b="1">
              <a:solidFill>
                <a:schemeClr val="tx2"/>
              </a:solidFill>
              <a:effectLst/>
              <a:latin typeface="+mj-lt"/>
              <a:ea typeface="Calibri" panose="020F0502020204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56B0D594-6BE5-22F2-7AD0-F891D4BDD2BF}"/>
              </a:ext>
            </a:extLst>
          </p:cNvPr>
          <p:cNvSpPr txBox="1"/>
          <p:nvPr/>
        </p:nvSpPr>
        <p:spPr>
          <a:xfrm>
            <a:off x="940820" y="1269637"/>
            <a:ext cx="2560993" cy="764804"/>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800" b="1" dirty="0">
                <a:solidFill>
                  <a:schemeClr val="accent1"/>
                </a:solidFill>
                <a:latin typeface="+mj-lt"/>
                <a:ea typeface="Calibri" panose="020F0502020204030204" pitchFamily="34" charset="0"/>
                <a:cs typeface="Arial" panose="020B0604020202020204" pitchFamily="34" charset="0"/>
              </a:rPr>
              <a:t>Interviu duomenys, pirminių ir antrinių šaltinių analizė:</a:t>
            </a:r>
            <a:endParaRPr lang="en-US" sz="800" b="1" dirty="0">
              <a:solidFill>
                <a:schemeClr val="accent1"/>
              </a:solidFill>
              <a:latin typeface="+mj-lt"/>
              <a:ea typeface="Calibri" panose="020F050202020403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latin typeface="+mj-lt"/>
                <a:ea typeface="Calibri" panose="020F0502020204030204" pitchFamily="34" charset="0"/>
                <a:cs typeface="Arial" panose="020B0604020202020204" pitchFamily="34" charset="0"/>
              </a:rPr>
              <a:t>Valdymo ir kontrolės taisyklės ir praktika atitinka galiojančius teisinius reikalavimus. Šiuo metu reikalavimai grindžiami ES rekomendacijomis ir nacionaline Strateginio valdymo metodika.</a:t>
            </a:r>
            <a:endParaRPr lang="en-US" sz="800" dirty="0">
              <a:latin typeface="+mj-lt"/>
              <a:ea typeface="Calibri" panose="020F050202020403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06928E7F-4F73-C830-1439-3CC22CE3B915}"/>
              </a:ext>
            </a:extLst>
          </p:cNvPr>
          <p:cNvSpPr txBox="1"/>
          <p:nvPr/>
        </p:nvSpPr>
        <p:spPr>
          <a:xfrm>
            <a:off x="940820" y="2120628"/>
            <a:ext cx="2560993" cy="766016"/>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800" b="1" dirty="0">
                <a:solidFill>
                  <a:schemeClr val="accent1"/>
                </a:solidFill>
                <a:latin typeface="+mj-lt"/>
                <a:ea typeface="Calibri" panose="020F0502020204030204" pitchFamily="34" charset="0"/>
                <a:cs typeface="Arial" panose="020B0604020202020204" pitchFamily="34" charset="0"/>
              </a:rPr>
              <a:t>Interviu duomenys, pirminių šaltinių analizė:</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latin typeface="+mj-lt"/>
                <a:ea typeface="Calibri" panose="020F0502020204030204" pitchFamily="34" charset="0"/>
                <a:cs typeface="Arial" panose="020B0604020202020204" pitchFamily="34" charset="0"/>
              </a:rPr>
              <a:t>Nustatyti 3 potencialiai per didelės administracinės naštos šaltiniai: reikalavimas atlikti perteklinę analizę projektams, viršijantiems 1 mln. EUR ir intervencijos kodai (tik VSF). Papildomai, šiame laikotarpyje pradėti taikyti nauji reikalavimai, kurie padidino būtinų procedūrų apimtis.</a:t>
            </a:r>
            <a:endParaRPr lang="en-US" sz="800" dirty="0">
              <a:effectLst/>
              <a:latin typeface="+mj-lt"/>
              <a:ea typeface="Calibri" panose="020F050202020403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3DB08268-FB71-861D-DED8-355BF78CDD26}"/>
              </a:ext>
            </a:extLst>
          </p:cNvPr>
          <p:cNvSpPr txBox="1"/>
          <p:nvPr/>
        </p:nvSpPr>
        <p:spPr>
          <a:xfrm>
            <a:off x="940820" y="2972831"/>
            <a:ext cx="2560993" cy="766016"/>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800" b="1" dirty="0">
                <a:solidFill>
                  <a:schemeClr val="accent1"/>
                </a:solidFill>
                <a:effectLst/>
                <a:latin typeface="+mj-lt"/>
                <a:ea typeface="Calibri" panose="020F0502020204030204" pitchFamily="34" charset="0"/>
                <a:cs typeface="Arial" panose="020B0604020202020204" pitchFamily="34" charset="0"/>
              </a:rPr>
              <a:t>Interviu duomenys:</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effectLst/>
                <a:latin typeface="+mj-lt"/>
                <a:ea typeface="Calibri" panose="020F0502020204030204" pitchFamily="34" charset="0"/>
                <a:cs typeface="Arial" panose="020B0604020202020204" pitchFamily="34" charset="0"/>
              </a:rPr>
              <a:t>Apskritai bendravimas tarp projekto institucijų vertinamas kaip geras. Daugiametė personalo ir asmeninių ryšių patirtis leidžia greitai išsiaiškinti administracinius reikalavimus.</a:t>
            </a:r>
            <a:endParaRPr lang="en-US" sz="800" dirty="0">
              <a:effectLst/>
              <a:latin typeface="+mj-lt"/>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331CD5C1-F615-DF11-FF18-8AFEAFD6309E}"/>
              </a:ext>
            </a:extLst>
          </p:cNvPr>
          <p:cNvSpPr txBox="1"/>
          <p:nvPr/>
        </p:nvSpPr>
        <p:spPr>
          <a:xfrm>
            <a:off x="940820" y="3825034"/>
            <a:ext cx="2560993" cy="766016"/>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800" b="1" dirty="0">
                <a:solidFill>
                  <a:schemeClr val="accent1"/>
                </a:solidFill>
                <a:effectLst/>
                <a:latin typeface="+mj-lt"/>
                <a:ea typeface="Calibri" panose="020F0502020204030204" pitchFamily="34" charset="0"/>
                <a:cs typeface="Arial" panose="020B0604020202020204" pitchFamily="34" charset="0"/>
              </a:rPr>
              <a:t>Interviu duomenys:</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effectLst/>
                <a:latin typeface="+mj-lt"/>
                <a:ea typeface="Calibri" panose="020F0502020204030204" pitchFamily="34" charset="0"/>
                <a:cs typeface="Arial" panose="020B0604020202020204" pitchFamily="34" charset="0"/>
              </a:rPr>
              <a:t>Supaprastintos išlaidų galimybės leidžia sukurti supaprastinimą, tačiau atlikus pokalbius su galutiniais paramos gavėjais buvo nustatyta, kad dažnai ši galimybė nesuteikia papildomos naudos galutiniams naudos gavėjams dėl jų projektų pobūdžio.</a:t>
            </a:r>
          </a:p>
        </p:txBody>
      </p:sp>
      <p:sp>
        <p:nvSpPr>
          <p:cNvPr id="62" name="Rectangle 61">
            <a:extLst>
              <a:ext uri="{FF2B5EF4-FFF2-40B4-BE49-F238E27FC236}">
                <a16:creationId xmlns:a16="http://schemas.microsoft.com/office/drawing/2014/main" id="{ACC484B6-7BB1-4E1A-CF33-D3EE1775A185}"/>
              </a:ext>
            </a:extLst>
          </p:cNvPr>
          <p:cNvSpPr/>
          <p:nvPr/>
        </p:nvSpPr>
        <p:spPr>
          <a:xfrm rot="5400000">
            <a:off x="3697189" y="910334"/>
            <a:ext cx="163962" cy="451191"/>
          </a:xfrm>
          <a:prstGeom prst="rect">
            <a:avLst/>
          </a:prstGeom>
          <a:solidFill>
            <a:schemeClr val="bg2"/>
          </a:solidFill>
          <a:ln>
            <a:noFill/>
          </a:ln>
        </p:spPr>
        <p:txBody>
          <a:bodyPr spcFirstLastPara="1" vert="vert270" wrap="square" lIns="91425" tIns="91425" rIns="91425" bIns="91425" rtlCol="0" anchor="ctr" anchorCtr="0">
            <a:noAutofit/>
          </a:bodyPr>
          <a:lstStyle/>
          <a:p>
            <a:pPr marL="0" indent="0" algn="ctr" rtl="0">
              <a:spcBef>
                <a:spcPts val="0"/>
              </a:spcBef>
              <a:spcAft>
                <a:spcPts val="0"/>
              </a:spcAft>
              <a:buNone/>
            </a:pPr>
            <a:r>
              <a:rPr lang="en-GB" sz="800">
                <a:latin typeface="+mj-lt"/>
              </a:rPr>
              <a:t>SVVP</a:t>
            </a:r>
          </a:p>
        </p:txBody>
      </p:sp>
      <p:sp>
        <p:nvSpPr>
          <p:cNvPr id="63" name="Rectangle 62">
            <a:extLst>
              <a:ext uri="{FF2B5EF4-FFF2-40B4-BE49-F238E27FC236}">
                <a16:creationId xmlns:a16="http://schemas.microsoft.com/office/drawing/2014/main" id="{579473E1-7129-AB5F-890C-C45C921019C9}"/>
              </a:ext>
            </a:extLst>
          </p:cNvPr>
          <p:cNvSpPr/>
          <p:nvPr/>
        </p:nvSpPr>
        <p:spPr>
          <a:xfrm rot="5400000">
            <a:off x="4203087" y="888354"/>
            <a:ext cx="163962" cy="495153"/>
          </a:xfrm>
          <a:prstGeom prst="rect">
            <a:avLst/>
          </a:prstGeom>
          <a:solidFill>
            <a:schemeClr val="bg2"/>
          </a:solidFill>
          <a:ln>
            <a:noFill/>
          </a:ln>
        </p:spPr>
        <p:txBody>
          <a:bodyPr spcFirstLastPara="1" vert="vert270" wrap="square" lIns="91425" tIns="91425" rIns="91425" bIns="91425" rtlCol="0" anchor="ctr" anchorCtr="0">
            <a:noAutofit/>
          </a:bodyPr>
          <a:lstStyle/>
          <a:p>
            <a:pPr marL="0" indent="0" algn="ctr" rtl="0">
              <a:spcBef>
                <a:spcPts val="0"/>
              </a:spcBef>
              <a:spcAft>
                <a:spcPts val="0"/>
              </a:spcAft>
              <a:buNone/>
            </a:pPr>
            <a:r>
              <a:rPr lang="en-GB" sz="800">
                <a:latin typeface="+mj-lt"/>
              </a:rPr>
              <a:t>VSF</a:t>
            </a:r>
          </a:p>
        </p:txBody>
      </p:sp>
      <p:grpSp>
        <p:nvGrpSpPr>
          <p:cNvPr id="64" name="Group 63">
            <a:extLst>
              <a:ext uri="{FF2B5EF4-FFF2-40B4-BE49-F238E27FC236}">
                <a16:creationId xmlns:a16="http://schemas.microsoft.com/office/drawing/2014/main" id="{EDD33629-220C-9455-53C1-0E8D5902669A}"/>
              </a:ext>
            </a:extLst>
          </p:cNvPr>
          <p:cNvGrpSpPr/>
          <p:nvPr/>
        </p:nvGrpSpPr>
        <p:grpSpPr>
          <a:xfrm>
            <a:off x="584176" y="1493831"/>
            <a:ext cx="3876754" cy="316416"/>
            <a:chOff x="584176" y="1483479"/>
            <a:chExt cx="3876754" cy="316416"/>
          </a:xfrm>
        </p:grpSpPr>
        <p:grpSp>
          <p:nvGrpSpPr>
            <p:cNvPr id="65" name="Group 64">
              <a:extLst>
                <a:ext uri="{FF2B5EF4-FFF2-40B4-BE49-F238E27FC236}">
                  <a16:creationId xmlns:a16="http://schemas.microsoft.com/office/drawing/2014/main" id="{80FAB72A-D90D-D573-F954-5E88A6F23131}"/>
                </a:ext>
              </a:extLst>
            </p:cNvPr>
            <p:cNvGrpSpPr/>
            <p:nvPr/>
          </p:nvGrpSpPr>
          <p:grpSpPr>
            <a:xfrm>
              <a:off x="584176" y="1483479"/>
              <a:ext cx="316416" cy="316416"/>
              <a:chOff x="587036" y="1066742"/>
              <a:chExt cx="316416" cy="316416"/>
            </a:xfrm>
          </p:grpSpPr>
          <p:pic>
            <p:nvPicPr>
              <p:cNvPr id="68" name="Graphic 67">
                <a:extLst>
                  <a:ext uri="{FF2B5EF4-FFF2-40B4-BE49-F238E27FC236}">
                    <a16:creationId xmlns:a16="http://schemas.microsoft.com/office/drawing/2014/main" id="{82A149B4-D552-E709-CB86-AE9AFA1E5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69" name="TextBox 68">
                <a:extLst>
                  <a:ext uri="{FF2B5EF4-FFF2-40B4-BE49-F238E27FC236}">
                    <a16:creationId xmlns:a16="http://schemas.microsoft.com/office/drawing/2014/main" id="{074D271D-8C7D-DC79-0D6A-6E8FCD4E941C}"/>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1</a:t>
                </a:r>
              </a:p>
            </p:txBody>
          </p:sp>
        </p:grpSp>
        <p:pic>
          <p:nvPicPr>
            <p:cNvPr id="66" name="Picture 65">
              <a:extLst>
                <a:ext uri="{FF2B5EF4-FFF2-40B4-BE49-F238E27FC236}">
                  <a16:creationId xmlns:a16="http://schemas.microsoft.com/office/drawing/2014/main" id="{1E18BA9F-876E-7B4F-B655-3FE0A42ADB7E}"/>
                </a:ext>
              </a:extLst>
            </p:cNvPr>
            <p:cNvPicPr>
              <a:picLocks noChangeAspect="1"/>
            </p:cNvPicPr>
            <p:nvPr/>
          </p:nvPicPr>
          <p:blipFill>
            <a:blip r:embed="rId5"/>
            <a:stretch>
              <a:fillRect/>
            </a:stretch>
          </p:blipFill>
          <p:spPr>
            <a:xfrm>
              <a:off x="3601396" y="1508327"/>
              <a:ext cx="355547" cy="250974"/>
            </a:xfrm>
            <a:prstGeom prst="rect">
              <a:avLst/>
            </a:prstGeom>
          </p:spPr>
        </p:pic>
        <p:pic>
          <p:nvPicPr>
            <p:cNvPr id="67" name="Picture 66">
              <a:extLst>
                <a:ext uri="{FF2B5EF4-FFF2-40B4-BE49-F238E27FC236}">
                  <a16:creationId xmlns:a16="http://schemas.microsoft.com/office/drawing/2014/main" id="{D8B203F6-C9DC-5A9D-B607-9674754C5446}"/>
                </a:ext>
              </a:extLst>
            </p:cNvPr>
            <p:cNvPicPr>
              <a:picLocks noChangeAspect="1"/>
            </p:cNvPicPr>
            <p:nvPr/>
          </p:nvPicPr>
          <p:blipFill>
            <a:blip r:embed="rId5"/>
            <a:stretch>
              <a:fillRect/>
            </a:stretch>
          </p:blipFill>
          <p:spPr>
            <a:xfrm>
              <a:off x="4105383" y="1508327"/>
              <a:ext cx="355547" cy="250974"/>
            </a:xfrm>
            <a:prstGeom prst="rect">
              <a:avLst/>
            </a:prstGeom>
          </p:spPr>
        </p:pic>
      </p:grpSp>
      <p:grpSp>
        <p:nvGrpSpPr>
          <p:cNvPr id="70" name="Group 69">
            <a:extLst>
              <a:ext uri="{FF2B5EF4-FFF2-40B4-BE49-F238E27FC236}">
                <a16:creationId xmlns:a16="http://schemas.microsoft.com/office/drawing/2014/main" id="{F8BFE72E-A7F2-1363-DB94-56EA8F777490}"/>
              </a:ext>
            </a:extLst>
          </p:cNvPr>
          <p:cNvGrpSpPr/>
          <p:nvPr/>
        </p:nvGrpSpPr>
        <p:grpSpPr>
          <a:xfrm>
            <a:off x="584176" y="2343987"/>
            <a:ext cx="3876754" cy="320432"/>
            <a:chOff x="584176" y="2376109"/>
            <a:chExt cx="3876754" cy="320432"/>
          </a:xfrm>
        </p:grpSpPr>
        <p:grpSp>
          <p:nvGrpSpPr>
            <p:cNvPr id="71" name="Group 70">
              <a:extLst>
                <a:ext uri="{FF2B5EF4-FFF2-40B4-BE49-F238E27FC236}">
                  <a16:creationId xmlns:a16="http://schemas.microsoft.com/office/drawing/2014/main" id="{118E376E-85CC-8FD5-731C-FFC4C7F3B9F5}"/>
                </a:ext>
              </a:extLst>
            </p:cNvPr>
            <p:cNvGrpSpPr/>
            <p:nvPr/>
          </p:nvGrpSpPr>
          <p:grpSpPr>
            <a:xfrm>
              <a:off x="584176" y="2380125"/>
              <a:ext cx="316416" cy="316416"/>
              <a:chOff x="587036" y="1066742"/>
              <a:chExt cx="316416" cy="316416"/>
            </a:xfrm>
          </p:grpSpPr>
          <p:pic>
            <p:nvPicPr>
              <p:cNvPr id="74" name="Graphic 73">
                <a:extLst>
                  <a:ext uri="{FF2B5EF4-FFF2-40B4-BE49-F238E27FC236}">
                    <a16:creationId xmlns:a16="http://schemas.microsoft.com/office/drawing/2014/main" id="{21E676ED-4D09-64C6-2F68-37BAB5F608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75" name="TextBox 74">
                <a:extLst>
                  <a:ext uri="{FF2B5EF4-FFF2-40B4-BE49-F238E27FC236}">
                    <a16:creationId xmlns:a16="http://schemas.microsoft.com/office/drawing/2014/main" id="{C8F344A1-676D-C143-F16E-FA77976331AD}"/>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2</a:t>
                </a:r>
              </a:p>
            </p:txBody>
          </p:sp>
        </p:grpSp>
        <p:pic>
          <p:nvPicPr>
            <p:cNvPr id="72" name="Picture 71">
              <a:extLst>
                <a:ext uri="{FF2B5EF4-FFF2-40B4-BE49-F238E27FC236}">
                  <a16:creationId xmlns:a16="http://schemas.microsoft.com/office/drawing/2014/main" id="{98402EC5-4CA6-BAD8-56B0-58CC2C92CD0D}"/>
                </a:ext>
              </a:extLst>
            </p:cNvPr>
            <p:cNvPicPr>
              <a:picLocks noChangeAspect="1"/>
            </p:cNvPicPr>
            <p:nvPr/>
          </p:nvPicPr>
          <p:blipFill>
            <a:blip r:embed="rId5"/>
            <a:stretch>
              <a:fillRect/>
            </a:stretch>
          </p:blipFill>
          <p:spPr>
            <a:xfrm>
              <a:off x="3601396" y="2376109"/>
              <a:ext cx="355547" cy="250974"/>
            </a:xfrm>
            <a:prstGeom prst="rect">
              <a:avLst/>
            </a:prstGeom>
          </p:spPr>
        </p:pic>
        <p:pic>
          <p:nvPicPr>
            <p:cNvPr id="73" name="Picture 72">
              <a:extLst>
                <a:ext uri="{FF2B5EF4-FFF2-40B4-BE49-F238E27FC236}">
                  <a16:creationId xmlns:a16="http://schemas.microsoft.com/office/drawing/2014/main" id="{C7F9BCAE-51B0-E6BC-E93C-05A928699791}"/>
                </a:ext>
              </a:extLst>
            </p:cNvPr>
            <p:cNvPicPr>
              <a:picLocks noChangeAspect="1"/>
            </p:cNvPicPr>
            <p:nvPr/>
          </p:nvPicPr>
          <p:blipFill>
            <a:blip r:embed="rId5"/>
            <a:stretch>
              <a:fillRect/>
            </a:stretch>
          </p:blipFill>
          <p:spPr>
            <a:xfrm>
              <a:off x="4105383" y="2376109"/>
              <a:ext cx="355547" cy="250974"/>
            </a:xfrm>
            <a:prstGeom prst="rect">
              <a:avLst/>
            </a:prstGeom>
          </p:spPr>
        </p:pic>
      </p:grpSp>
      <p:grpSp>
        <p:nvGrpSpPr>
          <p:cNvPr id="76" name="Group 75">
            <a:extLst>
              <a:ext uri="{FF2B5EF4-FFF2-40B4-BE49-F238E27FC236}">
                <a16:creationId xmlns:a16="http://schemas.microsoft.com/office/drawing/2014/main" id="{6C93E88B-0259-6158-71A3-6D0F08181308}"/>
              </a:ext>
            </a:extLst>
          </p:cNvPr>
          <p:cNvGrpSpPr/>
          <p:nvPr/>
        </p:nvGrpSpPr>
        <p:grpSpPr>
          <a:xfrm>
            <a:off x="584176" y="3198159"/>
            <a:ext cx="3876754" cy="317594"/>
            <a:chOff x="584176" y="3218789"/>
            <a:chExt cx="3876754" cy="317594"/>
          </a:xfrm>
        </p:grpSpPr>
        <p:grpSp>
          <p:nvGrpSpPr>
            <p:cNvPr id="77" name="Group 76">
              <a:extLst>
                <a:ext uri="{FF2B5EF4-FFF2-40B4-BE49-F238E27FC236}">
                  <a16:creationId xmlns:a16="http://schemas.microsoft.com/office/drawing/2014/main" id="{512CAD12-7301-18E1-97CB-72D25067E29D}"/>
                </a:ext>
              </a:extLst>
            </p:cNvPr>
            <p:cNvGrpSpPr/>
            <p:nvPr/>
          </p:nvGrpSpPr>
          <p:grpSpPr>
            <a:xfrm>
              <a:off x="584176" y="3218789"/>
              <a:ext cx="316416" cy="316416"/>
              <a:chOff x="587036" y="1066742"/>
              <a:chExt cx="316416" cy="316416"/>
            </a:xfrm>
          </p:grpSpPr>
          <p:pic>
            <p:nvPicPr>
              <p:cNvPr id="80" name="Graphic 79">
                <a:extLst>
                  <a:ext uri="{FF2B5EF4-FFF2-40B4-BE49-F238E27FC236}">
                    <a16:creationId xmlns:a16="http://schemas.microsoft.com/office/drawing/2014/main" id="{C5299B4D-CA3B-6681-6EA7-E511C7910F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81" name="TextBox 80">
                <a:extLst>
                  <a:ext uri="{FF2B5EF4-FFF2-40B4-BE49-F238E27FC236}">
                    <a16:creationId xmlns:a16="http://schemas.microsoft.com/office/drawing/2014/main" id="{EAC3DE41-EFE9-AAFB-1CF2-CDE2A3AFCE14}"/>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3</a:t>
                </a:r>
              </a:p>
            </p:txBody>
          </p:sp>
        </p:grpSp>
        <p:pic>
          <p:nvPicPr>
            <p:cNvPr id="78" name="Picture 77">
              <a:extLst>
                <a:ext uri="{FF2B5EF4-FFF2-40B4-BE49-F238E27FC236}">
                  <a16:creationId xmlns:a16="http://schemas.microsoft.com/office/drawing/2014/main" id="{B1E4BF12-80D4-1862-E67F-E0B48D4F942F}"/>
                </a:ext>
              </a:extLst>
            </p:cNvPr>
            <p:cNvPicPr>
              <a:picLocks noChangeAspect="1"/>
            </p:cNvPicPr>
            <p:nvPr/>
          </p:nvPicPr>
          <p:blipFill>
            <a:blip r:embed="rId5"/>
            <a:stretch>
              <a:fillRect/>
            </a:stretch>
          </p:blipFill>
          <p:spPr>
            <a:xfrm>
              <a:off x="3601396" y="3285409"/>
              <a:ext cx="355547" cy="250974"/>
            </a:xfrm>
            <a:prstGeom prst="rect">
              <a:avLst/>
            </a:prstGeom>
          </p:spPr>
        </p:pic>
        <p:pic>
          <p:nvPicPr>
            <p:cNvPr id="79" name="Picture 78">
              <a:extLst>
                <a:ext uri="{FF2B5EF4-FFF2-40B4-BE49-F238E27FC236}">
                  <a16:creationId xmlns:a16="http://schemas.microsoft.com/office/drawing/2014/main" id="{B3726A2F-F8DF-B999-1264-3F87B935B08E}"/>
                </a:ext>
              </a:extLst>
            </p:cNvPr>
            <p:cNvPicPr>
              <a:picLocks noChangeAspect="1"/>
            </p:cNvPicPr>
            <p:nvPr/>
          </p:nvPicPr>
          <p:blipFill>
            <a:blip r:embed="rId5"/>
            <a:stretch>
              <a:fillRect/>
            </a:stretch>
          </p:blipFill>
          <p:spPr>
            <a:xfrm>
              <a:off x="4105383" y="3285409"/>
              <a:ext cx="355547" cy="250974"/>
            </a:xfrm>
            <a:prstGeom prst="rect">
              <a:avLst/>
            </a:prstGeom>
          </p:spPr>
        </p:pic>
      </p:grpSp>
      <p:grpSp>
        <p:nvGrpSpPr>
          <p:cNvPr id="82" name="Group 81">
            <a:extLst>
              <a:ext uri="{FF2B5EF4-FFF2-40B4-BE49-F238E27FC236}">
                <a16:creationId xmlns:a16="http://schemas.microsoft.com/office/drawing/2014/main" id="{B548665D-DADB-DA1A-E4BE-CC5FE8E68307}"/>
              </a:ext>
            </a:extLst>
          </p:cNvPr>
          <p:cNvGrpSpPr/>
          <p:nvPr/>
        </p:nvGrpSpPr>
        <p:grpSpPr>
          <a:xfrm>
            <a:off x="584176" y="4049494"/>
            <a:ext cx="3876754" cy="317097"/>
            <a:chOff x="584176" y="3983440"/>
            <a:chExt cx="3876754" cy="317097"/>
          </a:xfrm>
        </p:grpSpPr>
        <p:grpSp>
          <p:nvGrpSpPr>
            <p:cNvPr id="83" name="Group 82">
              <a:extLst>
                <a:ext uri="{FF2B5EF4-FFF2-40B4-BE49-F238E27FC236}">
                  <a16:creationId xmlns:a16="http://schemas.microsoft.com/office/drawing/2014/main" id="{8B5CFECF-31E5-AA3B-B4A7-A28CECF38EC8}"/>
                </a:ext>
              </a:extLst>
            </p:cNvPr>
            <p:cNvGrpSpPr/>
            <p:nvPr/>
          </p:nvGrpSpPr>
          <p:grpSpPr>
            <a:xfrm>
              <a:off x="584176" y="3984121"/>
              <a:ext cx="316416" cy="316416"/>
              <a:chOff x="587036" y="1066742"/>
              <a:chExt cx="316416" cy="316416"/>
            </a:xfrm>
          </p:grpSpPr>
          <p:pic>
            <p:nvPicPr>
              <p:cNvPr id="86" name="Graphic 85">
                <a:extLst>
                  <a:ext uri="{FF2B5EF4-FFF2-40B4-BE49-F238E27FC236}">
                    <a16:creationId xmlns:a16="http://schemas.microsoft.com/office/drawing/2014/main" id="{3D952306-43BD-E21F-2342-3086A54C83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87" name="TextBox 86">
                <a:extLst>
                  <a:ext uri="{FF2B5EF4-FFF2-40B4-BE49-F238E27FC236}">
                    <a16:creationId xmlns:a16="http://schemas.microsoft.com/office/drawing/2014/main" id="{1412D63A-B4D3-2AEF-08BA-9B2505DE0AC4}"/>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ru-RU" b="1">
                    <a:solidFill>
                      <a:srgbClr val="E1E1D5"/>
                    </a:solidFill>
                    <a:latin typeface="Calibri" panose="020F0502020204030204" pitchFamily="34" charset="0"/>
                  </a:rPr>
                  <a:t>4</a:t>
                </a:r>
                <a:endParaRPr lang="en-US" b="1">
                  <a:solidFill>
                    <a:srgbClr val="E1E1D5"/>
                  </a:solidFill>
                  <a:latin typeface="Calibri" panose="020F0502020204030204" pitchFamily="34" charset="0"/>
                </a:endParaRPr>
              </a:p>
            </p:txBody>
          </p:sp>
        </p:grpSp>
        <p:pic>
          <p:nvPicPr>
            <p:cNvPr id="84" name="Picture 83">
              <a:extLst>
                <a:ext uri="{FF2B5EF4-FFF2-40B4-BE49-F238E27FC236}">
                  <a16:creationId xmlns:a16="http://schemas.microsoft.com/office/drawing/2014/main" id="{586CB736-133D-B097-549D-C51853682A61}"/>
                </a:ext>
              </a:extLst>
            </p:cNvPr>
            <p:cNvPicPr>
              <a:picLocks noChangeAspect="1"/>
            </p:cNvPicPr>
            <p:nvPr/>
          </p:nvPicPr>
          <p:blipFill>
            <a:blip r:embed="rId5"/>
            <a:stretch>
              <a:fillRect/>
            </a:stretch>
          </p:blipFill>
          <p:spPr>
            <a:xfrm>
              <a:off x="3601396" y="3983440"/>
              <a:ext cx="355547" cy="250974"/>
            </a:xfrm>
            <a:prstGeom prst="rect">
              <a:avLst/>
            </a:prstGeom>
          </p:spPr>
        </p:pic>
        <p:pic>
          <p:nvPicPr>
            <p:cNvPr id="85" name="Picture 84">
              <a:extLst>
                <a:ext uri="{FF2B5EF4-FFF2-40B4-BE49-F238E27FC236}">
                  <a16:creationId xmlns:a16="http://schemas.microsoft.com/office/drawing/2014/main" id="{25B7CAD6-2E4E-9F0E-2E06-CC96AC43ADBC}"/>
                </a:ext>
              </a:extLst>
            </p:cNvPr>
            <p:cNvPicPr>
              <a:picLocks noChangeAspect="1"/>
            </p:cNvPicPr>
            <p:nvPr/>
          </p:nvPicPr>
          <p:blipFill>
            <a:blip r:embed="rId5"/>
            <a:stretch>
              <a:fillRect/>
            </a:stretch>
          </p:blipFill>
          <p:spPr>
            <a:xfrm>
              <a:off x="4105383" y="3983440"/>
              <a:ext cx="355547" cy="250974"/>
            </a:xfrm>
            <a:prstGeom prst="rect">
              <a:avLst/>
            </a:prstGeom>
          </p:spPr>
        </p:pic>
      </p:grpSp>
      <p:grpSp>
        <p:nvGrpSpPr>
          <p:cNvPr id="14" name="Group 13">
            <a:extLst>
              <a:ext uri="{FF2B5EF4-FFF2-40B4-BE49-F238E27FC236}">
                <a16:creationId xmlns:a16="http://schemas.microsoft.com/office/drawing/2014/main" id="{8D51FDF8-A2B8-51E5-D327-7F4FD01B990D}"/>
              </a:ext>
            </a:extLst>
          </p:cNvPr>
          <p:cNvGrpSpPr/>
          <p:nvPr/>
        </p:nvGrpSpPr>
        <p:grpSpPr>
          <a:xfrm>
            <a:off x="554942" y="126026"/>
            <a:ext cx="7729195" cy="214919"/>
            <a:chOff x="510170" y="158666"/>
            <a:chExt cx="7306451" cy="197965"/>
          </a:xfrm>
        </p:grpSpPr>
        <p:sp>
          <p:nvSpPr>
            <p:cNvPr id="15" name="Parallelogram 14">
              <a:extLst>
                <a:ext uri="{FF2B5EF4-FFF2-40B4-BE49-F238E27FC236}">
                  <a16:creationId xmlns:a16="http://schemas.microsoft.com/office/drawing/2014/main" id="{758316F5-1728-7F7A-2219-6E505228C9CC}"/>
                </a:ext>
              </a:extLst>
            </p:cNvPr>
            <p:cNvSpPr/>
            <p:nvPr/>
          </p:nvSpPr>
          <p:spPr>
            <a:xfrm>
              <a:off x="154520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700" dirty="0">
                  <a:solidFill>
                    <a:schemeClr val="accent6"/>
                  </a:solidFill>
                  <a:latin typeface="Calibri" panose="020F0502020204030204" pitchFamily="34" charset="0"/>
                </a:rPr>
                <a:t>3.2. Programų progresas</a:t>
              </a:r>
            </a:p>
          </p:txBody>
        </p:sp>
        <p:sp>
          <p:nvSpPr>
            <p:cNvPr id="16" name="Parallelogram 15">
              <a:extLst>
                <a:ext uri="{FF2B5EF4-FFF2-40B4-BE49-F238E27FC236}">
                  <a16:creationId xmlns:a16="http://schemas.microsoft.com/office/drawing/2014/main" id="{64AC319B-D026-79F4-1228-2882A962DB0C}"/>
                </a:ext>
              </a:extLst>
            </p:cNvPr>
            <p:cNvSpPr/>
            <p:nvPr/>
          </p:nvSpPr>
          <p:spPr>
            <a:xfrm>
              <a:off x="51017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00">
                  <a:solidFill>
                    <a:schemeClr val="accent6"/>
                  </a:solidFill>
                  <a:latin typeface="Calibri" panose="020F0502020204030204" pitchFamily="34" charset="0"/>
                </a:rPr>
                <a:t>3.1. </a:t>
              </a:r>
              <a:r>
                <a:rPr lang="pt-BR" sz="700" err="1">
                  <a:solidFill>
                    <a:schemeClr val="accent6"/>
                  </a:solidFill>
                  <a:latin typeface="Calibri" panose="020F0502020204030204" pitchFamily="34" charset="0"/>
                </a:rPr>
                <a:t>Intervencijų</a:t>
              </a:r>
              <a:r>
                <a:rPr lang="pt-BR" sz="700">
                  <a:solidFill>
                    <a:schemeClr val="accent6"/>
                  </a:solidFill>
                  <a:latin typeface="Calibri" panose="020F0502020204030204" pitchFamily="34" charset="0"/>
                </a:rPr>
                <a:t> logika, poreikiai ir </a:t>
              </a:r>
              <a:r>
                <a:rPr lang="pt-BR" sz="700" err="1">
                  <a:solidFill>
                    <a:schemeClr val="accent6"/>
                  </a:solidFill>
                  <a:latin typeface="Calibri" panose="020F0502020204030204" pitchFamily="34" charset="0"/>
                </a:rPr>
                <a:t>nuoseklumas</a:t>
              </a:r>
              <a:endParaRPr lang="en-GB" sz="700">
                <a:solidFill>
                  <a:schemeClr val="accent6"/>
                </a:solidFill>
                <a:latin typeface="Calibri" panose="020F0502020204030204" pitchFamily="34" charset="0"/>
              </a:endParaRPr>
            </a:p>
          </p:txBody>
        </p:sp>
        <p:sp>
          <p:nvSpPr>
            <p:cNvPr id="17" name="Parallelogram 16">
              <a:extLst>
                <a:ext uri="{FF2B5EF4-FFF2-40B4-BE49-F238E27FC236}">
                  <a16:creationId xmlns:a16="http://schemas.microsoft.com/office/drawing/2014/main" id="{4F49B2CA-EC1D-C9ED-0729-ADCDEA9FDC70}"/>
                </a:ext>
              </a:extLst>
            </p:cNvPr>
            <p:cNvSpPr/>
            <p:nvPr/>
          </p:nvSpPr>
          <p:spPr>
            <a:xfrm>
              <a:off x="258023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accent6"/>
                  </a:solidFill>
                  <a:latin typeface="Calibri" panose="020F0502020204030204" pitchFamily="34" charset="0"/>
                </a:rPr>
                <a:t>3.3. </a:t>
              </a:r>
              <a:r>
                <a:rPr lang="lt-LT" sz="700" dirty="0">
                  <a:solidFill>
                    <a:schemeClr val="accent6"/>
                  </a:solidFill>
                  <a:latin typeface="Calibri" panose="020F0502020204030204" pitchFamily="34" charset="0"/>
                </a:rPr>
                <a:t>Valdymas ir stebėsena</a:t>
              </a:r>
            </a:p>
          </p:txBody>
        </p:sp>
        <p:sp>
          <p:nvSpPr>
            <p:cNvPr id="19" name="Parallelogram 18">
              <a:extLst>
                <a:ext uri="{FF2B5EF4-FFF2-40B4-BE49-F238E27FC236}">
                  <a16:creationId xmlns:a16="http://schemas.microsoft.com/office/drawing/2014/main" id="{1E82AC3D-34AC-9D5A-6D80-83CF02DAFFCC}"/>
                </a:ext>
              </a:extLst>
            </p:cNvPr>
            <p:cNvSpPr/>
            <p:nvPr/>
          </p:nvSpPr>
          <p:spPr>
            <a:xfrm>
              <a:off x="3615261"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3.4. </a:t>
              </a:r>
              <a:r>
                <a:rPr lang="lt-LT" sz="700">
                  <a:solidFill>
                    <a:schemeClr val="accent6"/>
                  </a:solidFill>
                  <a:latin typeface="Calibri" panose="020F0502020204030204" pitchFamily="34" charset="0"/>
                </a:rPr>
                <a:t>Stebėsenos komiteto plėtros galimybės</a:t>
              </a:r>
              <a:endParaRPr lang="pt-BR" sz="700">
                <a:solidFill>
                  <a:schemeClr val="accent6"/>
                </a:solidFill>
                <a:latin typeface="Calibri" panose="020F0502020204030204" pitchFamily="34" charset="0"/>
              </a:endParaRPr>
            </a:p>
          </p:txBody>
        </p:sp>
        <p:sp>
          <p:nvSpPr>
            <p:cNvPr id="20" name="Parallelogram 19">
              <a:extLst>
                <a:ext uri="{FF2B5EF4-FFF2-40B4-BE49-F238E27FC236}">
                  <a16:creationId xmlns:a16="http://schemas.microsoft.com/office/drawing/2014/main" id="{980DDE37-5E02-50C7-4485-152F5B1356EF}"/>
                </a:ext>
              </a:extLst>
            </p:cNvPr>
            <p:cNvSpPr/>
            <p:nvPr/>
          </p:nvSpPr>
          <p:spPr>
            <a:xfrm>
              <a:off x="465029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3.5. </a:t>
              </a:r>
              <a:r>
                <a:rPr lang="lt-LT" sz="700">
                  <a:solidFill>
                    <a:schemeClr val="accent6"/>
                  </a:solidFill>
                  <a:latin typeface="Calibri" panose="020F0502020204030204" pitchFamily="34" charset="0"/>
                </a:rPr>
                <a:t>Sklaidos veikla</a:t>
              </a:r>
            </a:p>
          </p:txBody>
        </p:sp>
        <p:sp>
          <p:nvSpPr>
            <p:cNvPr id="21" name="Parallelogram 20">
              <a:extLst>
                <a:ext uri="{FF2B5EF4-FFF2-40B4-BE49-F238E27FC236}">
                  <a16:creationId xmlns:a16="http://schemas.microsoft.com/office/drawing/2014/main" id="{B7AF9AD5-E4A0-D63D-90A8-73CF05A62310}"/>
                </a:ext>
              </a:extLst>
            </p:cNvPr>
            <p:cNvSpPr/>
            <p:nvPr/>
          </p:nvSpPr>
          <p:spPr>
            <a:xfrm>
              <a:off x="5685319" y="158666"/>
              <a:ext cx="1096273" cy="197965"/>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bg1"/>
                  </a:solidFill>
                  <a:latin typeface="Calibri" panose="020F0502020204030204" pitchFamily="34" charset="0"/>
                </a:rPr>
                <a:t>3.6. </a:t>
              </a:r>
              <a:r>
                <a:rPr lang="lt-LT" sz="700">
                  <a:solidFill>
                    <a:schemeClr val="bg1"/>
                  </a:solidFill>
                  <a:latin typeface="Calibri" panose="020F0502020204030204" pitchFamily="34" charset="0"/>
                </a:rPr>
                <a:t>Galimybės sumažinti administracinę naštą</a:t>
              </a:r>
            </a:p>
          </p:txBody>
        </p:sp>
        <p:sp>
          <p:nvSpPr>
            <p:cNvPr id="22" name="Parallelogram 21">
              <a:extLst>
                <a:ext uri="{FF2B5EF4-FFF2-40B4-BE49-F238E27FC236}">
                  <a16:creationId xmlns:a16="http://schemas.microsoft.com/office/drawing/2014/main" id="{7CF4E6AF-3781-A01A-C3A7-2BBDC4446148}"/>
                </a:ext>
              </a:extLst>
            </p:cNvPr>
            <p:cNvSpPr/>
            <p:nvPr/>
          </p:nvSpPr>
          <p:spPr>
            <a:xfrm>
              <a:off x="6720348"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3.7. </a:t>
              </a:r>
              <a:r>
                <a:rPr lang="lt-LT" sz="700">
                  <a:solidFill>
                    <a:schemeClr val="accent6"/>
                  </a:solidFill>
                  <a:latin typeface="Calibri" panose="020F0502020204030204" pitchFamily="34" charset="0"/>
                </a:rPr>
                <a:t>ES pridėtinė vertė</a:t>
              </a:r>
              <a:endParaRPr lang="pt-BR" sz="700">
                <a:solidFill>
                  <a:schemeClr val="accent6"/>
                </a:solidFill>
                <a:latin typeface="Calibri" panose="020F0502020204030204" pitchFamily="34" charset="0"/>
              </a:endParaRPr>
            </a:p>
          </p:txBody>
        </p:sp>
      </p:grpSp>
      <p:sp>
        <p:nvSpPr>
          <p:cNvPr id="23" name="Rectangle 22">
            <a:extLst>
              <a:ext uri="{FF2B5EF4-FFF2-40B4-BE49-F238E27FC236}">
                <a16:creationId xmlns:a16="http://schemas.microsoft.com/office/drawing/2014/main" id="{3BAE92FB-151E-37E7-DBF5-F6F2D78D9F59}"/>
              </a:ext>
            </a:extLst>
          </p:cNvPr>
          <p:cNvSpPr/>
          <p:nvPr/>
        </p:nvSpPr>
        <p:spPr>
          <a:xfrm>
            <a:off x="2285999" y="4637969"/>
            <a:ext cx="5159829" cy="451191"/>
          </a:xfrm>
          <a:prstGeom prst="rect">
            <a:avLst/>
          </a:prstGeom>
          <a:noFill/>
          <a:ln>
            <a:noFill/>
          </a:ln>
        </p:spPr>
        <p:txBody>
          <a:bodyPr spcFirstLastPara="1" wrap="square" lIns="91425" tIns="91425" rIns="91425" bIns="91425" numCol="2" rtlCol="0" anchor="ctr" anchorCtr="0">
            <a:noAutofit/>
          </a:bodyPr>
          <a:lstStyle/>
          <a:p>
            <a:pPr marL="0" indent="0" algn="just" rtl="0">
              <a:spcBef>
                <a:spcPts val="0"/>
              </a:spcBef>
              <a:spcAft>
                <a:spcPts val="0"/>
              </a:spcAft>
              <a:buNone/>
            </a:pPr>
            <a:r>
              <a:rPr lang="en-US" sz="700">
                <a:solidFill>
                  <a:schemeClr val="bg2"/>
                </a:solidFill>
              </a:rPr>
              <a:t>ES – Europos </a:t>
            </a:r>
            <a:r>
              <a:rPr lang="en-US" sz="700" err="1">
                <a:solidFill>
                  <a:schemeClr val="bg2"/>
                </a:solidFill>
              </a:rPr>
              <a:t>Sąjunga</a:t>
            </a:r>
            <a:r>
              <a:rPr lang="lt-LT" sz="700">
                <a:solidFill>
                  <a:schemeClr val="bg2"/>
                </a:solidFill>
              </a:rPr>
              <a:t>;</a:t>
            </a:r>
          </a:p>
          <a:p>
            <a:pPr marL="0" indent="0" algn="just" rtl="0">
              <a:spcBef>
                <a:spcPts val="0"/>
              </a:spcBef>
              <a:spcAft>
                <a:spcPts val="0"/>
              </a:spcAft>
              <a:buNone/>
            </a:pPr>
            <a:r>
              <a:rPr lang="lt-LT" sz="700">
                <a:solidFill>
                  <a:schemeClr val="bg2"/>
                </a:solidFill>
              </a:rPr>
              <a:t>SVVP – </a:t>
            </a:r>
            <a:r>
              <a:rPr lang="sv-SE" sz="700" err="1">
                <a:solidFill>
                  <a:schemeClr val="bg2"/>
                </a:solidFill>
              </a:rPr>
              <a:t>Sienų</a:t>
            </a:r>
            <a:r>
              <a:rPr lang="sv-SE" sz="700">
                <a:solidFill>
                  <a:schemeClr val="bg2"/>
                </a:solidFill>
              </a:rPr>
              <a:t> </a:t>
            </a:r>
            <a:r>
              <a:rPr lang="sv-SE" sz="700" err="1">
                <a:solidFill>
                  <a:schemeClr val="bg2"/>
                </a:solidFill>
              </a:rPr>
              <a:t>valdymo</a:t>
            </a:r>
            <a:r>
              <a:rPr lang="sv-SE" sz="700">
                <a:solidFill>
                  <a:schemeClr val="bg2"/>
                </a:solidFill>
              </a:rPr>
              <a:t> </a:t>
            </a:r>
            <a:r>
              <a:rPr lang="sv-SE" sz="700" err="1">
                <a:solidFill>
                  <a:schemeClr val="bg2"/>
                </a:solidFill>
              </a:rPr>
              <a:t>ir</a:t>
            </a:r>
            <a:r>
              <a:rPr lang="sv-SE" sz="700">
                <a:solidFill>
                  <a:schemeClr val="bg2"/>
                </a:solidFill>
              </a:rPr>
              <a:t> </a:t>
            </a:r>
            <a:r>
              <a:rPr lang="sv-SE" sz="700" err="1">
                <a:solidFill>
                  <a:schemeClr val="bg2"/>
                </a:solidFill>
              </a:rPr>
              <a:t>vizų</a:t>
            </a:r>
            <a:r>
              <a:rPr lang="sv-SE" sz="700">
                <a:solidFill>
                  <a:schemeClr val="bg2"/>
                </a:solidFill>
              </a:rPr>
              <a:t> </a:t>
            </a:r>
            <a:r>
              <a:rPr lang="sv-SE" sz="700" err="1">
                <a:solidFill>
                  <a:schemeClr val="bg2"/>
                </a:solidFill>
              </a:rPr>
              <a:t>politikos</a:t>
            </a:r>
            <a:r>
              <a:rPr lang="sv-SE" sz="700">
                <a:solidFill>
                  <a:schemeClr val="bg2"/>
                </a:solidFill>
              </a:rPr>
              <a:t> </a:t>
            </a:r>
            <a:r>
              <a:rPr lang="sv-SE" sz="700" err="1">
                <a:solidFill>
                  <a:schemeClr val="bg2"/>
                </a:solidFill>
              </a:rPr>
              <a:t>finansinė</a:t>
            </a:r>
            <a:r>
              <a:rPr lang="sv-SE" sz="700">
                <a:solidFill>
                  <a:schemeClr val="bg2"/>
                </a:solidFill>
              </a:rPr>
              <a:t> </a:t>
            </a:r>
            <a:r>
              <a:rPr lang="sv-SE" sz="700" err="1">
                <a:solidFill>
                  <a:schemeClr val="bg2"/>
                </a:solidFill>
              </a:rPr>
              <a:t>priemonė</a:t>
            </a:r>
            <a:r>
              <a:rPr lang="lt-LT" sz="700">
                <a:solidFill>
                  <a:schemeClr val="bg2"/>
                </a:solidFill>
              </a:rPr>
              <a:t>;</a:t>
            </a:r>
          </a:p>
          <a:p>
            <a:pPr marL="0" indent="0" algn="just" rtl="0">
              <a:spcBef>
                <a:spcPts val="0"/>
              </a:spcBef>
              <a:spcAft>
                <a:spcPts val="0"/>
              </a:spcAft>
              <a:buNone/>
            </a:pPr>
            <a:r>
              <a:rPr lang="lt-LT" sz="700">
                <a:solidFill>
                  <a:schemeClr val="bg2"/>
                </a:solidFill>
              </a:rPr>
              <a:t>VSF – Vidaus saugumo fondas;</a:t>
            </a:r>
          </a:p>
        </p:txBody>
      </p:sp>
      <p:grpSp>
        <p:nvGrpSpPr>
          <p:cNvPr id="10" name="Group 9">
            <a:extLst>
              <a:ext uri="{FF2B5EF4-FFF2-40B4-BE49-F238E27FC236}">
                <a16:creationId xmlns:a16="http://schemas.microsoft.com/office/drawing/2014/main" id="{0E56FA0A-E69C-B2DC-6869-CEA82AC1908B}"/>
              </a:ext>
            </a:extLst>
          </p:cNvPr>
          <p:cNvGrpSpPr/>
          <p:nvPr/>
        </p:nvGrpSpPr>
        <p:grpSpPr>
          <a:xfrm>
            <a:off x="4614968" y="3585174"/>
            <a:ext cx="3995737" cy="1000374"/>
            <a:chOff x="4621423" y="3206157"/>
            <a:chExt cx="3995737" cy="1000374"/>
          </a:xfrm>
        </p:grpSpPr>
        <p:sp>
          <p:nvSpPr>
            <p:cNvPr id="5" name="Rectangle 4">
              <a:extLst>
                <a:ext uri="{FF2B5EF4-FFF2-40B4-BE49-F238E27FC236}">
                  <a16:creationId xmlns:a16="http://schemas.microsoft.com/office/drawing/2014/main" id="{F7A68818-8670-1CE3-C816-D76556A9E4E3}"/>
                </a:ext>
              </a:extLst>
            </p:cNvPr>
            <p:cNvSpPr/>
            <p:nvPr/>
          </p:nvSpPr>
          <p:spPr>
            <a:xfrm>
              <a:off x="4623011" y="3206157"/>
              <a:ext cx="3994149" cy="134652"/>
            </a:xfrm>
            <a:prstGeom prst="rect">
              <a:avLst/>
            </a:prstGeom>
            <a:solidFill>
              <a:schemeClr val="accent5"/>
            </a:solidFill>
            <a:ln>
              <a:noFill/>
            </a:ln>
          </p:spPr>
          <p:txBody>
            <a:bodyPr spcFirstLastPara="1" wrap="square" lIns="91425" tIns="91425" rIns="91425" bIns="91425" numCol="1" rtlCol="0" anchor="ctr" anchorCtr="0">
              <a:noAutofit/>
            </a:bodyPr>
            <a:lstStyle/>
            <a:p>
              <a:pPr algn="ctr" rtl="0">
                <a:spcBef>
                  <a:spcPts val="0"/>
                </a:spcBef>
                <a:spcAft>
                  <a:spcPts val="0"/>
                </a:spcAft>
              </a:pPr>
              <a:r>
                <a:rPr lang="lt-LT" sz="800" b="1">
                  <a:latin typeface="+mj-lt"/>
                </a:rPr>
                <a:t>ES Reglamentas 2021/1060</a:t>
              </a:r>
            </a:p>
          </p:txBody>
        </p:sp>
        <p:sp>
          <p:nvSpPr>
            <p:cNvPr id="6" name="Text Placeholder 7">
              <a:extLst>
                <a:ext uri="{FF2B5EF4-FFF2-40B4-BE49-F238E27FC236}">
                  <a16:creationId xmlns:a16="http://schemas.microsoft.com/office/drawing/2014/main" id="{F9CEDAFC-DF36-0FCC-D1B3-AC55A42740D2}"/>
                </a:ext>
              </a:extLst>
            </p:cNvPr>
            <p:cNvSpPr txBox="1">
              <a:spLocks/>
            </p:cNvSpPr>
            <p:nvPr/>
          </p:nvSpPr>
          <p:spPr>
            <a:xfrm>
              <a:off x="4621423" y="3339741"/>
              <a:ext cx="2194781" cy="866790"/>
            </a:xfrm>
            <a:prstGeom prst="rect">
              <a:avLst/>
            </a:prstGeom>
            <a:solidFill>
              <a:schemeClr val="accent2">
                <a:lumMod val="20000"/>
                <a:lumOff val="80000"/>
              </a:schemeClr>
            </a:solidFill>
          </p:spPr>
          <p:txBody>
            <a:bodyPr vert="horz" wrap="square" lIns="45720" tIns="45720" rIns="45720" bIns="45720" rtlCol="0" anchor="ctr">
              <a:noAutofit/>
            </a:bodyPr>
            <a:lstStyle>
              <a:defPPr>
                <a:defRPr lang="en-US"/>
              </a:defPPr>
              <a:lvl1pPr indent="0" algn="just">
                <a:lnSpc>
                  <a:spcPct val="90000"/>
                </a:lnSpc>
                <a:spcBef>
                  <a:spcPts val="0"/>
                </a:spcBef>
                <a:buFont typeface="Arial" panose="020B0604020202020204" pitchFamily="34" charset="0"/>
                <a:buNone/>
                <a:defRPr sz="900" b="0" i="0">
                  <a:solidFill>
                    <a:srgbClr val="000000"/>
                  </a:solidFill>
                  <a:latin typeface="Calibri Light" panose="020F0302020204030204" pitchFamily="34" charset="0"/>
                  <a:ea typeface="Calibri" panose="020F0502020204030204" pitchFamily="34" charset="0"/>
                  <a:cs typeface="Arial" panose="020B0604020202020204" pitchFamily="34" charset="0"/>
                </a:defRPr>
              </a:lvl1pPr>
              <a:lvl2pPr marL="514350" indent="-171450">
                <a:lnSpc>
                  <a:spcPct val="90000"/>
                </a:lnSpc>
                <a:spcBef>
                  <a:spcPts val="375"/>
                </a:spcBef>
                <a:buFont typeface="Arial" panose="020B0604020202020204" pitchFamily="34" charset="0"/>
                <a:buChar char="•"/>
                <a:defRPr sz="1800" b="0" i="0">
                  <a:solidFill>
                    <a:srgbClr val="2D3934"/>
                  </a:solidFill>
                  <a:latin typeface="Avenir Next Medium" panose="020B0503020202020204" pitchFamily="34" charset="0"/>
                </a:defRPr>
              </a:lvl2pPr>
              <a:lvl3pPr marL="857250" indent="-171450">
                <a:lnSpc>
                  <a:spcPct val="90000"/>
                </a:lnSpc>
                <a:spcBef>
                  <a:spcPts val="375"/>
                </a:spcBef>
                <a:buFont typeface="Arial" panose="020B0604020202020204" pitchFamily="34" charset="0"/>
                <a:buChar char="•"/>
                <a:defRPr sz="1500" b="0" i="0">
                  <a:solidFill>
                    <a:srgbClr val="2D3934"/>
                  </a:solidFill>
                  <a:latin typeface="Avenir Next Medium" panose="020B0503020202020204" pitchFamily="34" charset="0"/>
                </a:defRPr>
              </a:lvl3pPr>
              <a:lvl4pPr marL="12001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4pPr>
              <a:lvl5pPr marL="15430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sz="800" dirty="0">
                  <a:latin typeface="+mj-lt"/>
                </a:rPr>
                <a:t>Administracinė našta, atsirandanti dėl Programų administracinės tvarkos konsolidavimo su kitais ES fondais (ES Reglamento 2021/1060 pokyčiai). Administracinė našta praėjusiu programavimo laikotarpiu buvo mažesnė.</a:t>
              </a:r>
              <a:endParaRPr lang="en-US" sz="800" dirty="0">
                <a:latin typeface="+mj-lt"/>
              </a:endParaRPr>
            </a:p>
          </p:txBody>
        </p:sp>
        <p:sp>
          <p:nvSpPr>
            <p:cNvPr id="7" name="Text Placeholder 7">
              <a:extLst>
                <a:ext uri="{FF2B5EF4-FFF2-40B4-BE49-F238E27FC236}">
                  <a16:creationId xmlns:a16="http://schemas.microsoft.com/office/drawing/2014/main" id="{99A4CF6E-EE33-05A6-51DA-47DBA98E7C5D}"/>
                </a:ext>
              </a:extLst>
            </p:cNvPr>
            <p:cNvSpPr txBox="1">
              <a:spLocks/>
            </p:cNvSpPr>
            <p:nvPr/>
          </p:nvSpPr>
          <p:spPr>
            <a:xfrm>
              <a:off x="7206475" y="3339740"/>
              <a:ext cx="1410685" cy="866790"/>
            </a:xfrm>
            <a:prstGeom prst="rect">
              <a:avLst/>
            </a:prstGeom>
            <a:solidFill>
              <a:schemeClr val="accent2">
                <a:lumMod val="20000"/>
                <a:lumOff val="80000"/>
              </a:schemeClr>
            </a:solidFill>
          </p:spPr>
          <p:txBody>
            <a:bodyPr vert="horz" wrap="square" lIns="45720" tIns="45720" rIns="45720" bIns="45720" rtlCol="0" anchor="ctr">
              <a:noAutofit/>
            </a:bodyPr>
            <a:lstStyle>
              <a:defPPr>
                <a:defRPr lang="en-US"/>
              </a:defPPr>
              <a:lvl1pPr indent="0" algn="just">
                <a:lnSpc>
                  <a:spcPct val="90000"/>
                </a:lnSpc>
                <a:spcBef>
                  <a:spcPts val="0"/>
                </a:spcBef>
                <a:buFont typeface="Arial" panose="020B0604020202020204" pitchFamily="34" charset="0"/>
                <a:buNone/>
                <a:defRPr sz="800" b="0" i="0">
                  <a:solidFill>
                    <a:srgbClr val="000000"/>
                  </a:solidFill>
                  <a:latin typeface="+mj-lt"/>
                  <a:ea typeface="Calibri" panose="020F0502020204030204" pitchFamily="34" charset="0"/>
                  <a:cs typeface="Arial" panose="020B0604020202020204" pitchFamily="34" charset="0"/>
                </a:defRPr>
              </a:lvl1pPr>
              <a:lvl2pPr marL="514350" indent="-171450">
                <a:lnSpc>
                  <a:spcPct val="90000"/>
                </a:lnSpc>
                <a:spcBef>
                  <a:spcPts val="375"/>
                </a:spcBef>
                <a:buFont typeface="Arial" panose="020B0604020202020204" pitchFamily="34" charset="0"/>
                <a:buChar char="•"/>
                <a:defRPr sz="1800" b="0" i="0">
                  <a:solidFill>
                    <a:srgbClr val="2D3934"/>
                  </a:solidFill>
                  <a:latin typeface="Avenir Next Medium" panose="020B0503020202020204" pitchFamily="34" charset="0"/>
                </a:defRPr>
              </a:lvl2pPr>
              <a:lvl3pPr marL="857250" indent="-171450">
                <a:lnSpc>
                  <a:spcPct val="90000"/>
                </a:lnSpc>
                <a:spcBef>
                  <a:spcPts val="375"/>
                </a:spcBef>
                <a:buFont typeface="Arial" panose="020B0604020202020204" pitchFamily="34" charset="0"/>
                <a:buChar char="•"/>
                <a:defRPr sz="1500" b="0" i="0">
                  <a:solidFill>
                    <a:srgbClr val="2D3934"/>
                  </a:solidFill>
                  <a:latin typeface="Avenir Next Medium" panose="020B0503020202020204" pitchFamily="34" charset="0"/>
                </a:defRPr>
              </a:lvl3pPr>
              <a:lvl4pPr marL="12001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4pPr>
              <a:lvl5pPr marL="15430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dirty="0"/>
                <a:t>Svarstyti kartu su Europos Komisija galimybes geriau subalansuoti reikalavimus ir lankstumą, kad jis būtų artimesnis galiojusiam reglamentavimui.</a:t>
              </a:r>
            </a:p>
          </p:txBody>
        </p:sp>
        <p:sp>
          <p:nvSpPr>
            <p:cNvPr id="9" name="Isosceles Triangle 8">
              <a:extLst>
                <a:ext uri="{FF2B5EF4-FFF2-40B4-BE49-F238E27FC236}">
                  <a16:creationId xmlns:a16="http://schemas.microsoft.com/office/drawing/2014/main" id="{B950D4A8-EDE6-BE28-CC9A-A1EBDA520DA4}"/>
                </a:ext>
              </a:extLst>
            </p:cNvPr>
            <p:cNvSpPr/>
            <p:nvPr/>
          </p:nvSpPr>
          <p:spPr>
            <a:xfrm rot="5400000">
              <a:off x="6832221" y="3608980"/>
              <a:ext cx="358235" cy="298314"/>
            </a:xfrm>
            <a:prstGeom prst="triangle">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lt1"/>
                </a:solidFill>
              </a:endParaRPr>
            </a:p>
          </p:txBody>
        </p:sp>
      </p:grpSp>
    </p:spTree>
    <p:extLst>
      <p:ext uri="{BB962C8B-B14F-4D97-AF65-F5344CB8AC3E}">
        <p14:creationId xmlns:p14="http://schemas.microsoft.com/office/powerpoint/2010/main" val="211933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a:extLst>
              <a:ext uri="{FF2B5EF4-FFF2-40B4-BE49-F238E27FC236}">
                <a16:creationId xmlns:a16="http://schemas.microsoft.com/office/drawing/2014/main" id="{EEF2D2A0-D8A8-A3C0-BED3-6353021AAB64}"/>
              </a:ext>
            </a:extLst>
          </p:cNvPr>
          <p:cNvSpPr>
            <a:spLocks noGrp="1"/>
          </p:cNvSpPr>
          <p:nvPr>
            <p:ph type="title"/>
          </p:nvPr>
        </p:nvSpPr>
        <p:spPr>
          <a:xfrm>
            <a:off x="549788" y="362094"/>
            <a:ext cx="8064500" cy="461664"/>
          </a:xfrm>
        </p:spPr>
        <p:txBody>
          <a:bodyPr anchor="ctr">
            <a:noAutofit/>
          </a:bodyPr>
          <a:lstStyle/>
          <a:p>
            <a:pPr algn="just"/>
            <a:r>
              <a:rPr lang="lt-LT" sz="1200" dirty="0">
                <a:solidFill>
                  <a:schemeClr val="accent6"/>
                </a:solidFill>
              </a:rPr>
              <a:t>Nacionalinio saugumo sritys, kurioms taikomos programos, nėra sistemingai priklausomos nuo ES finansavimo, ES finansavimas suteikia daugiau apimties, masto ir funkcijų poveikio</a:t>
            </a:r>
            <a:endParaRPr lang="en-GB" sz="1200" dirty="0">
              <a:solidFill>
                <a:schemeClr val="accent6"/>
              </a:solidFill>
            </a:endParaRPr>
          </a:p>
        </p:txBody>
      </p:sp>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p:txBody>
          <a:bodyPr/>
          <a:lstStyle/>
          <a:p>
            <a:fld id="{42B1E8F1-27DF-3C4C-AF5E-F329429EDE92}" type="slidenum">
              <a:rPr lang="en-US"/>
              <a:t>12</a:t>
            </a:fld>
            <a:endParaRPr lang="en-US"/>
          </a:p>
        </p:txBody>
      </p:sp>
      <p:sp>
        <p:nvSpPr>
          <p:cNvPr id="161" name="Rectangle 160">
            <a:extLst>
              <a:ext uri="{FF2B5EF4-FFF2-40B4-BE49-F238E27FC236}">
                <a16:creationId xmlns:a16="http://schemas.microsoft.com/office/drawing/2014/main" id="{C6E07098-D5EE-2E09-38FC-90687C85274D}"/>
              </a:ext>
            </a:extLst>
          </p:cNvPr>
          <p:cNvSpPr/>
          <p:nvPr/>
        </p:nvSpPr>
        <p:spPr>
          <a:xfrm>
            <a:off x="1508760" y="4637969"/>
            <a:ext cx="6240779" cy="451191"/>
          </a:xfrm>
          <a:prstGeom prst="rect">
            <a:avLst/>
          </a:prstGeom>
          <a:noFill/>
          <a:ln>
            <a:noFill/>
          </a:ln>
        </p:spPr>
        <p:txBody>
          <a:bodyPr spcFirstLastPara="1" wrap="square" lIns="91425" tIns="91425" rIns="91425" bIns="91425" numCol="2" rtlCol="0" anchor="ctr" anchorCtr="0">
            <a:noAutofit/>
          </a:bodyPr>
          <a:lstStyle/>
          <a:p>
            <a:pPr marL="0" indent="0" algn="just" rtl="0">
              <a:spcBef>
                <a:spcPts val="0"/>
              </a:spcBef>
              <a:spcAft>
                <a:spcPts val="0"/>
              </a:spcAft>
              <a:buNone/>
            </a:pPr>
            <a:r>
              <a:rPr lang="en-US" sz="700">
                <a:solidFill>
                  <a:schemeClr val="bg2"/>
                </a:solidFill>
              </a:rPr>
              <a:t>ES – Europos </a:t>
            </a:r>
            <a:r>
              <a:rPr lang="en-US" sz="700" err="1">
                <a:solidFill>
                  <a:schemeClr val="bg2"/>
                </a:solidFill>
              </a:rPr>
              <a:t>Sąjunga</a:t>
            </a:r>
            <a:r>
              <a:rPr lang="lt-LT" sz="700">
                <a:solidFill>
                  <a:schemeClr val="bg2"/>
                </a:solidFill>
              </a:rPr>
              <a:t>;</a:t>
            </a:r>
            <a:endParaRPr lang="en-US" sz="700">
              <a:solidFill>
                <a:schemeClr val="bg2"/>
              </a:solidFill>
            </a:endParaRPr>
          </a:p>
          <a:p>
            <a:pPr marL="0" indent="0" algn="just" rtl="0">
              <a:spcBef>
                <a:spcPts val="0"/>
              </a:spcBef>
              <a:spcAft>
                <a:spcPts val="0"/>
              </a:spcAft>
              <a:buNone/>
            </a:pPr>
            <a:r>
              <a:rPr lang="en-US" sz="700">
                <a:solidFill>
                  <a:schemeClr val="bg2"/>
                </a:solidFill>
              </a:rPr>
              <a:t>VSAT – </a:t>
            </a:r>
            <a:r>
              <a:rPr lang="en-US" sz="700" err="1">
                <a:solidFill>
                  <a:schemeClr val="bg2"/>
                </a:solidFill>
              </a:rPr>
              <a:t>Valstybės</a:t>
            </a:r>
            <a:r>
              <a:rPr lang="en-US" sz="700">
                <a:solidFill>
                  <a:schemeClr val="bg2"/>
                </a:solidFill>
              </a:rPr>
              <a:t> </a:t>
            </a:r>
            <a:r>
              <a:rPr lang="en-US" sz="700" err="1">
                <a:solidFill>
                  <a:schemeClr val="bg2"/>
                </a:solidFill>
              </a:rPr>
              <a:t>sienos</a:t>
            </a:r>
            <a:r>
              <a:rPr lang="en-US" sz="700">
                <a:solidFill>
                  <a:schemeClr val="bg2"/>
                </a:solidFill>
              </a:rPr>
              <a:t> </a:t>
            </a:r>
            <a:r>
              <a:rPr lang="en-US" sz="700" err="1">
                <a:solidFill>
                  <a:schemeClr val="bg2"/>
                </a:solidFill>
              </a:rPr>
              <a:t>apsaugos</a:t>
            </a:r>
            <a:r>
              <a:rPr lang="en-US" sz="700">
                <a:solidFill>
                  <a:schemeClr val="bg2"/>
                </a:solidFill>
              </a:rPr>
              <a:t> </a:t>
            </a:r>
            <a:r>
              <a:rPr lang="en-US" sz="700" err="1">
                <a:solidFill>
                  <a:schemeClr val="bg2"/>
                </a:solidFill>
              </a:rPr>
              <a:t>tarnyba</a:t>
            </a:r>
            <a:r>
              <a:rPr lang="lt-LT" sz="700">
                <a:solidFill>
                  <a:schemeClr val="bg2"/>
                </a:solidFill>
              </a:rPr>
              <a:t>;</a:t>
            </a:r>
            <a:endParaRPr lang="en-US" sz="700">
              <a:solidFill>
                <a:schemeClr val="bg2"/>
              </a:solidFill>
            </a:endParaRPr>
          </a:p>
          <a:p>
            <a:pPr marL="0" indent="0" algn="just" rtl="0">
              <a:spcBef>
                <a:spcPts val="0"/>
              </a:spcBef>
              <a:spcAft>
                <a:spcPts val="0"/>
              </a:spcAft>
              <a:buNone/>
            </a:pPr>
            <a:r>
              <a:rPr lang="en-US" sz="700">
                <a:solidFill>
                  <a:schemeClr val="bg2"/>
                </a:solidFill>
              </a:rPr>
              <a:t>BVP –  </a:t>
            </a:r>
            <a:r>
              <a:rPr lang="en-US" sz="700" err="1">
                <a:solidFill>
                  <a:schemeClr val="bg2"/>
                </a:solidFill>
              </a:rPr>
              <a:t>Bendras</a:t>
            </a:r>
            <a:r>
              <a:rPr lang="en-US" sz="700">
                <a:solidFill>
                  <a:schemeClr val="bg2"/>
                </a:solidFill>
              </a:rPr>
              <a:t> </a:t>
            </a:r>
            <a:r>
              <a:rPr lang="en-US" sz="700" err="1">
                <a:solidFill>
                  <a:schemeClr val="bg2"/>
                </a:solidFill>
              </a:rPr>
              <a:t>vidaus</a:t>
            </a:r>
            <a:r>
              <a:rPr lang="en-US" sz="700">
                <a:solidFill>
                  <a:schemeClr val="bg2"/>
                </a:solidFill>
              </a:rPr>
              <a:t> </a:t>
            </a:r>
            <a:r>
              <a:rPr lang="en-US" sz="700" err="1">
                <a:solidFill>
                  <a:schemeClr val="bg2"/>
                </a:solidFill>
              </a:rPr>
              <a:t>produktas</a:t>
            </a:r>
            <a:r>
              <a:rPr lang="lt-LT" sz="700">
                <a:solidFill>
                  <a:schemeClr val="bg2"/>
                </a:solidFill>
              </a:rPr>
              <a:t>;</a:t>
            </a:r>
          </a:p>
          <a:p>
            <a:pPr marL="0" indent="0" algn="just" rtl="0">
              <a:spcBef>
                <a:spcPts val="0"/>
              </a:spcBef>
              <a:spcAft>
                <a:spcPts val="0"/>
              </a:spcAft>
              <a:buNone/>
            </a:pPr>
            <a:r>
              <a:rPr lang="en-US" sz="700">
                <a:solidFill>
                  <a:schemeClr val="bg2"/>
                </a:solidFill>
              </a:rPr>
              <a:t>IRD – </a:t>
            </a:r>
            <a:r>
              <a:rPr lang="en-US" sz="700" err="1">
                <a:solidFill>
                  <a:schemeClr val="bg2"/>
                </a:solidFill>
              </a:rPr>
              <a:t>Informatikos</a:t>
            </a:r>
            <a:r>
              <a:rPr lang="en-US" sz="700">
                <a:solidFill>
                  <a:schemeClr val="bg2"/>
                </a:solidFill>
              </a:rPr>
              <a:t> </a:t>
            </a:r>
            <a:r>
              <a:rPr lang="en-US" sz="700" err="1">
                <a:solidFill>
                  <a:schemeClr val="bg2"/>
                </a:solidFill>
              </a:rPr>
              <a:t>ir</a:t>
            </a:r>
            <a:r>
              <a:rPr lang="en-US" sz="700">
                <a:solidFill>
                  <a:schemeClr val="bg2"/>
                </a:solidFill>
              </a:rPr>
              <a:t> </a:t>
            </a:r>
            <a:r>
              <a:rPr lang="en-US" sz="700" err="1">
                <a:solidFill>
                  <a:schemeClr val="bg2"/>
                </a:solidFill>
              </a:rPr>
              <a:t>ryšių</a:t>
            </a:r>
            <a:r>
              <a:rPr lang="en-US" sz="700">
                <a:solidFill>
                  <a:schemeClr val="bg2"/>
                </a:solidFill>
              </a:rPr>
              <a:t> </a:t>
            </a:r>
            <a:r>
              <a:rPr lang="en-US" sz="700" err="1">
                <a:solidFill>
                  <a:schemeClr val="bg2"/>
                </a:solidFill>
              </a:rPr>
              <a:t>departamentas</a:t>
            </a:r>
            <a:r>
              <a:rPr lang="en-US" sz="700">
                <a:solidFill>
                  <a:schemeClr val="bg2"/>
                </a:solidFill>
              </a:rPr>
              <a:t> </a:t>
            </a:r>
            <a:r>
              <a:rPr lang="en-US" sz="700" err="1">
                <a:solidFill>
                  <a:schemeClr val="bg2"/>
                </a:solidFill>
              </a:rPr>
              <a:t>prie</a:t>
            </a:r>
            <a:r>
              <a:rPr lang="en-US" sz="700">
                <a:solidFill>
                  <a:schemeClr val="bg2"/>
                </a:solidFill>
              </a:rPr>
              <a:t> LR </a:t>
            </a:r>
            <a:r>
              <a:rPr lang="en-US" sz="700" err="1">
                <a:solidFill>
                  <a:schemeClr val="bg2"/>
                </a:solidFill>
              </a:rPr>
              <a:t>Vidaus</a:t>
            </a:r>
            <a:r>
              <a:rPr lang="en-US" sz="700">
                <a:solidFill>
                  <a:schemeClr val="bg2"/>
                </a:solidFill>
              </a:rPr>
              <a:t> </a:t>
            </a:r>
            <a:r>
              <a:rPr lang="en-US" sz="700" err="1">
                <a:solidFill>
                  <a:schemeClr val="bg2"/>
                </a:solidFill>
              </a:rPr>
              <a:t>reikalų</a:t>
            </a:r>
            <a:r>
              <a:rPr lang="en-US" sz="700">
                <a:solidFill>
                  <a:schemeClr val="bg2"/>
                </a:solidFill>
              </a:rPr>
              <a:t> </a:t>
            </a:r>
            <a:r>
              <a:rPr lang="en-US" sz="700" err="1">
                <a:solidFill>
                  <a:schemeClr val="bg2"/>
                </a:solidFill>
              </a:rPr>
              <a:t>ministerijos</a:t>
            </a:r>
            <a:r>
              <a:rPr lang="lt-LT" sz="700">
                <a:solidFill>
                  <a:schemeClr val="bg2"/>
                </a:solidFill>
              </a:rPr>
              <a:t>;</a:t>
            </a:r>
          </a:p>
          <a:p>
            <a:pPr marL="0" indent="0" algn="just" rtl="0">
              <a:spcBef>
                <a:spcPts val="0"/>
              </a:spcBef>
              <a:spcAft>
                <a:spcPts val="0"/>
              </a:spcAft>
              <a:buNone/>
            </a:pPr>
            <a:r>
              <a:rPr lang="lt-LT" sz="700">
                <a:solidFill>
                  <a:schemeClr val="bg2"/>
                </a:solidFill>
              </a:rPr>
              <a:t>SVVP – </a:t>
            </a:r>
            <a:r>
              <a:rPr lang="sv-SE" sz="700" err="1">
                <a:solidFill>
                  <a:schemeClr val="bg2"/>
                </a:solidFill>
              </a:rPr>
              <a:t>Sienų</a:t>
            </a:r>
            <a:r>
              <a:rPr lang="sv-SE" sz="700">
                <a:solidFill>
                  <a:schemeClr val="bg2"/>
                </a:solidFill>
              </a:rPr>
              <a:t> </a:t>
            </a:r>
            <a:r>
              <a:rPr lang="sv-SE" sz="700" err="1">
                <a:solidFill>
                  <a:schemeClr val="bg2"/>
                </a:solidFill>
              </a:rPr>
              <a:t>valdymo</a:t>
            </a:r>
            <a:r>
              <a:rPr lang="sv-SE" sz="700">
                <a:solidFill>
                  <a:schemeClr val="bg2"/>
                </a:solidFill>
              </a:rPr>
              <a:t> </a:t>
            </a:r>
            <a:r>
              <a:rPr lang="sv-SE" sz="700" err="1">
                <a:solidFill>
                  <a:schemeClr val="bg2"/>
                </a:solidFill>
              </a:rPr>
              <a:t>ir</a:t>
            </a:r>
            <a:r>
              <a:rPr lang="sv-SE" sz="700">
                <a:solidFill>
                  <a:schemeClr val="bg2"/>
                </a:solidFill>
              </a:rPr>
              <a:t> </a:t>
            </a:r>
            <a:r>
              <a:rPr lang="sv-SE" sz="700" err="1">
                <a:solidFill>
                  <a:schemeClr val="bg2"/>
                </a:solidFill>
              </a:rPr>
              <a:t>vizų</a:t>
            </a:r>
            <a:r>
              <a:rPr lang="sv-SE" sz="700">
                <a:solidFill>
                  <a:schemeClr val="bg2"/>
                </a:solidFill>
              </a:rPr>
              <a:t> </a:t>
            </a:r>
            <a:r>
              <a:rPr lang="sv-SE" sz="700" err="1">
                <a:solidFill>
                  <a:schemeClr val="bg2"/>
                </a:solidFill>
              </a:rPr>
              <a:t>politikos</a:t>
            </a:r>
            <a:r>
              <a:rPr lang="sv-SE" sz="700">
                <a:solidFill>
                  <a:schemeClr val="bg2"/>
                </a:solidFill>
              </a:rPr>
              <a:t> </a:t>
            </a:r>
            <a:r>
              <a:rPr lang="sv-SE" sz="700" err="1">
                <a:solidFill>
                  <a:schemeClr val="bg2"/>
                </a:solidFill>
              </a:rPr>
              <a:t>finansinė</a:t>
            </a:r>
            <a:r>
              <a:rPr lang="sv-SE" sz="700">
                <a:solidFill>
                  <a:schemeClr val="bg2"/>
                </a:solidFill>
              </a:rPr>
              <a:t> </a:t>
            </a:r>
            <a:r>
              <a:rPr lang="sv-SE" sz="700" err="1">
                <a:solidFill>
                  <a:schemeClr val="bg2"/>
                </a:solidFill>
              </a:rPr>
              <a:t>priemonė</a:t>
            </a:r>
            <a:r>
              <a:rPr lang="lt-LT" sz="700">
                <a:solidFill>
                  <a:schemeClr val="bg2"/>
                </a:solidFill>
              </a:rPr>
              <a:t>;</a:t>
            </a:r>
          </a:p>
          <a:p>
            <a:pPr marL="0" indent="0" algn="just" rtl="0">
              <a:spcBef>
                <a:spcPts val="0"/>
              </a:spcBef>
              <a:spcAft>
                <a:spcPts val="0"/>
              </a:spcAft>
              <a:buNone/>
            </a:pPr>
            <a:r>
              <a:rPr lang="lt-LT" sz="700">
                <a:solidFill>
                  <a:schemeClr val="bg2"/>
                </a:solidFill>
              </a:rPr>
              <a:t>VSF – Vidaus saugumo fondas.</a:t>
            </a:r>
          </a:p>
        </p:txBody>
      </p:sp>
      <p:grpSp>
        <p:nvGrpSpPr>
          <p:cNvPr id="54" name="Group 53">
            <a:extLst>
              <a:ext uri="{FF2B5EF4-FFF2-40B4-BE49-F238E27FC236}">
                <a16:creationId xmlns:a16="http://schemas.microsoft.com/office/drawing/2014/main" id="{9BE1F1C3-EEC1-3E0A-2442-345E32DE46C2}"/>
              </a:ext>
            </a:extLst>
          </p:cNvPr>
          <p:cNvGrpSpPr/>
          <p:nvPr/>
        </p:nvGrpSpPr>
        <p:grpSpPr>
          <a:xfrm>
            <a:off x="4800600" y="1025203"/>
            <a:ext cx="3802856" cy="130923"/>
            <a:chOff x="4619872" y="1036818"/>
            <a:chExt cx="3983584" cy="130923"/>
          </a:xfrm>
        </p:grpSpPr>
        <p:sp>
          <p:nvSpPr>
            <p:cNvPr id="27" name="Text Placeholder 7">
              <a:extLst>
                <a:ext uri="{FF2B5EF4-FFF2-40B4-BE49-F238E27FC236}">
                  <a16:creationId xmlns:a16="http://schemas.microsoft.com/office/drawing/2014/main" id="{1B341A7A-CA52-B187-0200-FA81F3D36D95}"/>
                </a:ext>
              </a:extLst>
            </p:cNvPr>
            <p:cNvSpPr txBox="1">
              <a:spLocks/>
            </p:cNvSpPr>
            <p:nvPr/>
          </p:nvSpPr>
          <p:spPr>
            <a:xfrm>
              <a:off x="4619872" y="1037952"/>
              <a:ext cx="1982884" cy="129789"/>
            </a:xfrm>
            <a:prstGeom prst="rect">
              <a:avLst/>
            </a:prstGeom>
            <a:solidFill>
              <a:schemeClr val="accent2"/>
            </a:solidFill>
          </p:spPr>
          <p:txBody>
            <a:bodyPr vert="horz" wrap="square" lIns="45720" tIns="45720" rIns="4572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ctr">
                <a:buClr>
                  <a:srgbClr val="1F7B62"/>
                </a:buClr>
                <a:buSzPts val="1100"/>
              </a:pPr>
              <a:r>
                <a:rPr lang="en-GB" sz="700">
                  <a:solidFill>
                    <a:schemeClr val="tx1"/>
                  </a:solidFill>
                  <a:effectLst/>
                  <a:latin typeface="+mn-lt"/>
                  <a:ea typeface="Calibri" panose="020F0502020204030204" pitchFamily="34" charset="0"/>
                  <a:cs typeface="Arial" panose="020B0604020202020204" pitchFamily="34" charset="0"/>
                </a:rPr>
                <a:t>VSF</a:t>
              </a:r>
              <a:endParaRPr lang="en-LT" sz="700">
                <a:solidFill>
                  <a:schemeClr val="tx1"/>
                </a:solidFill>
                <a:effectLst/>
                <a:latin typeface="+mn-lt"/>
                <a:ea typeface="Calibri" panose="020F0502020204030204" pitchFamily="34" charset="0"/>
                <a:cs typeface="Arial" panose="020B0604020202020204" pitchFamily="34" charset="0"/>
              </a:endParaRPr>
            </a:p>
          </p:txBody>
        </p:sp>
        <p:sp>
          <p:nvSpPr>
            <p:cNvPr id="28" name="Text Placeholder 7">
              <a:extLst>
                <a:ext uri="{FF2B5EF4-FFF2-40B4-BE49-F238E27FC236}">
                  <a16:creationId xmlns:a16="http://schemas.microsoft.com/office/drawing/2014/main" id="{6AF0BB9A-95EA-1E95-9DC1-5293C7DD6CDD}"/>
                </a:ext>
              </a:extLst>
            </p:cNvPr>
            <p:cNvSpPr txBox="1">
              <a:spLocks/>
            </p:cNvSpPr>
            <p:nvPr/>
          </p:nvSpPr>
          <p:spPr>
            <a:xfrm>
              <a:off x="6620572" y="1036818"/>
              <a:ext cx="1982884" cy="129268"/>
            </a:xfrm>
            <a:prstGeom prst="rect">
              <a:avLst/>
            </a:prstGeom>
            <a:solidFill>
              <a:schemeClr val="accent2"/>
            </a:solidFill>
          </p:spPr>
          <p:txBody>
            <a:bodyPr vert="horz" wrap="square" lIns="45720" tIns="45720" rIns="4572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ctr">
                <a:buClr>
                  <a:srgbClr val="1F7B62"/>
                </a:buClr>
                <a:buSzPts val="1100"/>
              </a:pPr>
              <a:r>
                <a:rPr lang="en-GB" sz="700">
                  <a:solidFill>
                    <a:schemeClr val="tx1"/>
                  </a:solidFill>
                  <a:effectLst/>
                  <a:latin typeface="+mn-lt"/>
                  <a:ea typeface="Calibri" panose="020F0502020204030204" pitchFamily="34" charset="0"/>
                  <a:cs typeface="Arial" panose="020B0604020202020204" pitchFamily="34" charset="0"/>
                </a:rPr>
                <a:t>SVVP</a:t>
              </a:r>
              <a:endParaRPr lang="en-LT" sz="700">
                <a:solidFill>
                  <a:schemeClr val="tx1"/>
                </a:solidFill>
                <a:effectLst/>
                <a:latin typeface="+mn-lt"/>
                <a:ea typeface="Calibri" panose="020F0502020204030204" pitchFamily="34" charset="0"/>
                <a:cs typeface="Arial" panose="020B0604020202020204" pitchFamily="34" charset="0"/>
              </a:endParaRPr>
            </a:p>
          </p:txBody>
        </p:sp>
      </p:grpSp>
      <p:sp>
        <p:nvSpPr>
          <p:cNvPr id="31" name="Text Placeholder 7">
            <a:extLst>
              <a:ext uri="{FF2B5EF4-FFF2-40B4-BE49-F238E27FC236}">
                <a16:creationId xmlns:a16="http://schemas.microsoft.com/office/drawing/2014/main" id="{91B6C752-DBA7-E51C-F031-E717DC5BF355}"/>
              </a:ext>
            </a:extLst>
          </p:cNvPr>
          <p:cNvSpPr txBox="1">
            <a:spLocks/>
          </p:cNvSpPr>
          <p:nvPr/>
        </p:nvSpPr>
        <p:spPr>
          <a:xfrm>
            <a:off x="4800604" y="1170193"/>
            <a:ext cx="1892940" cy="496800"/>
          </a:xfrm>
          <a:prstGeom prst="rect">
            <a:avLst/>
          </a:prstGeom>
          <a:solidFill>
            <a:schemeClr val="accent2">
              <a:lumMod val="20000"/>
              <a:lumOff val="80000"/>
            </a:schemeClr>
          </a:solidFill>
        </p:spPr>
        <p:txBody>
          <a:bodyPr vert="horz" wrap="square" lIns="45720" tIns="45720" rIns="4572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spcBef>
                <a:spcPts val="0"/>
              </a:spcBef>
              <a:buClr>
                <a:srgbClr val="1F7B62"/>
              </a:buClr>
              <a:buSzPts val="1100"/>
            </a:pPr>
            <a:r>
              <a:rPr lang="lt-LT" sz="750" dirty="0">
                <a:solidFill>
                  <a:schemeClr val="tx1"/>
                </a:solidFill>
                <a:latin typeface="+mn-lt"/>
                <a:ea typeface="Times New Roman" panose="02020603050405020304" pitchFamily="18" charset="0"/>
              </a:rPr>
              <a:t>Plėsti jau esamų IT sistemų pajėgumus; Papildomas teisėsaugos institucijų darbuotojų mokymas; Leidžia stiprinti kompetencijas.</a:t>
            </a:r>
            <a:endParaRPr lang="en-LT" sz="750" dirty="0">
              <a:solidFill>
                <a:schemeClr val="tx1"/>
              </a:solidFill>
              <a:effectLst/>
              <a:latin typeface="+mn-lt"/>
              <a:ea typeface="Calibri" panose="020F0502020204030204" pitchFamily="34" charset="0"/>
              <a:cs typeface="Arial" panose="020B0604020202020204" pitchFamily="34" charset="0"/>
            </a:endParaRPr>
          </a:p>
        </p:txBody>
      </p:sp>
      <p:sp>
        <p:nvSpPr>
          <p:cNvPr id="32" name="Text Placeholder 7">
            <a:extLst>
              <a:ext uri="{FF2B5EF4-FFF2-40B4-BE49-F238E27FC236}">
                <a16:creationId xmlns:a16="http://schemas.microsoft.com/office/drawing/2014/main" id="{F80EA455-AB84-9C49-083C-17E42E3C15B0}"/>
              </a:ext>
            </a:extLst>
          </p:cNvPr>
          <p:cNvSpPr txBox="1">
            <a:spLocks/>
          </p:cNvSpPr>
          <p:nvPr/>
        </p:nvSpPr>
        <p:spPr>
          <a:xfrm>
            <a:off x="6711310" y="1176321"/>
            <a:ext cx="1892940" cy="482814"/>
          </a:xfrm>
          <a:prstGeom prst="rect">
            <a:avLst/>
          </a:prstGeom>
          <a:solidFill>
            <a:schemeClr val="accent2">
              <a:lumMod val="20000"/>
              <a:lumOff val="80000"/>
            </a:schemeClr>
          </a:solidFill>
        </p:spPr>
        <p:txBody>
          <a:bodyPr vert="horz" wrap="square" lIns="45720" tIns="45720" rIns="4572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buClr>
                <a:srgbClr val="1F7B62"/>
              </a:buClr>
              <a:buSzPts val="1100"/>
            </a:pPr>
            <a:r>
              <a:rPr lang="lt-LT" sz="750" dirty="0">
                <a:solidFill>
                  <a:schemeClr val="tx1"/>
                </a:solidFill>
                <a:latin typeface="+mn-lt"/>
                <a:ea typeface="Times New Roman" panose="02020603050405020304" pitchFamily="18" charset="0"/>
              </a:rPr>
              <a:t>Leisti plėsti VSAT veiklą; Papildomi konsulato darbuotojų mokymai ir patobulintos paslaugos.</a:t>
            </a:r>
            <a:endParaRPr lang="en-LT" sz="750" dirty="0">
              <a:solidFill>
                <a:schemeClr val="tx1"/>
              </a:solidFill>
              <a:effectLst/>
              <a:latin typeface="+mn-lt"/>
              <a:ea typeface="Calibri" panose="020F0502020204030204" pitchFamily="34" charset="0"/>
              <a:cs typeface="Arial" panose="020B0604020202020204" pitchFamily="34" charset="0"/>
            </a:endParaRPr>
          </a:p>
        </p:txBody>
      </p:sp>
      <p:sp>
        <p:nvSpPr>
          <p:cNvPr id="37" name="Text Placeholder 7">
            <a:extLst>
              <a:ext uri="{FF2B5EF4-FFF2-40B4-BE49-F238E27FC236}">
                <a16:creationId xmlns:a16="http://schemas.microsoft.com/office/drawing/2014/main" id="{5B2FB9FD-2FF5-FD47-26CE-8B902E62CAD8}"/>
              </a:ext>
            </a:extLst>
          </p:cNvPr>
          <p:cNvSpPr txBox="1">
            <a:spLocks/>
          </p:cNvSpPr>
          <p:nvPr/>
        </p:nvSpPr>
        <p:spPr>
          <a:xfrm>
            <a:off x="4800602" y="1684124"/>
            <a:ext cx="1893066" cy="496800"/>
          </a:xfrm>
          <a:prstGeom prst="rect">
            <a:avLst/>
          </a:prstGeom>
          <a:solidFill>
            <a:schemeClr val="accent2">
              <a:lumMod val="20000"/>
              <a:lumOff val="80000"/>
            </a:schemeClr>
          </a:solidFill>
        </p:spPr>
        <p:txBody>
          <a:bodyPr vert="horz" wrap="square" lIns="45720" tIns="45720" rIns="4572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buClr>
                <a:srgbClr val="1F7B62"/>
              </a:buClr>
              <a:buSzPts val="1100"/>
            </a:pPr>
            <a:r>
              <a:rPr lang="lt-LT" sz="750" dirty="0">
                <a:solidFill>
                  <a:schemeClr val="tx1"/>
                </a:solidFill>
                <a:latin typeface="+mn-lt"/>
                <a:ea typeface="Times New Roman" panose="02020603050405020304" pitchFamily="18" charset="0"/>
              </a:rPr>
              <a:t>Visų ES masto IT sistemų, susijusių su kibernetiniais, finansiniais, nusikalstamais ir teroristiniais nusikaltimais, sąveika; Įstaigų veiklos masto ir kokybės plėtra.</a:t>
            </a:r>
            <a:endParaRPr lang="en-LT" sz="750" dirty="0">
              <a:solidFill>
                <a:schemeClr val="tx1"/>
              </a:solidFill>
              <a:effectLst/>
              <a:latin typeface="+mn-lt"/>
              <a:ea typeface="Calibri" panose="020F0502020204030204" pitchFamily="34" charset="0"/>
              <a:cs typeface="Arial" panose="020B0604020202020204" pitchFamily="34" charset="0"/>
            </a:endParaRPr>
          </a:p>
        </p:txBody>
      </p:sp>
      <p:sp>
        <p:nvSpPr>
          <p:cNvPr id="38" name="Text Placeholder 7">
            <a:extLst>
              <a:ext uri="{FF2B5EF4-FFF2-40B4-BE49-F238E27FC236}">
                <a16:creationId xmlns:a16="http://schemas.microsoft.com/office/drawing/2014/main" id="{DE46BF5F-32D6-5BAF-F7EF-E0B083678BB5}"/>
              </a:ext>
            </a:extLst>
          </p:cNvPr>
          <p:cNvSpPr txBox="1">
            <a:spLocks/>
          </p:cNvSpPr>
          <p:nvPr/>
        </p:nvSpPr>
        <p:spPr>
          <a:xfrm>
            <a:off x="6711184" y="1679330"/>
            <a:ext cx="1893066" cy="496800"/>
          </a:xfrm>
          <a:prstGeom prst="rect">
            <a:avLst/>
          </a:prstGeom>
          <a:solidFill>
            <a:schemeClr val="accent2">
              <a:lumMod val="20000"/>
              <a:lumOff val="80000"/>
            </a:schemeClr>
          </a:solidFill>
        </p:spPr>
        <p:txBody>
          <a:bodyPr vert="horz" wrap="square" lIns="45720" tIns="45720" rIns="4572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buClr>
                <a:srgbClr val="1F7B62"/>
              </a:buClr>
              <a:buSzPts val="1100"/>
            </a:pPr>
            <a:r>
              <a:rPr lang="lt-LT" sz="750" dirty="0">
                <a:solidFill>
                  <a:schemeClr val="tx1"/>
                </a:solidFill>
                <a:latin typeface="+mn-lt"/>
                <a:ea typeface="Times New Roman" panose="02020603050405020304" pitchFamily="18" charset="0"/>
              </a:rPr>
              <a:t>Leidžia pagerinti SGBS gebėjimo valdyti ES išorės sieną kokybę ir mastą bei IRD gebėjimą užtikrinti visų didelio masto ES IT sistemų sąveikumą.</a:t>
            </a:r>
            <a:endParaRPr lang="en-LT" sz="750" dirty="0">
              <a:solidFill>
                <a:schemeClr val="tx1"/>
              </a:solidFill>
              <a:effectLst/>
              <a:latin typeface="+mn-lt"/>
              <a:ea typeface="Calibri" panose="020F0502020204030204" pitchFamily="34" charset="0"/>
              <a:cs typeface="Arial" panose="020B0604020202020204" pitchFamily="34" charset="0"/>
            </a:endParaRPr>
          </a:p>
        </p:txBody>
      </p:sp>
      <p:sp>
        <p:nvSpPr>
          <p:cNvPr id="42" name="Text Placeholder 7">
            <a:extLst>
              <a:ext uri="{FF2B5EF4-FFF2-40B4-BE49-F238E27FC236}">
                <a16:creationId xmlns:a16="http://schemas.microsoft.com/office/drawing/2014/main" id="{7D0BA1FA-4D56-294F-B9A2-0E75E41CBFCC}"/>
              </a:ext>
            </a:extLst>
          </p:cNvPr>
          <p:cNvSpPr txBox="1">
            <a:spLocks/>
          </p:cNvSpPr>
          <p:nvPr/>
        </p:nvSpPr>
        <p:spPr>
          <a:xfrm>
            <a:off x="4800600" y="2198054"/>
            <a:ext cx="1893067" cy="496800"/>
          </a:xfrm>
          <a:prstGeom prst="rect">
            <a:avLst/>
          </a:prstGeom>
          <a:solidFill>
            <a:schemeClr val="accent2">
              <a:lumMod val="20000"/>
              <a:lumOff val="80000"/>
            </a:schemeClr>
          </a:solidFill>
        </p:spPr>
        <p:txBody>
          <a:bodyPr vert="horz" wrap="square" lIns="57600" tIns="28800" rIns="57600" bIns="2880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buClr>
                <a:srgbClr val="1F7B62"/>
              </a:buClr>
              <a:buSzPts val="1100"/>
            </a:pPr>
            <a:r>
              <a:rPr lang="lt-LT" sz="750" dirty="0">
                <a:solidFill>
                  <a:schemeClr val="tx1"/>
                </a:solidFill>
                <a:latin typeface="+mn-lt"/>
                <a:ea typeface="Times New Roman" panose="02020603050405020304" pitchFamily="18" charset="0"/>
              </a:rPr>
              <a:t>Leidžia padidinti IT sistemų, reikalingų operacijoms vykdyti, pajėgumus ir užtikrinti tinkamą kovą su nusikalstamumu.</a:t>
            </a:r>
            <a:endParaRPr lang="en-LT" sz="750" dirty="0">
              <a:solidFill>
                <a:schemeClr val="tx1"/>
              </a:solidFill>
              <a:effectLst/>
              <a:latin typeface="+mn-lt"/>
              <a:ea typeface="Calibri" panose="020F0502020204030204" pitchFamily="34" charset="0"/>
              <a:cs typeface="Arial" panose="020B0604020202020204" pitchFamily="34" charset="0"/>
            </a:endParaRPr>
          </a:p>
        </p:txBody>
      </p:sp>
      <p:sp>
        <p:nvSpPr>
          <p:cNvPr id="43" name="Text Placeholder 7">
            <a:extLst>
              <a:ext uri="{FF2B5EF4-FFF2-40B4-BE49-F238E27FC236}">
                <a16:creationId xmlns:a16="http://schemas.microsoft.com/office/drawing/2014/main" id="{6181173D-7C3E-101A-16FE-103878886AE8}"/>
              </a:ext>
            </a:extLst>
          </p:cNvPr>
          <p:cNvSpPr txBox="1">
            <a:spLocks/>
          </p:cNvSpPr>
          <p:nvPr/>
        </p:nvSpPr>
        <p:spPr>
          <a:xfrm>
            <a:off x="6711183" y="2196325"/>
            <a:ext cx="1893067" cy="496800"/>
          </a:xfrm>
          <a:prstGeom prst="rect">
            <a:avLst/>
          </a:prstGeom>
          <a:solidFill>
            <a:schemeClr val="accent2">
              <a:lumMod val="20000"/>
              <a:lumOff val="80000"/>
            </a:schemeClr>
          </a:solidFill>
        </p:spPr>
        <p:txBody>
          <a:bodyPr vert="horz" wrap="square" lIns="57600" tIns="28800" rIns="57600" bIns="28800" rtlCol="0" anchor="ctr">
            <a:noAutofit/>
          </a:bodyPr>
          <a:lstStyle>
            <a:defPPr>
              <a:defRPr lang="en-US"/>
            </a:defPPr>
            <a:lvl1pPr lvl="0" indent="0" algn="just">
              <a:lnSpc>
                <a:spcPct val="90000"/>
              </a:lnSpc>
              <a:spcBef>
                <a:spcPts val="750"/>
              </a:spcBef>
              <a:buClr>
                <a:srgbClr val="1F7B62"/>
              </a:buClr>
              <a:buSzPts val="1100"/>
              <a:buFont typeface="Arial" panose="020B0604020202020204" pitchFamily="34" charset="0"/>
              <a:buNone/>
              <a:defRPr sz="800" b="0" i="0">
                <a:solidFill>
                  <a:srgbClr val="2C3834"/>
                </a:solidFill>
                <a:ea typeface="Times New Roman" panose="02020603050405020304" pitchFamily="18" charset="0"/>
              </a:defRPr>
            </a:lvl1pPr>
            <a:lvl2pPr marL="514350" indent="-171450">
              <a:lnSpc>
                <a:spcPct val="90000"/>
              </a:lnSpc>
              <a:spcBef>
                <a:spcPts val="375"/>
              </a:spcBef>
              <a:buFont typeface="Arial" panose="020B0604020202020204" pitchFamily="34" charset="0"/>
              <a:buChar char="•"/>
              <a:defRPr sz="1800" b="0" i="0">
                <a:solidFill>
                  <a:srgbClr val="2D3934"/>
                </a:solidFill>
                <a:latin typeface="Avenir Next Medium" panose="020B0503020202020204" pitchFamily="34" charset="0"/>
              </a:defRPr>
            </a:lvl2pPr>
            <a:lvl3pPr marL="857250" indent="-171450">
              <a:lnSpc>
                <a:spcPct val="90000"/>
              </a:lnSpc>
              <a:spcBef>
                <a:spcPts val="375"/>
              </a:spcBef>
              <a:buFont typeface="Arial" panose="020B0604020202020204" pitchFamily="34" charset="0"/>
              <a:buChar char="•"/>
              <a:defRPr sz="1500" b="0" i="0">
                <a:solidFill>
                  <a:srgbClr val="2D3934"/>
                </a:solidFill>
                <a:latin typeface="Avenir Next Medium" panose="020B0503020202020204" pitchFamily="34" charset="0"/>
              </a:defRPr>
            </a:lvl3pPr>
            <a:lvl4pPr marL="12001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4pPr>
            <a:lvl5pPr marL="1543050" indent="-171450">
              <a:lnSpc>
                <a:spcPct val="90000"/>
              </a:lnSpc>
              <a:spcBef>
                <a:spcPts val="375"/>
              </a:spcBef>
              <a:buFont typeface="Arial" panose="020B0604020202020204" pitchFamily="34" charset="0"/>
              <a:buChar char="•"/>
              <a:defRPr b="0" i="0">
                <a:solidFill>
                  <a:srgbClr val="2D3934"/>
                </a:solidFill>
                <a:latin typeface="Avenir Next Medium" panose="020B0503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sz="750" dirty="0">
                <a:solidFill>
                  <a:schemeClr val="tx1"/>
                </a:solidFill>
              </a:rPr>
              <a:t>Leidžia padidinti IRD ir SGBS pajėgumus vykdyti savo operacijas ir užtikrinti tinkamą sienų valdymą pagal ES politiką.</a:t>
            </a:r>
            <a:endParaRPr lang="en-LT" sz="750" dirty="0">
              <a:solidFill>
                <a:schemeClr val="tx1"/>
              </a:solidFill>
            </a:endParaRPr>
          </a:p>
        </p:txBody>
      </p:sp>
      <p:sp>
        <p:nvSpPr>
          <p:cNvPr id="53" name="Rectangle 52">
            <a:extLst>
              <a:ext uri="{FF2B5EF4-FFF2-40B4-BE49-F238E27FC236}">
                <a16:creationId xmlns:a16="http://schemas.microsoft.com/office/drawing/2014/main" id="{A9581A65-A669-252A-5ECB-74A6801D77E7}"/>
              </a:ext>
            </a:extLst>
          </p:cNvPr>
          <p:cNvSpPr/>
          <p:nvPr/>
        </p:nvSpPr>
        <p:spPr>
          <a:xfrm>
            <a:off x="4610101" y="845344"/>
            <a:ext cx="3994149" cy="159664"/>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lt-LT" sz="900" b="1">
                <a:solidFill>
                  <a:schemeClr val="tx2"/>
                </a:solidFill>
                <a:latin typeface="+mj-lt"/>
                <a:cs typeface="Arial" panose="020B0604020202020204" pitchFamily="34" charset="0"/>
              </a:rPr>
              <a:t>Sklaidos</a:t>
            </a:r>
            <a:r>
              <a:rPr lang="en-GB" sz="900" b="1">
                <a:solidFill>
                  <a:schemeClr val="tx2"/>
                </a:solidFill>
                <a:latin typeface="+mj-lt"/>
                <a:cs typeface="Arial" panose="020B0604020202020204" pitchFamily="34" charset="0"/>
              </a:rPr>
              <a:t> </a:t>
            </a:r>
            <a:r>
              <a:rPr lang="lt-LT" sz="900" b="1">
                <a:solidFill>
                  <a:schemeClr val="tx2"/>
                </a:solidFill>
                <a:latin typeface="+mj-lt"/>
                <a:cs typeface="Arial" panose="020B0604020202020204" pitchFamily="34" charset="0"/>
              </a:rPr>
              <a:t>veiklos vertinimas</a:t>
            </a:r>
          </a:p>
        </p:txBody>
      </p:sp>
      <p:sp>
        <p:nvSpPr>
          <p:cNvPr id="56" name="Rectangle 55">
            <a:extLst>
              <a:ext uri="{FF2B5EF4-FFF2-40B4-BE49-F238E27FC236}">
                <a16:creationId xmlns:a16="http://schemas.microsoft.com/office/drawing/2014/main" id="{2618090B-B29A-5A34-8865-3C4320424CE5}"/>
              </a:ext>
            </a:extLst>
          </p:cNvPr>
          <p:cNvSpPr/>
          <p:nvPr/>
        </p:nvSpPr>
        <p:spPr>
          <a:xfrm>
            <a:off x="4611359" y="1176970"/>
            <a:ext cx="163962" cy="490023"/>
          </a:xfrm>
          <a:prstGeom prst="rect">
            <a:avLst/>
          </a:prstGeom>
          <a:solidFill>
            <a:schemeClr val="bg2"/>
          </a:solidFill>
          <a:ln>
            <a:noFill/>
          </a:ln>
        </p:spPr>
        <p:txBody>
          <a:bodyPr spcFirstLastPara="1" vert="vert270" wrap="square" lIns="57600" tIns="28800" rIns="57600" bIns="28800" rtlCol="0" anchor="ctr" anchorCtr="0">
            <a:noAutofit/>
          </a:bodyPr>
          <a:lstStyle/>
          <a:p>
            <a:pPr marL="0" indent="0" algn="ctr" rtl="0">
              <a:spcBef>
                <a:spcPts val="0"/>
              </a:spcBef>
              <a:spcAft>
                <a:spcPts val="0"/>
              </a:spcAft>
              <a:buNone/>
            </a:pPr>
            <a:r>
              <a:rPr lang="en-GB" sz="800">
                <a:latin typeface="+mj-lt"/>
              </a:rPr>
              <a:t>Skal</a:t>
            </a:r>
            <a:r>
              <a:rPr lang="lt-LT" sz="800">
                <a:latin typeface="+mj-lt"/>
              </a:rPr>
              <a:t>ė</a:t>
            </a:r>
            <a:endParaRPr lang="en-GB" sz="800">
              <a:latin typeface="+mj-lt"/>
            </a:endParaRPr>
          </a:p>
        </p:txBody>
      </p:sp>
      <p:sp>
        <p:nvSpPr>
          <p:cNvPr id="57" name="Rectangle 56">
            <a:extLst>
              <a:ext uri="{FF2B5EF4-FFF2-40B4-BE49-F238E27FC236}">
                <a16:creationId xmlns:a16="http://schemas.microsoft.com/office/drawing/2014/main" id="{8542A9DA-A59C-9E0A-6201-A8EEA5DEA991}"/>
              </a:ext>
            </a:extLst>
          </p:cNvPr>
          <p:cNvSpPr/>
          <p:nvPr/>
        </p:nvSpPr>
        <p:spPr>
          <a:xfrm>
            <a:off x="4611359" y="1679330"/>
            <a:ext cx="163962" cy="504602"/>
          </a:xfrm>
          <a:prstGeom prst="rect">
            <a:avLst/>
          </a:prstGeom>
          <a:solidFill>
            <a:schemeClr val="bg2"/>
          </a:solidFill>
          <a:ln>
            <a:noFill/>
          </a:ln>
        </p:spPr>
        <p:txBody>
          <a:bodyPr spcFirstLastPara="1" vert="vert270" wrap="square" lIns="57600" tIns="28800" rIns="57600" bIns="28800" rtlCol="0" anchor="ctr" anchorCtr="0">
            <a:noAutofit/>
          </a:bodyPr>
          <a:lstStyle/>
          <a:p>
            <a:pPr marL="0" indent="0" algn="ctr" rtl="0">
              <a:spcBef>
                <a:spcPts val="0"/>
              </a:spcBef>
              <a:spcAft>
                <a:spcPts val="0"/>
              </a:spcAft>
              <a:buNone/>
            </a:pPr>
            <a:r>
              <a:rPr lang="lt-LT" sz="800">
                <a:latin typeface="+mj-lt"/>
              </a:rPr>
              <a:t>Gylis</a:t>
            </a:r>
            <a:endParaRPr lang="en-GB" sz="800">
              <a:latin typeface="+mj-lt"/>
            </a:endParaRPr>
          </a:p>
        </p:txBody>
      </p:sp>
      <p:sp>
        <p:nvSpPr>
          <p:cNvPr id="58" name="Rectangle 57">
            <a:extLst>
              <a:ext uri="{FF2B5EF4-FFF2-40B4-BE49-F238E27FC236}">
                <a16:creationId xmlns:a16="http://schemas.microsoft.com/office/drawing/2014/main" id="{51FCE968-B65C-58A3-E342-B959B8957AA8}"/>
              </a:ext>
            </a:extLst>
          </p:cNvPr>
          <p:cNvSpPr/>
          <p:nvPr/>
        </p:nvSpPr>
        <p:spPr>
          <a:xfrm>
            <a:off x="4611359" y="2192424"/>
            <a:ext cx="163962" cy="504602"/>
          </a:xfrm>
          <a:prstGeom prst="rect">
            <a:avLst/>
          </a:prstGeom>
          <a:solidFill>
            <a:schemeClr val="bg2"/>
          </a:solidFill>
          <a:ln>
            <a:noFill/>
          </a:ln>
        </p:spPr>
        <p:txBody>
          <a:bodyPr spcFirstLastPara="1" vert="vert270" wrap="square" lIns="57600" tIns="28800" rIns="57600" bIns="28800" rtlCol="0" anchor="ctr" anchorCtr="0">
            <a:noAutofit/>
          </a:bodyPr>
          <a:lstStyle/>
          <a:p>
            <a:pPr marL="0" indent="0" algn="ctr" rtl="0">
              <a:spcBef>
                <a:spcPts val="0"/>
              </a:spcBef>
              <a:spcAft>
                <a:spcPts val="0"/>
              </a:spcAft>
              <a:buNone/>
            </a:pPr>
            <a:r>
              <a:rPr lang="lt-LT" sz="800">
                <a:latin typeface="+mj-lt"/>
              </a:rPr>
              <a:t>Funkcija</a:t>
            </a:r>
            <a:endParaRPr lang="en-GB" sz="800">
              <a:latin typeface="+mj-lt"/>
            </a:endParaRPr>
          </a:p>
        </p:txBody>
      </p:sp>
      <p:sp>
        <p:nvSpPr>
          <p:cNvPr id="59" name="Rectangle 58">
            <a:extLst>
              <a:ext uri="{FF2B5EF4-FFF2-40B4-BE49-F238E27FC236}">
                <a16:creationId xmlns:a16="http://schemas.microsoft.com/office/drawing/2014/main" id="{4FCBB7B0-E9BA-7ACB-6331-311D8CD96F3A}"/>
              </a:ext>
            </a:extLst>
          </p:cNvPr>
          <p:cNvSpPr/>
          <p:nvPr/>
        </p:nvSpPr>
        <p:spPr>
          <a:xfrm>
            <a:off x="4619468" y="2760538"/>
            <a:ext cx="3977073" cy="159663"/>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lt-LT" sz="900" b="1" dirty="0">
                <a:solidFill>
                  <a:schemeClr val="tx2"/>
                </a:solidFill>
                <a:latin typeface="+mj-lt"/>
                <a:cs typeface="Arial" panose="020B0604020202020204" pitchFamily="34" charset="0"/>
              </a:rPr>
              <a:t>Išvados</a:t>
            </a:r>
            <a:endParaRPr lang="en-GB" sz="900" b="1" dirty="0">
              <a:solidFill>
                <a:schemeClr val="tx2"/>
              </a:solidFill>
              <a:latin typeface="+mj-lt"/>
              <a:cs typeface="Arial" panose="020B0604020202020204" pitchFamily="34" charset="0"/>
            </a:endParaRPr>
          </a:p>
        </p:txBody>
      </p:sp>
      <p:sp>
        <p:nvSpPr>
          <p:cNvPr id="60" name="Rectangle 59">
            <a:extLst>
              <a:ext uri="{FF2B5EF4-FFF2-40B4-BE49-F238E27FC236}">
                <a16:creationId xmlns:a16="http://schemas.microsoft.com/office/drawing/2014/main" id="{30E11C92-7338-F17F-6DE5-D332B16F9748}"/>
              </a:ext>
            </a:extLst>
          </p:cNvPr>
          <p:cNvSpPr>
            <a:spLocks/>
          </p:cNvSpPr>
          <p:nvPr/>
        </p:nvSpPr>
        <p:spPr>
          <a:xfrm>
            <a:off x="4817817" y="2954165"/>
            <a:ext cx="3786434" cy="514800"/>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lvl="0" algn="just" defTabSz="914400">
              <a:defRPr/>
            </a:pPr>
            <a:r>
              <a:rPr lang="lt-LT" sz="800" dirty="0">
                <a:latin typeface="+mj-lt"/>
                <a:ea typeface="Calibri" panose="020F0502020204030204" pitchFamily="34" charset="0"/>
                <a:cs typeface="Arial" panose="020B0604020202020204" pitchFamily="34" charset="0"/>
              </a:rPr>
              <a:t>Kalbant apie VSF, stiprinant Lietuvos IT sistemas ir stiprinant su saugumu susijusių institucijų pajėgumus, ES mastu didėja saugumo lygis, todėl tokios veiklos finansavimas yra ne tik nacionalinė, bet ir ES atsakomybė.</a:t>
            </a:r>
            <a:endParaRPr lang="en-US" sz="800" dirty="0">
              <a:latin typeface="+mj-lt"/>
              <a:ea typeface="Calibri" panose="020F0502020204030204" pitchFamily="34" charset="0"/>
              <a:cs typeface="Arial" panose="020B0604020202020204" pitchFamily="34" charset="0"/>
            </a:endParaRPr>
          </a:p>
        </p:txBody>
      </p:sp>
      <p:cxnSp>
        <p:nvCxnSpPr>
          <p:cNvPr id="61" name="Straight Arrow Connector 69">
            <a:extLst>
              <a:ext uri="{FF2B5EF4-FFF2-40B4-BE49-F238E27FC236}">
                <a16:creationId xmlns:a16="http://schemas.microsoft.com/office/drawing/2014/main" id="{814C9092-FAFE-465B-CB65-97F011947828}"/>
              </a:ext>
            </a:extLst>
          </p:cNvPr>
          <p:cNvCxnSpPr>
            <a:cxnSpLocks/>
            <a:endCxn id="60" idx="1"/>
          </p:cNvCxnSpPr>
          <p:nvPr/>
        </p:nvCxnSpPr>
        <p:spPr>
          <a:xfrm rot="16200000" flipH="1">
            <a:off x="4594546" y="2988294"/>
            <a:ext cx="322062" cy="12448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BB379D1-44B6-BFC9-69D1-33B3DB830FE4}"/>
              </a:ext>
            </a:extLst>
          </p:cNvPr>
          <p:cNvSpPr>
            <a:spLocks noChangeAspect="1"/>
          </p:cNvSpPr>
          <p:nvPr/>
        </p:nvSpPr>
        <p:spPr>
          <a:xfrm>
            <a:off x="4817817" y="3513085"/>
            <a:ext cx="3786434" cy="514474"/>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lvl="0" algn="just">
              <a:tabLst>
                <a:tab pos="228600" algn="l"/>
                <a:tab pos="457200" algn="l"/>
              </a:tabLst>
            </a:pPr>
            <a:r>
              <a:rPr lang="lt-LT" sz="800" dirty="0">
                <a:latin typeface="+mj-lt"/>
                <a:ea typeface="Calibri" panose="020F0502020204030204" pitchFamily="34" charset="0"/>
                <a:cs typeface="Arial" panose="020B0604020202020204" pitchFamily="34" charset="0"/>
              </a:rPr>
              <a:t>Lietuva linkusi didinti nacionaliniam saugumui skiriamą BVP procentą, tai taip pat yra vienas iš dešimties Lietuvos strateginių ilgalaikių tikslų, o tai rodo, kad nacionalinis saugumas yra nacionalinis prioritetas už Programų ribų.</a:t>
            </a:r>
            <a:endParaRPr lang="en-US" sz="800" dirty="0">
              <a:latin typeface="+mj-lt"/>
              <a:ea typeface="Calibri" panose="020F0502020204030204" pitchFamily="34" charset="0"/>
              <a:cs typeface="Arial" panose="020B0604020202020204" pitchFamily="34" charset="0"/>
            </a:endParaRPr>
          </a:p>
        </p:txBody>
      </p:sp>
      <p:cxnSp>
        <p:nvCxnSpPr>
          <p:cNvPr id="63" name="Straight Arrow Connector 69">
            <a:extLst>
              <a:ext uri="{FF2B5EF4-FFF2-40B4-BE49-F238E27FC236}">
                <a16:creationId xmlns:a16="http://schemas.microsoft.com/office/drawing/2014/main" id="{FB13A969-CD1F-4982-E183-19A6A9579362}"/>
              </a:ext>
            </a:extLst>
          </p:cNvPr>
          <p:cNvCxnSpPr>
            <a:cxnSpLocks/>
            <a:endCxn id="62" idx="1"/>
          </p:cNvCxnSpPr>
          <p:nvPr/>
        </p:nvCxnSpPr>
        <p:spPr>
          <a:xfrm rot="16200000" flipH="1">
            <a:off x="4349833" y="3302337"/>
            <a:ext cx="811709" cy="1242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A35B597B-A87A-8F5E-3E26-8B735ADAC247}"/>
              </a:ext>
            </a:extLst>
          </p:cNvPr>
          <p:cNvSpPr>
            <a:spLocks noChangeAspect="1"/>
          </p:cNvSpPr>
          <p:nvPr/>
        </p:nvSpPr>
        <p:spPr>
          <a:xfrm>
            <a:off x="4817817" y="4071679"/>
            <a:ext cx="3786434" cy="514474"/>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lvl="0" algn="just">
              <a:tabLst>
                <a:tab pos="228600" algn="l"/>
                <a:tab pos="457200" algn="l"/>
              </a:tabLst>
            </a:pPr>
            <a:r>
              <a:rPr lang="lt-LT" sz="800" dirty="0">
                <a:effectLst/>
                <a:latin typeface="+mj-lt"/>
                <a:ea typeface="Calibri" panose="020F0502020204030204" pitchFamily="34" charset="0"/>
                <a:cs typeface="Arial" panose="020B0604020202020204" pitchFamily="34" charset="0"/>
              </a:rPr>
              <a:t>Yra duomenų, kad be ES finansavimo, SVVP finansuojamos veiklos mastas ir apimtys būtų vykdomos iš dalies arba visai nevykdomos, ypač dėl VSAT sienų valdymo veiklos, didelio masto valdymo ir sąveikumo.</a:t>
            </a:r>
            <a:endParaRPr lang="en-US" sz="800" dirty="0">
              <a:effectLst/>
              <a:latin typeface="+mj-lt"/>
              <a:ea typeface="Calibri" panose="020F0502020204030204" pitchFamily="34" charset="0"/>
              <a:cs typeface="Arial" panose="020B0604020202020204" pitchFamily="34" charset="0"/>
            </a:endParaRPr>
          </a:p>
        </p:txBody>
      </p:sp>
      <p:cxnSp>
        <p:nvCxnSpPr>
          <p:cNvPr id="65" name="Straight Arrow Connector 69">
            <a:extLst>
              <a:ext uri="{FF2B5EF4-FFF2-40B4-BE49-F238E27FC236}">
                <a16:creationId xmlns:a16="http://schemas.microsoft.com/office/drawing/2014/main" id="{A80F5422-2086-8285-7517-FEDC2100F058}"/>
              </a:ext>
            </a:extLst>
          </p:cNvPr>
          <p:cNvCxnSpPr>
            <a:cxnSpLocks/>
            <a:endCxn id="64" idx="1"/>
          </p:cNvCxnSpPr>
          <p:nvPr/>
        </p:nvCxnSpPr>
        <p:spPr>
          <a:xfrm rot="16200000" flipH="1">
            <a:off x="4046140" y="3557239"/>
            <a:ext cx="1418872" cy="12448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4678359A-AE73-27DD-1044-20DA7A450BD3}"/>
              </a:ext>
            </a:extLst>
          </p:cNvPr>
          <p:cNvSpPr/>
          <p:nvPr/>
        </p:nvSpPr>
        <p:spPr>
          <a:xfrm>
            <a:off x="542400" y="842963"/>
            <a:ext cx="3994149" cy="159664"/>
          </a:xfrm>
          <a:prstGeom prst="rect">
            <a:avLst/>
          </a:prstGeom>
          <a:solidFill>
            <a:schemeClr val="accent1"/>
          </a:solidFill>
          <a:ln w="12700" cap="flat" cmpd="sng" algn="ctr">
            <a:noFill/>
            <a:prstDash val="solid"/>
            <a:miter lim="800000"/>
          </a:ln>
          <a:effectLst/>
        </p:spPr>
        <p:txBody>
          <a:bodyPr lIns="18000" tIns="36000" rIns="36000" bIns="36000" rtlCol="0" anchor="ctr"/>
          <a:lstStyle/>
          <a:p>
            <a:pPr marR="0" lvl="0" algn="just" defTabSz="914400" eaLnBrk="1" fontAlgn="auto" latinLnBrk="0" hangingPunct="1">
              <a:lnSpc>
                <a:spcPct val="100000"/>
              </a:lnSpc>
              <a:spcBef>
                <a:spcPts val="0"/>
              </a:spcBef>
              <a:spcAft>
                <a:spcPts val="0"/>
              </a:spcAft>
              <a:buClrTx/>
              <a:buSzTx/>
              <a:tabLst/>
              <a:defRPr/>
            </a:pPr>
            <a:r>
              <a:rPr lang="lt-LT" sz="900" b="1">
                <a:solidFill>
                  <a:schemeClr val="tx2"/>
                </a:solidFill>
                <a:latin typeface="+mj-lt"/>
                <a:ea typeface="Calibri" panose="020F0502020204030204" pitchFamily="34" charset="0"/>
                <a:cs typeface="Arial" panose="020B0604020202020204" pitchFamily="34" charset="0"/>
              </a:rPr>
              <a:t>Vertinimo pagal kriterijus rezultatai</a:t>
            </a:r>
            <a:endParaRPr lang="en-GB" sz="900" b="1">
              <a:solidFill>
                <a:schemeClr val="tx2"/>
              </a:solidFill>
              <a:effectLst/>
              <a:latin typeface="+mj-lt"/>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107A92F9-3021-44E0-7599-B8C1C99E18A1}"/>
              </a:ext>
            </a:extLst>
          </p:cNvPr>
          <p:cNvSpPr txBox="1"/>
          <p:nvPr/>
        </p:nvSpPr>
        <p:spPr>
          <a:xfrm>
            <a:off x="940820" y="1495103"/>
            <a:ext cx="2560993" cy="764804"/>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900" b="1" dirty="0">
                <a:solidFill>
                  <a:schemeClr val="accent1"/>
                </a:solidFill>
                <a:effectLst/>
                <a:latin typeface="+mj-lt"/>
                <a:ea typeface="Calibri" panose="020F0502020204030204" pitchFamily="34" charset="0"/>
                <a:cs typeface="Arial" panose="020B0604020202020204" pitchFamily="34" charset="0"/>
              </a:rPr>
              <a:t>Intervencijos logikos rekonstrukcija:</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effectLst/>
                <a:latin typeface="+mj-lt"/>
                <a:ea typeface="Calibri" panose="020F0502020204030204" pitchFamily="34" charset="0"/>
                <a:cs typeface="Arial" panose="020B0604020202020204" pitchFamily="34" charset="0"/>
              </a:rPr>
              <a:t>Programose pagrindinis dėmesys skiriamas sritims, intervencijoms ir tikslinėms grupėms, kuriose rezultatai ES lygmeniu gali viršyti tai, ką valstybės narės gali pasiekti pačios</a:t>
            </a:r>
            <a:r>
              <a:rPr lang="en-US" sz="700" dirty="0">
                <a:latin typeface="+mj-lt"/>
                <a:ea typeface="Calibri" panose="020F0502020204030204" pitchFamily="34" charset="0"/>
                <a:cs typeface="Arial" panose="020B0604020202020204" pitchFamily="34" charset="0"/>
              </a:rPr>
              <a:t>.</a:t>
            </a:r>
            <a:endParaRPr lang="en-US" sz="700" dirty="0">
              <a:effectLst/>
              <a:latin typeface="+mj-lt"/>
              <a:ea typeface="Calibri" panose="020F050202020403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4A86940A-5251-EFB7-B584-A7F342D52AF7}"/>
              </a:ext>
            </a:extLst>
          </p:cNvPr>
          <p:cNvSpPr txBox="1"/>
          <p:nvPr/>
        </p:nvSpPr>
        <p:spPr>
          <a:xfrm>
            <a:off x="940820" y="2546602"/>
            <a:ext cx="2560993" cy="766016"/>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900" b="1" dirty="0">
                <a:solidFill>
                  <a:schemeClr val="accent1"/>
                </a:solidFill>
                <a:effectLst/>
                <a:latin typeface="+mj-lt"/>
                <a:ea typeface="Calibri" panose="020F0502020204030204" pitchFamily="34" charset="0"/>
                <a:cs typeface="Arial" panose="020B0604020202020204" pitchFamily="34" charset="0"/>
              </a:rPr>
              <a:t>Pirminio ir antrinio šaltinio analizė: </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effectLst/>
                <a:latin typeface="+mj-lt"/>
                <a:ea typeface="Calibri" panose="020F0502020204030204" pitchFamily="34" charset="0"/>
                <a:cs typeface="Arial" panose="020B0604020202020204" pitchFamily="34" charset="0"/>
              </a:rPr>
              <a:t>Yra įrodymų apie taikymo sritį, mastą ir funkcijų poveikį.</a:t>
            </a:r>
            <a:endParaRPr lang="en-US" sz="700" dirty="0">
              <a:effectLst/>
              <a:latin typeface="+mj-lt"/>
              <a:ea typeface="Calibri" panose="020F050202020403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BACB1551-B529-42FA-1266-15AB981066C8}"/>
              </a:ext>
            </a:extLst>
          </p:cNvPr>
          <p:cNvSpPr txBox="1"/>
          <p:nvPr/>
        </p:nvSpPr>
        <p:spPr>
          <a:xfrm>
            <a:off x="940820" y="3599314"/>
            <a:ext cx="2560993" cy="766016"/>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900" b="1" dirty="0">
                <a:solidFill>
                  <a:schemeClr val="accent1"/>
                </a:solidFill>
                <a:effectLst/>
                <a:latin typeface="+mj-lt"/>
                <a:ea typeface="Calibri" panose="020F0502020204030204" pitchFamily="34" charset="0"/>
                <a:cs typeface="Arial" panose="020B0604020202020204" pitchFamily="34" charset="0"/>
              </a:rPr>
              <a:t>Pirminio ir antrinio šaltinio analizė: </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effectLst/>
                <a:latin typeface="+mj-lt"/>
                <a:ea typeface="Calibri" panose="020F0502020204030204" pitchFamily="34" charset="0"/>
                <a:cs typeface="Arial" panose="020B0604020202020204" pitchFamily="34" charset="0"/>
              </a:rPr>
              <a:t>Nenustatyta jokios priklausomybės, t. y. sistemingas nacionaliniais ištekliais pagrįstų investicijų trūkumas atitinkamoms paslaugoms, kurios teikiamos tik iš ES fondų paramos (išskyrus STS dėl specialių susitarimų).</a:t>
            </a:r>
            <a:endParaRPr lang="en-US" sz="700" dirty="0">
              <a:effectLst/>
              <a:latin typeface="+mj-lt"/>
              <a:ea typeface="Calibri" panose="020F050202020403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8A25EAA3-E96A-FD63-D52A-74CE1C709102}"/>
              </a:ext>
            </a:extLst>
          </p:cNvPr>
          <p:cNvSpPr/>
          <p:nvPr/>
        </p:nvSpPr>
        <p:spPr>
          <a:xfrm rot="5400000">
            <a:off x="3697189" y="983828"/>
            <a:ext cx="163962" cy="451191"/>
          </a:xfrm>
          <a:prstGeom prst="rect">
            <a:avLst/>
          </a:prstGeom>
          <a:solidFill>
            <a:schemeClr val="bg2"/>
          </a:solidFill>
          <a:ln>
            <a:noFill/>
          </a:ln>
        </p:spPr>
        <p:txBody>
          <a:bodyPr spcFirstLastPara="1" vert="vert270" wrap="square" lIns="91425" tIns="91425" rIns="91425" bIns="91425" rtlCol="0" anchor="ctr" anchorCtr="0">
            <a:noAutofit/>
          </a:bodyPr>
          <a:lstStyle/>
          <a:p>
            <a:pPr marL="0" indent="0" algn="ctr" rtl="0">
              <a:spcBef>
                <a:spcPts val="0"/>
              </a:spcBef>
              <a:spcAft>
                <a:spcPts val="0"/>
              </a:spcAft>
              <a:buNone/>
            </a:pPr>
            <a:r>
              <a:rPr lang="en-GB" sz="800">
                <a:latin typeface="+mj-lt"/>
              </a:rPr>
              <a:t>SVVP</a:t>
            </a:r>
          </a:p>
        </p:txBody>
      </p:sp>
      <p:sp>
        <p:nvSpPr>
          <p:cNvPr id="71" name="Rectangle 70">
            <a:extLst>
              <a:ext uri="{FF2B5EF4-FFF2-40B4-BE49-F238E27FC236}">
                <a16:creationId xmlns:a16="http://schemas.microsoft.com/office/drawing/2014/main" id="{C97C98B4-11F1-94CD-0C7F-EAA4C2661960}"/>
              </a:ext>
            </a:extLst>
          </p:cNvPr>
          <p:cNvSpPr/>
          <p:nvPr/>
        </p:nvSpPr>
        <p:spPr>
          <a:xfrm rot="5400000">
            <a:off x="4203087" y="961848"/>
            <a:ext cx="163962" cy="495153"/>
          </a:xfrm>
          <a:prstGeom prst="rect">
            <a:avLst/>
          </a:prstGeom>
          <a:solidFill>
            <a:schemeClr val="bg2"/>
          </a:solidFill>
          <a:ln>
            <a:noFill/>
          </a:ln>
        </p:spPr>
        <p:txBody>
          <a:bodyPr spcFirstLastPara="1" vert="vert270" wrap="square" lIns="91425" tIns="91425" rIns="91425" bIns="91425" rtlCol="0" anchor="ctr" anchorCtr="0">
            <a:noAutofit/>
          </a:bodyPr>
          <a:lstStyle/>
          <a:p>
            <a:pPr marL="0" indent="0" algn="ctr" rtl="0">
              <a:spcBef>
                <a:spcPts val="0"/>
              </a:spcBef>
              <a:spcAft>
                <a:spcPts val="0"/>
              </a:spcAft>
              <a:buNone/>
            </a:pPr>
            <a:r>
              <a:rPr lang="en-GB" sz="800">
                <a:latin typeface="+mj-lt"/>
              </a:rPr>
              <a:t>VSF</a:t>
            </a:r>
          </a:p>
        </p:txBody>
      </p:sp>
      <p:grpSp>
        <p:nvGrpSpPr>
          <p:cNvPr id="72" name="Group 71">
            <a:extLst>
              <a:ext uri="{FF2B5EF4-FFF2-40B4-BE49-F238E27FC236}">
                <a16:creationId xmlns:a16="http://schemas.microsoft.com/office/drawing/2014/main" id="{817BE138-1366-81E4-0F88-E17B48493AB9}"/>
              </a:ext>
            </a:extLst>
          </p:cNvPr>
          <p:cNvGrpSpPr/>
          <p:nvPr/>
        </p:nvGrpSpPr>
        <p:grpSpPr>
          <a:xfrm>
            <a:off x="584176" y="1719297"/>
            <a:ext cx="3876754" cy="316416"/>
            <a:chOff x="584176" y="1483479"/>
            <a:chExt cx="3876754" cy="316416"/>
          </a:xfrm>
        </p:grpSpPr>
        <p:grpSp>
          <p:nvGrpSpPr>
            <p:cNvPr id="73" name="Group 72">
              <a:extLst>
                <a:ext uri="{FF2B5EF4-FFF2-40B4-BE49-F238E27FC236}">
                  <a16:creationId xmlns:a16="http://schemas.microsoft.com/office/drawing/2014/main" id="{3E3F9415-0164-BF61-E33D-1632C2CA1A2B}"/>
                </a:ext>
              </a:extLst>
            </p:cNvPr>
            <p:cNvGrpSpPr/>
            <p:nvPr/>
          </p:nvGrpSpPr>
          <p:grpSpPr>
            <a:xfrm>
              <a:off x="584176" y="1483479"/>
              <a:ext cx="316416" cy="316416"/>
              <a:chOff x="587036" y="1066742"/>
              <a:chExt cx="316416" cy="316416"/>
            </a:xfrm>
          </p:grpSpPr>
          <p:pic>
            <p:nvPicPr>
              <p:cNvPr id="76" name="Graphic 75">
                <a:extLst>
                  <a:ext uri="{FF2B5EF4-FFF2-40B4-BE49-F238E27FC236}">
                    <a16:creationId xmlns:a16="http://schemas.microsoft.com/office/drawing/2014/main" id="{270D2197-2CCA-93E8-511B-ACD6736FF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77" name="TextBox 76">
                <a:extLst>
                  <a:ext uri="{FF2B5EF4-FFF2-40B4-BE49-F238E27FC236}">
                    <a16:creationId xmlns:a16="http://schemas.microsoft.com/office/drawing/2014/main" id="{88501BE3-0D6A-9B07-C68C-43626461CBCC}"/>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1</a:t>
                </a:r>
              </a:p>
            </p:txBody>
          </p:sp>
        </p:grpSp>
        <p:pic>
          <p:nvPicPr>
            <p:cNvPr id="74" name="Picture 73">
              <a:extLst>
                <a:ext uri="{FF2B5EF4-FFF2-40B4-BE49-F238E27FC236}">
                  <a16:creationId xmlns:a16="http://schemas.microsoft.com/office/drawing/2014/main" id="{5E153222-2EC5-C446-274C-6D10A5C5ABC2}"/>
                </a:ext>
              </a:extLst>
            </p:cNvPr>
            <p:cNvPicPr>
              <a:picLocks noChangeAspect="1"/>
            </p:cNvPicPr>
            <p:nvPr/>
          </p:nvPicPr>
          <p:blipFill>
            <a:blip r:embed="rId5"/>
            <a:stretch>
              <a:fillRect/>
            </a:stretch>
          </p:blipFill>
          <p:spPr>
            <a:xfrm>
              <a:off x="3601396" y="1508327"/>
              <a:ext cx="355547" cy="250974"/>
            </a:xfrm>
            <a:prstGeom prst="rect">
              <a:avLst/>
            </a:prstGeom>
          </p:spPr>
        </p:pic>
        <p:pic>
          <p:nvPicPr>
            <p:cNvPr id="75" name="Picture 74">
              <a:extLst>
                <a:ext uri="{FF2B5EF4-FFF2-40B4-BE49-F238E27FC236}">
                  <a16:creationId xmlns:a16="http://schemas.microsoft.com/office/drawing/2014/main" id="{9DDEAD71-E34E-9822-0C7D-0CD00CC119F4}"/>
                </a:ext>
              </a:extLst>
            </p:cNvPr>
            <p:cNvPicPr>
              <a:picLocks noChangeAspect="1"/>
            </p:cNvPicPr>
            <p:nvPr/>
          </p:nvPicPr>
          <p:blipFill>
            <a:blip r:embed="rId5"/>
            <a:stretch>
              <a:fillRect/>
            </a:stretch>
          </p:blipFill>
          <p:spPr>
            <a:xfrm>
              <a:off x="4105383" y="1508327"/>
              <a:ext cx="355547" cy="250974"/>
            </a:xfrm>
            <a:prstGeom prst="rect">
              <a:avLst/>
            </a:prstGeom>
          </p:spPr>
        </p:pic>
      </p:grpSp>
      <p:grpSp>
        <p:nvGrpSpPr>
          <p:cNvPr id="78" name="Group 77">
            <a:extLst>
              <a:ext uri="{FF2B5EF4-FFF2-40B4-BE49-F238E27FC236}">
                <a16:creationId xmlns:a16="http://schemas.microsoft.com/office/drawing/2014/main" id="{41329DBB-0C5E-98E4-98AC-A779F1F8814E}"/>
              </a:ext>
            </a:extLst>
          </p:cNvPr>
          <p:cNvGrpSpPr/>
          <p:nvPr/>
        </p:nvGrpSpPr>
        <p:grpSpPr>
          <a:xfrm>
            <a:off x="584176" y="2769961"/>
            <a:ext cx="3876754" cy="320432"/>
            <a:chOff x="584176" y="2376109"/>
            <a:chExt cx="3876754" cy="320432"/>
          </a:xfrm>
        </p:grpSpPr>
        <p:grpSp>
          <p:nvGrpSpPr>
            <p:cNvPr id="79" name="Group 78">
              <a:extLst>
                <a:ext uri="{FF2B5EF4-FFF2-40B4-BE49-F238E27FC236}">
                  <a16:creationId xmlns:a16="http://schemas.microsoft.com/office/drawing/2014/main" id="{544B0686-8C8F-39A1-66D2-623D4520095F}"/>
                </a:ext>
              </a:extLst>
            </p:cNvPr>
            <p:cNvGrpSpPr/>
            <p:nvPr/>
          </p:nvGrpSpPr>
          <p:grpSpPr>
            <a:xfrm>
              <a:off x="584176" y="2380125"/>
              <a:ext cx="316416" cy="316416"/>
              <a:chOff x="587036" y="1066742"/>
              <a:chExt cx="316416" cy="316416"/>
            </a:xfrm>
          </p:grpSpPr>
          <p:pic>
            <p:nvPicPr>
              <p:cNvPr id="82" name="Graphic 81">
                <a:extLst>
                  <a:ext uri="{FF2B5EF4-FFF2-40B4-BE49-F238E27FC236}">
                    <a16:creationId xmlns:a16="http://schemas.microsoft.com/office/drawing/2014/main" id="{277AF345-2267-4877-7411-3F4154546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83" name="TextBox 82">
                <a:extLst>
                  <a:ext uri="{FF2B5EF4-FFF2-40B4-BE49-F238E27FC236}">
                    <a16:creationId xmlns:a16="http://schemas.microsoft.com/office/drawing/2014/main" id="{3CA2B09E-4B51-3F7F-2A27-A5281009578E}"/>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2</a:t>
                </a:r>
              </a:p>
            </p:txBody>
          </p:sp>
        </p:grpSp>
        <p:pic>
          <p:nvPicPr>
            <p:cNvPr id="80" name="Picture 79">
              <a:extLst>
                <a:ext uri="{FF2B5EF4-FFF2-40B4-BE49-F238E27FC236}">
                  <a16:creationId xmlns:a16="http://schemas.microsoft.com/office/drawing/2014/main" id="{D9F6A354-6871-51FB-1B11-CB5231A9709E}"/>
                </a:ext>
              </a:extLst>
            </p:cNvPr>
            <p:cNvPicPr>
              <a:picLocks noChangeAspect="1"/>
            </p:cNvPicPr>
            <p:nvPr/>
          </p:nvPicPr>
          <p:blipFill>
            <a:blip r:embed="rId5"/>
            <a:stretch>
              <a:fillRect/>
            </a:stretch>
          </p:blipFill>
          <p:spPr>
            <a:xfrm>
              <a:off x="3601396" y="2376109"/>
              <a:ext cx="355547" cy="250974"/>
            </a:xfrm>
            <a:prstGeom prst="rect">
              <a:avLst/>
            </a:prstGeom>
          </p:spPr>
        </p:pic>
        <p:pic>
          <p:nvPicPr>
            <p:cNvPr id="81" name="Picture 80">
              <a:extLst>
                <a:ext uri="{FF2B5EF4-FFF2-40B4-BE49-F238E27FC236}">
                  <a16:creationId xmlns:a16="http://schemas.microsoft.com/office/drawing/2014/main" id="{5498C9BE-9B2C-B366-95BC-7B20DC817F15}"/>
                </a:ext>
              </a:extLst>
            </p:cNvPr>
            <p:cNvPicPr>
              <a:picLocks noChangeAspect="1"/>
            </p:cNvPicPr>
            <p:nvPr/>
          </p:nvPicPr>
          <p:blipFill>
            <a:blip r:embed="rId5"/>
            <a:stretch>
              <a:fillRect/>
            </a:stretch>
          </p:blipFill>
          <p:spPr>
            <a:xfrm>
              <a:off x="4105383" y="2376109"/>
              <a:ext cx="355547" cy="250974"/>
            </a:xfrm>
            <a:prstGeom prst="rect">
              <a:avLst/>
            </a:prstGeom>
          </p:spPr>
        </p:pic>
      </p:grpSp>
      <p:grpSp>
        <p:nvGrpSpPr>
          <p:cNvPr id="84" name="Group 83">
            <a:extLst>
              <a:ext uri="{FF2B5EF4-FFF2-40B4-BE49-F238E27FC236}">
                <a16:creationId xmlns:a16="http://schemas.microsoft.com/office/drawing/2014/main" id="{42882DC6-D069-AB2E-53DD-797A1FCED27B}"/>
              </a:ext>
            </a:extLst>
          </p:cNvPr>
          <p:cNvGrpSpPr/>
          <p:nvPr/>
        </p:nvGrpSpPr>
        <p:grpSpPr>
          <a:xfrm>
            <a:off x="584176" y="3824642"/>
            <a:ext cx="3876754" cy="317594"/>
            <a:chOff x="584176" y="3218789"/>
            <a:chExt cx="3876754" cy="317594"/>
          </a:xfrm>
        </p:grpSpPr>
        <p:grpSp>
          <p:nvGrpSpPr>
            <p:cNvPr id="85" name="Group 84">
              <a:extLst>
                <a:ext uri="{FF2B5EF4-FFF2-40B4-BE49-F238E27FC236}">
                  <a16:creationId xmlns:a16="http://schemas.microsoft.com/office/drawing/2014/main" id="{795DC144-23C5-8065-3E6C-BC7BF0EFAA67}"/>
                </a:ext>
              </a:extLst>
            </p:cNvPr>
            <p:cNvGrpSpPr/>
            <p:nvPr/>
          </p:nvGrpSpPr>
          <p:grpSpPr>
            <a:xfrm>
              <a:off x="584176" y="3218789"/>
              <a:ext cx="316416" cy="316416"/>
              <a:chOff x="587036" y="1066742"/>
              <a:chExt cx="316416" cy="316416"/>
            </a:xfrm>
          </p:grpSpPr>
          <p:pic>
            <p:nvPicPr>
              <p:cNvPr id="88" name="Graphic 87">
                <a:extLst>
                  <a:ext uri="{FF2B5EF4-FFF2-40B4-BE49-F238E27FC236}">
                    <a16:creationId xmlns:a16="http://schemas.microsoft.com/office/drawing/2014/main" id="{B90F4F02-7914-F512-56F7-9BCD53DFC4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89" name="TextBox 88">
                <a:extLst>
                  <a:ext uri="{FF2B5EF4-FFF2-40B4-BE49-F238E27FC236}">
                    <a16:creationId xmlns:a16="http://schemas.microsoft.com/office/drawing/2014/main" id="{F9B2D07E-0BEF-2312-9729-0416DC2315DD}"/>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3</a:t>
                </a:r>
              </a:p>
            </p:txBody>
          </p:sp>
        </p:grpSp>
        <p:pic>
          <p:nvPicPr>
            <p:cNvPr id="86" name="Picture 85">
              <a:extLst>
                <a:ext uri="{FF2B5EF4-FFF2-40B4-BE49-F238E27FC236}">
                  <a16:creationId xmlns:a16="http://schemas.microsoft.com/office/drawing/2014/main" id="{10CDB5C8-8839-1184-B8FE-68ED612DA08B}"/>
                </a:ext>
              </a:extLst>
            </p:cNvPr>
            <p:cNvPicPr>
              <a:picLocks noChangeAspect="1"/>
            </p:cNvPicPr>
            <p:nvPr/>
          </p:nvPicPr>
          <p:blipFill>
            <a:blip r:embed="rId5"/>
            <a:stretch>
              <a:fillRect/>
            </a:stretch>
          </p:blipFill>
          <p:spPr>
            <a:xfrm>
              <a:off x="3601396" y="3285409"/>
              <a:ext cx="355547" cy="250974"/>
            </a:xfrm>
            <a:prstGeom prst="rect">
              <a:avLst/>
            </a:prstGeom>
          </p:spPr>
        </p:pic>
        <p:pic>
          <p:nvPicPr>
            <p:cNvPr id="87" name="Picture 86">
              <a:extLst>
                <a:ext uri="{FF2B5EF4-FFF2-40B4-BE49-F238E27FC236}">
                  <a16:creationId xmlns:a16="http://schemas.microsoft.com/office/drawing/2014/main" id="{653963BB-F9BE-A717-F975-E748D2CEFDD0}"/>
                </a:ext>
              </a:extLst>
            </p:cNvPr>
            <p:cNvPicPr>
              <a:picLocks noChangeAspect="1"/>
            </p:cNvPicPr>
            <p:nvPr/>
          </p:nvPicPr>
          <p:blipFill>
            <a:blip r:embed="rId5"/>
            <a:stretch>
              <a:fillRect/>
            </a:stretch>
          </p:blipFill>
          <p:spPr>
            <a:xfrm>
              <a:off x="4105383" y="3285409"/>
              <a:ext cx="355547" cy="250974"/>
            </a:xfrm>
            <a:prstGeom prst="rect">
              <a:avLst/>
            </a:prstGeom>
          </p:spPr>
        </p:pic>
      </p:grpSp>
      <p:grpSp>
        <p:nvGrpSpPr>
          <p:cNvPr id="11" name="Group 10">
            <a:extLst>
              <a:ext uri="{FF2B5EF4-FFF2-40B4-BE49-F238E27FC236}">
                <a16:creationId xmlns:a16="http://schemas.microsoft.com/office/drawing/2014/main" id="{99B4E32D-D616-9A07-C946-DFB7F457C926}"/>
              </a:ext>
            </a:extLst>
          </p:cNvPr>
          <p:cNvGrpSpPr/>
          <p:nvPr/>
        </p:nvGrpSpPr>
        <p:grpSpPr>
          <a:xfrm>
            <a:off x="554942" y="126026"/>
            <a:ext cx="7729195" cy="214919"/>
            <a:chOff x="510170" y="158666"/>
            <a:chExt cx="7306451" cy="197965"/>
          </a:xfrm>
        </p:grpSpPr>
        <p:sp>
          <p:nvSpPr>
            <p:cNvPr id="12" name="Parallelogram 11">
              <a:extLst>
                <a:ext uri="{FF2B5EF4-FFF2-40B4-BE49-F238E27FC236}">
                  <a16:creationId xmlns:a16="http://schemas.microsoft.com/office/drawing/2014/main" id="{6359C380-09A7-309C-4230-899E1678F710}"/>
                </a:ext>
              </a:extLst>
            </p:cNvPr>
            <p:cNvSpPr/>
            <p:nvPr/>
          </p:nvSpPr>
          <p:spPr>
            <a:xfrm>
              <a:off x="154520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700" dirty="0">
                  <a:solidFill>
                    <a:schemeClr val="accent6"/>
                  </a:solidFill>
                  <a:latin typeface="Calibri" panose="020F0502020204030204" pitchFamily="34" charset="0"/>
                </a:rPr>
                <a:t>3.2. Programų progresas</a:t>
              </a:r>
            </a:p>
          </p:txBody>
        </p:sp>
        <p:sp>
          <p:nvSpPr>
            <p:cNvPr id="13" name="Parallelogram 12">
              <a:extLst>
                <a:ext uri="{FF2B5EF4-FFF2-40B4-BE49-F238E27FC236}">
                  <a16:creationId xmlns:a16="http://schemas.microsoft.com/office/drawing/2014/main" id="{E3AEDA18-B4A8-B56C-3369-4E7B0B4293BB}"/>
                </a:ext>
              </a:extLst>
            </p:cNvPr>
            <p:cNvSpPr/>
            <p:nvPr/>
          </p:nvSpPr>
          <p:spPr>
            <a:xfrm>
              <a:off x="51017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00">
                  <a:solidFill>
                    <a:schemeClr val="accent6"/>
                  </a:solidFill>
                  <a:latin typeface="Calibri" panose="020F0502020204030204" pitchFamily="34" charset="0"/>
                </a:rPr>
                <a:t>3.1. </a:t>
              </a:r>
              <a:r>
                <a:rPr lang="pt-BR" sz="700" err="1">
                  <a:solidFill>
                    <a:schemeClr val="accent6"/>
                  </a:solidFill>
                  <a:latin typeface="Calibri" panose="020F0502020204030204" pitchFamily="34" charset="0"/>
                </a:rPr>
                <a:t>Intervencijų</a:t>
              </a:r>
              <a:r>
                <a:rPr lang="pt-BR" sz="700">
                  <a:solidFill>
                    <a:schemeClr val="accent6"/>
                  </a:solidFill>
                  <a:latin typeface="Calibri" panose="020F0502020204030204" pitchFamily="34" charset="0"/>
                </a:rPr>
                <a:t> logika, poreikiai ir </a:t>
              </a:r>
              <a:r>
                <a:rPr lang="pt-BR" sz="700" err="1">
                  <a:solidFill>
                    <a:schemeClr val="accent6"/>
                  </a:solidFill>
                  <a:latin typeface="Calibri" panose="020F0502020204030204" pitchFamily="34" charset="0"/>
                </a:rPr>
                <a:t>nuoseklumas</a:t>
              </a:r>
              <a:endParaRPr lang="en-GB" sz="700">
                <a:solidFill>
                  <a:schemeClr val="accent6"/>
                </a:solidFill>
                <a:latin typeface="Calibri" panose="020F0502020204030204" pitchFamily="34" charset="0"/>
              </a:endParaRPr>
            </a:p>
          </p:txBody>
        </p:sp>
        <p:sp>
          <p:nvSpPr>
            <p:cNvPr id="14" name="Parallelogram 13">
              <a:extLst>
                <a:ext uri="{FF2B5EF4-FFF2-40B4-BE49-F238E27FC236}">
                  <a16:creationId xmlns:a16="http://schemas.microsoft.com/office/drawing/2014/main" id="{FEB0DB18-AEF1-8625-753A-DDEC6A6D179E}"/>
                </a:ext>
              </a:extLst>
            </p:cNvPr>
            <p:cNvSpPr/>
            <p:nvPr/>
          </p:nvSpPr>
          <p:spPr>
            <a:xfrm>
              <a:off x="258023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accent6"/>
                  </a:solidFill>
                  <a:latin typeface="Calibri" panose="020F0502020204030204" pitchFamily="34" charset="0"/>
                </a:rPr>
                <a:t>3.3. </a:t>
              </a:r>
              <a:r>
                <a:rPr lang="lt-LT" sz="700" dirty="0">
                  <a:solidFill>
                    <a:schemeClr val="accent6"/>
                  </a:solidFill>
                  <a:latin typeface="Calibri" panose="020F0502020204030204" pitchFamily="34" charset="0"/>
                </a:rPr>
                <a:t>Valdymas ir stebėsena</a:t>
              </a:r>
            </a:p>
          </p:txBody>
        </p:sp>
        <p:sp>
          <p:nvSpPr>
            <p:cNvPr id="15" name="Parallelogram 14">
              <a:extLst>
                <a:ext uri="{FF2B5EF4-FFF2-40B4-BE49-F238E27FC236}">
                  <a16:creationId xmlns:a16="http://schemas.microsoft.com/office/drawing/2014/main" id="{A2E178D2-0E79-631F-B04E-67B25D9AE4FA}"/>
                </a:ext>
              </a:extLst>
            </p:cNvPr>
            <p:cNvSpPr/>
            <p:nvPr/>
          </p:nvSpPr>
          <p:spPr>
            <a:xfrm>
              <a:off x="3615261"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3.4. </a:t>
              </a:r>
              <a:r>
                <a:rPr lang="lt-LT" sz="700">
                  <a:solidFill>
                    <a:schemeClr val="accent6"/>
                  </a:solidFill>
                  <a:latin typeface="Calibri" panose="020F0502020204030204" pitchFamily="34" charset="0"/>
                </a:rPr>
                <a:t>Stebėsenos komiteto plėtros galimybės</a:t>
              </a:r>
              <a:endParaRPr lang="pt-BR" sz="700">
                <a:solidFill>
                  <a:schemeClr val="accent6"/>
                </a:solidFill>
                <a:latin typeface="Calibri" panose="020F0502020204030204" pitchFamily="34" charset="0"/>
              </a:endParaRPr>
            </a:p>
          </p:txBody>
        </p:sp>
        <p:sp>
          <p:nvSpPr>
            <p:cNvPr id="16" name="Parallelogram 15">
              <a:extLst>
                <a:ext uri="{FF2B5EF4-FFF2-40B4-BE49-F238E27FC236}">
                  <a16:creationId xmlns:a16="http://schemas.microsoft.com/office/drawing/2014/main" id="{B582973E-5368-B823-1B46-FF59E5A4DDDD}"/>
                </a:ext>
              </a:extLst>
            </p:cNvPr>
            <p:cNvSpPr/>
            <p:nvPr/>
          </p:nvSpPr>
          <p:spPr>
            <a:xfrm>
              <a:off x="465029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3.5. </a:t>
              </a:r>
              <a:r>
                <a:rPr lang="lt-LT" sz="700">
                  <a:solidFill>
                    <a:schemeClr val="accent6"/>
                  </a:solidFill>
                  <a:latin typeface="Calibri" panose="020F0502020204030204" pitchFamily="34" charset="0"/>
                </a:rPr>
                <a:t>Sklaidos veikla</a:t>
              </a:r>
            </a:p>
          </p:txBody>
        </p:sp>
        <p:sp>
          <p:nvSpPr>
            <p:cNvPr id="17" name="Parallelogram 16">
              <a:extLst>
                <a:ext uri="{FF2B5EF4-FFF2-40B4-BE49-F238E27FC236}">
                  <a16:creationId xmlns:a16="http://schemas.microsoft.com/office/drawing/2014/main" id="{FDB8ADE8-3B95-4087-5B62-646EA7E79044}"/>
                </a:ext>
              </a:extLst>
            </p:cNvPr>
            <p:cNvSpPr/>
            <p:nvPr/>
          </p:nvSpPr>
          <p:spPr>
            <a:xfrm>
              <a:off x="5685319"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3.6. </a:t>
              </a:r>
              <a:r>
                <a:rPr lang="lt-LT" sz="700">
                  <a:solidFill>
                    <a:schemeClr val="accent6"/>
                  </a:solidFill>
                  <a:latin typeface="Calibri" panose="020F0502020204030204" pitchFamily="34" charset="0"/>
                </a:rPr>
                <a:t>Galimybės sumažinti administracinę naštą</a:t>
              </a:r>
            </a:p>
          </p:txBody>
        </p:sp>
        <p:sp>
          <p:nvSpPr>
            <p:cNvPr id="18" name="Parallelogram 17">
              <a:extLst>
                <a:ext uri="{FF2B5EF4-FFF2-40B4-BE49-F238E27FC236}">
                  <a16:creationId xmlns:a16="http://schemas.microsoft.com/office/drawing/2014/main" id="{8AB42B46-9BB1-A090-277F-7C5E2BEDB916}"/>
                </a:ext>
              </a:extLst>
            </p:cNvPr>
            <p:cNvSpPr/>
            <p:nvPr/>
          </p:nvSpPr>
          <p:spPr>
            <a:xfrm>
              <a:off x="6720348" y="158666"/>
              <a:ext cx="1096273" cy="197965"/>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bg1"/>
                  </a:solidFill>
                  <a:latin typeface="Calibri" panose="020F0502020204030204" pitchFamily="34" charset="0"/>
                </a:rPr>
                <a:t>3.7. </a:t>
              </a:r>
              <a:r>
                <a:rPr lang="lt-LT" sz="700">
                  <a:solidFill>
                    <a:schemeClr val="bg1"/>
                  </a:solidFill>
                  <a:latin typeface="Calibri" panose="020F0502020204030204" pitchFamily="34" charset="0"/>
                </a:rPr>
                <a:t>ES pridėtinė vertė</a:t>
              </a:r>
              <a:endParaRPr lang="pt-BR" sz="700">
                <a:solidFill>
                  <a:schemeClr val="bg1"/>
                </a:solidFill>
                <a:latin typeface="Calibri" panose="020F0502020204030204" pitchFamily="34" charset="0"/>
              </a:endParaRPr>
            </a:p>
          </p:txBody>
        </p:sp>
      </p:grpSp>
    </p:spTree>
    <p:extLst>
      <p:ext uri="{BB962C8B-B14F-4D97-AF65-F5344CB8AC3E}">
        <p14:creationId xmlns:p14="http://schemas.microsoft.com/office/powerpoint/2010/main" val="280921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DAD547-1B2C-024B-9A9D-BBAA775F4D0C}"/>
              </a:ext>
            </a:extLst>
          </p:cNvPr>
          <p:cNvSpPr>
            <a:spLocks noGrp="1"/>
          </p:cNvSpPr>
          <p:nvPr>
            <p:ph type="sldNum" sz="quarter" idx="12"/>
          </p:nvPr>
        </p:nvSpPr>
        <p:spPr>
          <a:xfrm>
            <a:off x="6540500" y="169669"/>
            <a:ext cx="2057400" cy="183555"/>
          </a:xfrm>
        </p:spPr>
        <p:txBody>
          <a:bodyPr/>
          <a:lstStyle/>
          <a:p>
            <a:fld id="{42B1E8F1-27DF-3C4C-AF5E-F329429EDE92}" type="slidenum">
              <a:rPr lang="en-US"/>
              <a:pPr/>
              <a:t>13</a:t>
            </a:fld>
            <a:endParaRPr lang="en-US"/>
          </a:p>
        </p:txBody>
      </p:sp>
      <p:sp>
        <p:nvSpPr>
          <p:cNvPr id="4" name="Text Placeholder 3">
            <a:extLst>
              <a:ext uri="{FF2B5EF4-FFF2-40B4-BE49-F238E27FC236}">
                <a16:creationId xmlns:a16="http://schemas.microsoft.com/office/drawing/2014/main" id="{8B1C5FD0-1D0D-5846-AAB0-8DE01FBAC556}"/>
              </a:ext>
            </a:extLst>
          </p:cNvPr>
          <p:cNvSpPr>
            <a:spLocks noGrp="1"/>
          </p:cNvSpPr>
          <p:nvPr>
            <p:ph type="body" sz="quarter" idx="14"/>
          </p:nvPr>
        </p:nvSpPr>
        <p:spPr>
          <a:xfrm>
            <a:off x="4610100" y="361950"/>
            <a:ext cx="4000500" cy="1380082"/>
          </a:xfrm>
        </p:spPr>
        <p:txBody>
          <a:bodyPr anchor="t">
            <a:noAutofit/>
          </a:bodyPr>
          <a:lstStyle/>
          <a:p>
            <a:r>
              <a:rPr lang="en-US" sz="2400"/>
              <a:t>3</a:t>
            </a:r>
            <a:r>
              <a:rPr lang="lt-LT" sz="2400"/>
              <a:t>. Rekomendacijos </a:t>
            </a:r>
          </a:p>
        </p:txBody>
      </p:sp>
      <p:pic>
        <p:nvPicPr>
          <p:cNvPr id="7" name="Picture Placeholder 6" descr="Abstract blockchain network background">
            <a:extLst>
              <a:ext uri="{FF2B5EF4-FFF2-40B4-BE49-F238E27FC236}">
                <a16:creationId xmlns:a16="http://schemas.microsoft.com/office/drawing/2014/main" id="{7F5EAB50-972E-E34F-8059-7723B3DF59C3}"/>
              </a:ext>
            </a:extLst>
          </p:cNvPr>
          <p:cNvPicPr>
            <a:picLocks noGrp="1" noChangeAspect="1"/>
          </p:cNvPicPr>
          <p:nvPr>
            <p:ph type="pic" sz="quarter" idx="15"/>
          </p:nvPr>
        </p:nvPicPr>
        <p:blipFill>
          <a:blip r:embed="rId2"/>
          <a:srcRect l="22677" r="22677"/>
          <a:stretch/>
        </p:blipFill>
        <p:spPr>
          <a:xfrm>
            <a:off x="0" y="0"/>
            <a:ext cx="4535488" cy="5143500"/>
          </a:xfrm>
        </p:spPr>
      </p:pic>
      <p:sp>
        <p:nvSpPr>
          <p:cNvPr id="14" name="Rectangle 13">
            <a:extLst>
              <a:ext uri="{FF2B5EF4-FFF2-40B4-BE49-F238E27FC236}">
                <a16:creationId xmlns:a16="http://schemas.microsoft.com/office/drawing/2014/main" id="{23C6DD48-DA87-56C9-D302-C809C8D5AC69}"/>
              </a:ext>
            </a:extLst>
          </p:cNvPr>
          <p:cNvSpPr/>
          <p:nvPr/>
        </p:nvSpPr>
        <p:spPr>
          <a:xfrm>
            <a:off x="4610102" y="3319046"/>
            <a:ext cx="3746314" cy="80576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9329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A51BE5-A110-2164-42E5-3C67519E7E60}"/>
              </a:ext>
            </a:extLst>
          </p:cNvPr>
          <p:cNvSpPr>
            <a:spLocks noGrp="1"/>
          </p:cNvSpPr>
          <p:nvPr>
            <p:ph type="sldNum" sz="quarter" idx="12"/>
          </p:nvPr>
        </p:nvSpPr>
        <p:spPr/>
        <p:txBody>
          <a:bodyPr/>
          <a:lstStyle/>
          <a:p>
            <a:fld id="{42B1E8F1-27DF-3C4C-AF5E-F329429EDE92}" type="slidenum">
              <a:rPr lang="lt-LT" smtClean="0"/>
              <a:pPr/>
              <a:t>14</a:t>
            </a:fld>
            <a:endParaRPr lang="lt-LT"/>
          </a:p>
        </p:txBody>
      </p:sp>
      <p:sp>
        <p:nvSpPr>
          <p:cNvPr id="5" name="Title 1">
            <a:extLst>
              <a:ext uri="{FF2B5EF4-FFF2-40B4-BE49-F238E27FC236}">
                <a16:creationId xmlns:a16="http://schemas.microsoft.com/office/drawing/2014/main" id="{C7EC20AC-4CC0-E4D2-E571-41071EA96475}"/>
              </a:ext>
            </a:extLst>
          </p:cNvPr>
          <p:cNvSpPr>
            <a:spLocks noGrp="1"/>
          </p:cNvSpPr>
          <p:nvPr>
            <p:ph type="title"/>
          </p:nvPr>
        </p:nvSpPr>
        <p:spPr>
          <a:xfrm>
            <a:off x="547781" y="369849"/>
            <a:ext cx="8045906" cy="438190"/>
          </a:xfrm>
        </p:spPr>
        <p:txBody>
          <a:bodyPr anchor="ctr">
            <a:noAutofit/>
          </a:bodyPr>
          <a:lstStyle/>
          <a:p>
            <a:r>
              <a:rPr lang="lt-LT" sz="1400" dirty="0"/>
              <a:t>SVVP ir VSF  Vertinimuose nustatytos išmoktos pamokos, gerosios praktikos ir pateiktos rekomendacijos</a:t>
            </a:r>
            <a:endParaRPr lang="lt-LT" sz="1400" dirty="0">
              <a:solidFill>
                <a:schemeClr val="accent6"/>
              </a:solidFill>
            </a:endParaRPr>
          </a:p>
        </p:txBody>
      </p:sp>
      <p:sp>
        <p:nvSpPr>
          <p:cNvPr id="10" name="Rectangle 9">
            <a:extLst>
              <a:ext uri="{FF2B5EF4-FFF2-40B4-BE49-F238E27FC236}">
                <a16:creationId xmlns:a16="http://schemas.microsoft.com/office/drawing/2014/main" id="{0E74FDFC-80A3-3ECC-9E25-D185C96CC360}"/>
              </a:ext>
            </a:extLst>
          </p:cNvPr>
          <p:cNvSpPr/>
          <p:nvPr/>
        </p:nvSpPr>
        <p:spPr>
          <a:xfrm>
            <a:off x="543364" y="842963"/>
            <a:ext cx="3105696" cy="180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b="1">
                <a:solidFill>
                  <a:srgbClr val="E1E1D5"/>
                </a:solidFill>
                <a:latin typeface="Calibri" panose="020F0502020204030204" pitchFamily="34" charset="0"/>
              </a:rPr>
              <a:t>Išmoktos pamokos</a:t>
            </a:r>
            <a:endParaRPr lang="en-GB" sz="900" b="1">
              <a:solidFill>
                <a:srgbClr val="E1E1D5"/>
              </a:solidFill>
              <a:latin typeface="Calibri" panose="020F0502020204030204" pitchFamily="34" charset="0"/>
            </a:endParaRPr>
          </a:p>
        </p:txBody>
      </p:sp>
      <p:sp>
        <p:nvSpPr>
          <p:cNvPr id="19" name="TextBox 18">
            <a:extLst>
              <a:ext uri="{FF2B5EF4-FFF2-40B4-BE49-F238E27FC236}">
                <a16:creationId xmlns:a16="http://schemas.microsoft.com/office/drawing/2014/main" id="{0B33F487-0058-6BDE-312A-8D55B179B062}"/>
              </a:ext>
            </a:extLst>
          </p:cNvPr>
          <p:cNvSpPr txBox="1"/>
          <p:nvPr/>
        </p:nvSpPr>
        <p:spPr>
          <a:xfrm>
            <a:off x="543364" y="1081820"/>
            <a:ext cx="3105696" cy="787284"/>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en-US" sz="800" b="1" dirty="0">
                <a:solidFill>
                  <a:schemeClr val="accent1"/>
                </a:solidFill>
                <a:cs typeface="Arial" panose="020B0604020202020204" pitchFamily="34" charset="0"/>
              </a:rPr>
              <a:t>1. </a:t>
            </a:r>
            <a:r>
              <a:rPr lang="lt-LT" sz="800" b="1" dirty="0">
                <a:solidFill>
                  <a:schemeClr val="accent1"/>
                </a:solidFill>
                <a:cs typeface="Arial" panose="020B0604020202020204" pitchFamily="34" charset="0"/>
              </a:rPr>
              <a:t>Techninės</a:t>
            </a:r>
            <a:r>
              <a:rPr lang="en-US" sz="800" b="1" dirty="0">
                <a:solidFill>
                  <a:schemeClr val="accent1"/>
                </a:solidFill>
                <a:cs typeface="Arial" panose="020B0604020202020204" pitchFamily="34" charset="0"/>
              </a:rPr>
              <a:t> </a:t>
            </a:r>
            <a:r>
              <a:rPr lang="lt-LT" sz="800" b="1" dirty="0">
                <a:solidFill>
                  <a:schemeClr val="accent1"/>
                </a:solidFill>
                <a:cs typeface="Arial" panose="020B0604020202020204" pitchFamily="34" charset="0"/>
              </a:rPr>
              <a:t>problemos</a:t>
            </a:r>
            <a:r>
              <a:rPr lang="en-US" sz="800" b="1" dirty="0">
                <a:solidFill>
                  <a:schemeClr val="accent1"/>
                </a:solidFill>
                <a:cs typeface="Arial" panose="020B0604020202020204" pitchFamily="34" charset="0"/>
              </a:rPr>
              <a:t>, </a:t>
            </a:r>
            <a:r>
              <a:rPr lang="lt-LT" sz="800" b="1" dirty="0">
                <a:solidFill>
                  <a:schemeClr val="accent1"/>
                </a:solidFill>
                <a:cs typeface="Arial" panose="020B0604020202020204" pitchFamily="34" charset="0"/>
              </a:rPr>
              <a:t>susijusios</a:t>
            </a:r>
            <a:r>
              <a:rPr lang="en-US" sz="800" b="1" dirty="0">
                <a:solidFill>
                  <a:schemeClr val="accent1"/>
                </a:solidFill>
                <a:cs typeface="Arial" panose="020B0604020202020204" pitchFamily="34" charset="0"/>
              </a:rPr>
              <a:t> </a:t>
            </a:r>
            <a:r>
              <a:rPr lang="lt-LT" sz="800" b="1" dirty="0">
                <a:solidFill>
                  <a:schemeClr val="accent1"/>
                </a:solidFill>
                <a:cs typeface="Arial" panose="020B0604020202020204" pitchFamily="34" charset="0"/>
              </a:rPr>
              <a:t>su</a:t>
            </a:r>
            <a:r>
              <a:rPr lang="en-US" sz="800" b="1" dirty="0">
                <a:solidFill>
                  <a:schemeClr val="accent1"/>
                </a:solidFill>
                <a:cs typeface="Arial" panose="020B0604020202020204" pitchFamily="34" charset="0"/>
              </a:rPr>
              <a:t> </a:t>
            </a:r>
            <a:r>
              <a:rPr lang="lt-LT" sz="800" b="1" dirty="0">
                <a:solidFill>
                  <a:schemeClr val="accent1"/>
                </a:solidFill>
                <a:cs typeface="Arial" panose="020B0604020202020204" pitchFamily="34" charset="0"/>
              </a:rPr>
              <a:t>kritiškai</a:t>
            </a:r>
            <a:r>
              <a:rPr lang="en-US" sz="800" b="1" dirty="0">
                <a:solidFill>
                  <a:schemeClr val="accent1"/>
                </a:solidFill>
                <a:cs typeface="Arial" panose="020B0604020202020204" pitchFamily="34" charset="0"/>
              </a:rPr>
              <a:t> </a:t>
            </a:r>
            <a:r>
              <a:rPr lang="lt-LT" sz="800" b="1" dirty="0">
                <a:solidFill>
                  <a:schemeClr val="accent1"/>
                </a:solidFill>
                <a:cs typeface="Arial" panose="020B0604020202020204" pitchFamily="34" charset="0"/>
              </a:rPr>
              <a:t>svarbia</a:t>
            </a:r>
            <a:r>
              <a:rPr lang="en-US" sz="800" b="1" dirty="0">
                <a:solidFill>
                  <a:schemeClr val="accent1"/>
                </a:solidFill>
                <a:cs typeface="Arial" panose="020B0604020202020204" pitchFamily="34" charset="0"/>
              </a:rPr>
              <a:t> IT </a:t>
            </a:r>
            <a:r>
              <a:rPr lang="lt-LT" sz="800" b="1" dirty="0">
                <a:solidFill>
                  <a:schemeClr val="accent1"/>
                </a:solidFill>
                <a:cs typeface="Arial" panose="020B0604020202020204" pitchFamily="34" charset="0"/>
              </a:rPr>
              <a:t>infrastruktūra:</a:t>
            </a:r>
            <a:endParaRPr lang="en-US" sz="800" b="1" dirty="0">
              <a:solidFill>
                <a:schemeClr val="accent1"/>
              </a:solidFill>
              <a:effectLst/>
              <a:latin typeface="+mj-lt"/>
              <a:ea typeface="Calibri" panose="020F050202020403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solidFill>
                  <a:schemeClr val="accent6"/>
                </a:solidFill>
                <a:effectLst/>
                <a:latin typeface="+mj-lt"/>
                <a:ea typeface="Calibri" panose="020F0502020204030204" pitchFamily="34" charset="0"/>
                <a:cs typeface="Arial" panose="020B0604020202020204" pitchFamily="34" charset="0"/>
              </a:rPr>
              <a:t>VSFSVVP IS susiduria su problemomis, kurios daro įtaką administracinių užduočių atlikimo tempui. Yra svarbu fokusuotis į sistemos trikdžių eliminavimą, tai atliekant išlaikyti optimalų sistemos funkcionalumą.</a:t>
            </a:r>
            <a:endParaRPr lang="en-US" sz="800" dirty="0">
              <a:solidFill>
                <a:schemeClr val="accent6"/>
              </a:solidFill>
              <a:latin typeface="+mj-lt"/>
              <a:ea typeface="Calibri" panose="020F050202020403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800" dirty="0">
              <a:solidFill>
                <a:schemeClr val="accent6"/>
              </a:solidFill>
              <a:effectLst/>
              <a:latin typeface="+mj-lt"/>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8B8C0D3-37D4-A843-1AA0-A31FFADB6B2B}"/>
              </a:ext>
            </a:extLst>
          </p:cNvPr>
          <p:cNvSpPr txBox="1"/>
          <p:nvPr/>
        </p:nvSpPr>
        <p:spPr>
          <a:xfrm>
            <a:off x="543363" y="1914483"/>
            <a:ext cx="3101537" cy="787284"/>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en-US" sz="800" b="1" dirty="0">
                <a:solidFill>
                  <a:schemeClr val="accent1"/>
                </a:solidFill>
                <a:cs typeface="Arial"/>
              </a:rPr>
              <a:t>2. </a:t>
            </a:r>
            <a:r>
              <a:rPr lang="lt-LT" sz="800" b="1" dirty="0">
                <a:solidFill>
                  <a:schemeClr val="accent1"/>
                </a:solidFill>
                <a:cs typeface="Arial"/>
              </a:rPr>
              <a:t>Reguliavimų laikymosi ir projektų efektyvumo pusiausvyros užtikrinimas</a:t>
            </a:r>
            <a:r>
              <a:rPr lang="lt-LT" sz="800" b="1" dirty="0">
                <a:solidFill>
                  <a:schemeClr val="accent1"/>
                </a:solidFill>
                <a:effectLst/>
                <a:latin typeface="+mj-lt"/>
                <a:ea typeface="Calibri" panose="020F0502020204030204" pitchFamily="34" charset="0"/>
                <a:cs typeface="Arial"/>
              </a:rPr>
              <a:t>:</a:t>
            </a:r>
            <a:r>
              <a:rPr lang="lt-LT" sz="800" b="1" dirty="0">
                <a:solidFill>
                  <a:schemeClr val="accent1"/>
                </a:solidFill>
                <a:latin typeface="+mj-lt"/>
                <a:ea typeface="Calibri" panose="020F0502020204030204" pitchFamily="34" charset="0"/>
                <a:cs typeface="Arial"/>
              </a:rPr>
              <a:t> </a:t>
            </a:r>
            <a:endParaRPr lang="lt-LT" sz="800" b="1" dirty="0">
              <a:solidFill>
                <a:schemeClr val="accent1"/>
              </a:solidFill>
              <a:effectLst/>
              <a:latin typeface="+mj-lt"/>
              <a:ea typeface="Calibri" panose="020F0502020204030204" pitchFamily="34" charset="0"/>
              <a:cs typeface="Arial" panose="020B0604020202020204" pitchFamily="34" charset="0"/>
            </a:endParaRPr>
          </a:p>
          <a:p>
            <a:pPr algn="just" defTabSz="914400">
              <a:defRPr/>
            </a:pPr>
            <a:r>
              <a:rPr lang="lt-LT" sz="800" dirty="0">
                <a:solidFill>
                  <a:schemeClr val="accent6"/>
                </a:solidFill>
                <a:latin typeface="+mj-lt"/>
                <a:ea typeface="Calibri" panose="020F0502020204030204" pitchFamily="34" charset="0"/>
                <a:cs typeface="Arial"/>
              </a:rPr>
              <a:t>Reikia rasti pusiausvyrą tarp reikalavimų griežtumo ir projektų vykdymo efektyvumo išlaikymo.</a:t>
            </a:r>
            <a:endParaRPr lang="lt-LT" sz="800" dirty="0">
              <a:solidFill>
                <a:schemeClr val="accent6"/>
              </a:solidFill>
              <a:effectLst/>
              <a:latin typeface="+mj-lt"/>
              <a:ea typeface="Calibri" panose="020F0502020204030204" pitchFamily="34" charset="0"/>
              <a:cs typeface="Arial"/>
            </a:endParaRPr>
          </a:p>
        </p:txBody>
      </p:sp>
      <p:sp>
        <p:nvSpPr>
          <p:cNvPr id="21" name="TextBox 20">
            <a:extLst>
              <a:ext uri="{FF2B5EF4-FFF2-40B4-BE49-F238E27FC236}">
                <a16:creationId xmlns:a16="http://schemas.microsoft.com/office/drawing/2014/main" id="{38D470ED-ACDA-F05E-3054-2338928256AC}"/>
              </a:ext>
            </a:extLst>
          </p:cNvPr>
          <p:cNvSpPr txBox="1"/>
          <p:nvPr/>
        </p:nvSpPr>
        <p:spPr>
          <a:xfrm>
            <a:off x="543363" y="2747146"/>
            <a:ext cx="3101537" cy="816266"/>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en-US" sz="800" b="1" dirty="0">
                <a:solidFill>
                  <a:schemeClr val="accent1"/>
                </a:solidFill>
                <a:cs typeface="Arial"/>
              </a:rPr>
              <a:t>3. </a:t>
            </a:r>
            <a:r>
              <a:rPr lang="lt-LT" sz="800" b="1" dirty="0">
                <a:solidFill>
                  <a:schemeClr val="accent1"/>
                </a:solidFill>
                <a:cs typeface="Arial"/>
              </a:rPr>
              <a:t>Supaprastintų išlaidų schema ne visada naudinga tam tikrų tipų projektams</a:t>
            </a:r>
            <a:r>
              <a:rPr lang="lt-LT" sz="800" b="1" dirty="0">
                <a:solidFill>
                  <a:schemeClr val="accent1"/>
                </a:solidFill>
                <a:effectLst/>
                <a:latin typeface="+mj-lt"/>
                <a:ea typeface="Calibri" panose="020F0502020204030204" pitchFamily="34" charset="0"/>
                <a:cs typeface="Arial"/>
              </a:rPr>
              <a:t>:</a:t>
            </a:r>
          </a:p>
          <a:p>
            <a:pPr algn="just" defTabSz="914400">
              <a:defRPr/>
            </a:pPr>
            <a:r>
              <a:rPr lang="lt-LT" sz="800" dirty="0">
                <a:solidFill>
                  <a:schemeClr val="accent6"/>
                </a:solidFill>
                <a:latin typeface="+mj-lt"/>
                <a:ea typeface="Calibri" panose="020F0502020204030204" pitchFamily="34" charset="0"/>
                <a:cs typeface="Arial"/>
              </a:rPr>
              <a:t>Projektų vykdytojai dažnai nusprendžia nenaudoti šios schemos, nes mano, kad ji nėra būtina, arba mano, kad ji nesuteikia optimalios naudos atsižvelgiant į projekto sudėtingumą.</a:t>
            </a:r>
            <a:endParaRPr lang="lt-LT" sz="800" dirty="0">
              <a:solidFill>
                <a:schemeClr val="accent6"/>
              </a:solidFill>
              <a:effectLst/>
              <a:latin typeface="+mj-lt"/>
              <a:ea typeface="Calibri" panose="020F0502020204030204" pitchFamily="34" charset="0"/>
              <a:cs typeface="Arial"/>
            </a:endParaRPr>
          </a:p>
        </p:txBody>
      </p:sp>
      <p:sp>
        <p:nvSpPr>
          <p:cNvPr id="22" name="TextBox 21">
            <a:extLst>
              <a:ext uri="{FF2B5EF4-FFF2-40B4-BE49-F238E27FC236}">
                <a16:creationId xmlns:a16="http://schemas.microsoft.com/office/drawing/2014/main" id="{55275D45-D8EA-2F5D-7FB2-6A4DC6C8CE1B}"/>
              </a:ext>
            </a:extLst>
          </p:cNvPr>
          <p:cNvSpPr txBox="1"/>
          <p:nvPr/>
        </p:nvSpPr>
        <p:spPr>
          <a:xfrm>
            <a:off x="546687" y="3608791"/>
            <a:ext cx="3109279" cy="971146"/>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en-US" sz="800" b="1" dirty="0">
                <a:solidFill>
                  <a:schemeClr val="accent1"/>
                </a:solidFill>
                <a:cs typeface="Arial"/>
              </a:rPr>
              <a:t>4. </a:t>
            </a:r>
            <a:r>
              <a:rPr lang="lt-LT" sz="800" b="1" dirty="0">
                <a:solidFill>
                  <a:schemeClr val="accent1"/>
                </a:solidFill>
                <a:cs typeface="Arial"/>
              </a:rPr>
              <a:t>Planavimas, komunikacija ir Programos valdymas</a:t>
            </a:r>
            <a:r>
              <a:rPr lang="en-US" sz="800" b="1" dirty="0">
                <a:solidFill>
                  <a:schemeClr val="accent1"/>
                </a:solidFill>
                <a:effectLst/>
                <a:latin typeface="+mj-lt"/>
                <a:ea typeface="Calibri" panose="020F0502020204030204" pitchFamily="34" charset="0"/>
                <a:cs typeface="Arial"/>
              </a:rPr>
              <a:t>: </a:t>
            </a:r>
            <a:endParaRPr lang="lt-LT" sz="800" b="1" dirty="0">
              <a:solidFill>
                <a:schemeClr val="accent1"/>
              </a:solidFill>
              <a:effectLst/>
              <a:latin typeface="+mj-lt"/>
              <a:ea typeface="Calibri" panose="020F0502020204030204" pitchFamily="34" charset="0"/>
              <a:cs typeface="Arial"/>
            </a:endParaRPr>
          </a:p>
          <a:p>
            <a:pPr algn="just" defTabSz="914400">
              <a:defRPr/>
            </a:pPr>
            <a:r>
              <a:rPr lang="lt-LT" sz="800" dirty="0">
                <a:solidFill>
                  <a:schemeClr val="accent6"/>
                </a:solidFill>
                <a:latin typeface="+mj-lt"/>
                <a:cs typeface="Arial"/>
              </a:rPr>
              <a:t>Planavimo ir komunikacijos vėlavimai, ypač iš Europos Komisijos, gali sutrikdyti </a:t>
            </a:r>
            <a:r>
              <a:rPr lang="lt-LT" sz="800">
                <a:solidFill>
                  <a:schemeClr val="accent6"/>
                </a:solidFill>
                <a:latin typeface="+mj-lt"/>
                <a:cs typeface="Arial"/>
              </a:rPr>
              <a:t>Programų</a:t>
            </a:r>
            <a:r>
              <a:rPr lang="lt-LT" sz="800" dirty="0">
                <a:solidFill>
                  <a:schemeClr val="accent6"/>
                </a:solidFill>
                <a:latin typeface="+mj-lt"/>
                <a:cs typeface="Arial"/>
              </a:rPr>
              <a:t> planavimą ir strategines iniciatyvas. Kuo įmanoma labiau išankstinis planavimas ir komunikacijos pastangos yra labai svarbios veiksmingam </a:t>
            </a:r>
            <a:r>
              <a:rPr lang="lt-LT" sz="800">
                <a:solidFill>
                  <a:schemeClr val="accent6"/>
                </a:solidFill>
                <a:latin typeface="+mj-lt"/>
                <a:cs typeface="Arial"/>
              </a:rPr>
              <a:t>Programų</a:t>
            </a:r>
            <a:r>
              <a:rPr lang="lt-LT" sz="800" dirty="0">
                <a:solidFill>
                  <a:schemeClr val="accent6"/>
                </a:solidFill>
                <a:latin typeface="+mj-lt"/>
                <a:cs typeface="Arial"/>
              </a:rPr>
              <a:t> įgyvendinimui. Norint užtikrinti veiksmingą </a:t>
            </a:r>
            <a:r>
              <a:rPr lang="lt-LT" sz="800">
                <a:solidFill>
                  <a:schemeClr val="accent6"/>
                </a:solidFill>
                <a:latin typeface="+mj-lt"/>
                <a:cs typeface="Arial"/>
              </a:rPr>
              <a:t>Programų</a:t>
            </a:r>
            <a:r>
              <a:rPr lang="lt-LT" sz="800" dirty="0">
                <a:solidFill>
                  <a:schemeClr val="accent6"/>
                </a:solidFill>
                <a:latin typeface="+mj-lt"/>
                <a:cs typeface="Arial"/>
              </a:rPr>
              <a:t> įgyvendinimą, labai svarbu sukurti veiksmingus komunikacijos kanalus ir greitai pašalinti visus vėlavimus.</a:t>
            </a:r>
            <a:endParaRPr lang="en-US" sz="800" dirty="0">
              <a:solidFill>
                <a:schemeClr val="accent6"/>
              </a:solidFill>
              <a:latin typeface="+mj-lt"/>
              <a:cs typeface="Arial"/>
            </a:endParaRPr>
          </a:p>
        </p:txBody>
      </p:sp>
      <p:sp>
        <p:nvSpPr>
          <p:cNvPr id="23" name="TextBox 22">
            <a:extLst>
              <a:ext uri="{FF2B5EF4-FFF2-40B4-BE49-F238E27FC236}">
                <a16:creationId xmlns:a16="http://schemas.microsoft.com/office/drawing/2014/main" id="{BBF6E9B5-5A6C-5069-1407-2B50CF9ACED1}"/>
              </a:ext>
            </a:extLst>
          </p:cNvPr>
          <p:cNvSpPr txBox="1"/>
          <p:nvPr/>
        </p:nvSpPr>
        <p:spPr>
          <a:xfrm>
            <a:off x="3790950" y="1072456"/>
            <a:ext cx="4813300" cy="533409"/>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en-US" sz="800" b="1" dirty="0">
                <a:solidFill>
                  <a:schemeClr val="accent1"/>
                </a:solidFill>
                <a:cs typeface="Arial" panose="020B0604020202020204" pitchFamily="34" charset="0"/>
              </a:rPr>
              <a:t>1. </a:t>
            </a:r>
            <a:r>
              <a:rPr lang="lt-LT" sz="800" b="1" dirty="0">
                <a:solidFill>
                  <a:schemeClr val="accent1"/>
                </a:solidFill>
                <a:cs typeface="Arial" panose="020B0604020202020204" pitchFamily="34" charset="0"/>
              </a:rPr>
              <a:t>Tiesioginis bendravimas su suinteresuotosiomis šalimis ir jų įtraukimas:</a:t>
            </a:r>
          </a:p>
          <a:p>
            <a:pPr algn="just" defTabSz="914400">
              <a:defRPr/>
            </a:pPr>
            <a:r>
              <a:rPr lang="lt-LT" sz="800" dirty="0">
                <a:solidFill>
                  <a:schemeClr val="accent6"/>
                </a:solidFill>
                <a:effectLst/>
                <a:latin typeface="+mj-lt"/>
                <a:ea typeface="Calibri" panose="020F0502020204030204" pitchFamily="34" charset="0"/>
                <a:cs typeface="Arial" panose="020B0604020202020204" pitchFamily="34" charset="0"/>
              </a:rPr>
              <a:t>Tiesioginiam ir efektyviam bendravimui su </a:t>
            </a:r>
            <a:r>
              <a:rPr lang="lt-LT" sz="800">
                <a:solidFill>
                  <a:schemeClr val="accent6"/>
                </a:solidFill>
                <a:effectLst/>
                <a:latin typeface="+mj-lt"/>
                <a:ea typeface="Calibri" panose="020F0502020204030204" pitchFamily="34" charset="0"/>
                <a:cs typeface="Arial" panose="020B0604020202020204" pitchFamily="34" charset="0"/>
              </a:rPr>
              <a:t>Programose</a:t>
            </a:r>
            <a:r>
              <a:rPr lang="lt-LT" sz="800" dirty="0">
                <a:solidFill>
                  <a:schemeClr val="accent6"/>
                </a:solidFill>
                <a:effectLst/>
                <a:latin typeface="+mj-lt"/>
                <a:ea typeface="Calibri" panose="020F0502020204030204" pitchFamily="34" charset="0"/>
                <a:cs typeface="Arial" panose="020B0604020202020204" pitchFamily="34" charset="0"/>
              </a:rPr>
              <a:t> dalyvaujančiomis suinteresuotosiomis šalimis užtikrinti naudojami įvairūs kanalai ir metodai. Aktyvus visų šalių dalyvavimas garantuoja efektyvų bendradarbiavimą, skatina visų šalių tikslų ir pareigų supratimą.</a:t>
            </a:r>
            <a:endParaRPr lang="en-US" sz="800" dirty="0">
              <a:solidFill>
                <a:schemeClr val="accent6"/>
              </a:solidFill>
              <a:effectLst/>
              <a:latin typeface="+mj-lt"/>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F695939-B180-6003-920D-C8A724DD0C7E}"/>
              </a:ext>
            </a:extLst>
          </p:cNvPr>
          <p:cNvSpPr txBox="1"/>
          <p:nvPr/>
        </p:nvSpPr>
        <p:spPr>
          <a:xfrm>
            <a:off x="3790950" y="2223596"/>
            <a:ext cx="4813300" cy="533409"/>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en-US" sz="800" b="1" dirty="0">
                <a:solidFill>
                  <a:schemeClr val="accent1"/>
                </a:solidFill>
                <a:cs typeface="Arial" panose="020B0604020202020204" pitchFamily="34" charset="0"/>
              </a:rPr>
              <a:t>3. </a:t>
            </a:r>
            <a:r>
              <a:rPr lang="lt-LT" sz="800" b="1" dirty="0">
                <a:solidFill>
                  <a:schemeClr val="accent1"/>
                </a:solidFill>
                <a:cs typeface="Arial" panose="020B0604020202020204" pitchFamily="34" charset="0"/>
              </a:rPr>
              <a:t>Ankstyvas paramos gavėjų įtraukimas</a:t>
            </a:r>
            <a:r>
              <a:rPr lang="en-US" sz="800" b="1" dirty="0">
                <a:solidFill>
                  <a:schemeClr val="accent1"/>
                </a:solidFill>
                <a:effectLst/>
                <a:latin typeface="+mj-lt"/>
                <a:ea typeface="Calibri" panose="020F0502020204030204" pitchFamily="34" charset="0"/>
                <a:cs typeface="Arial" panose="020B0604020202020204" pitchFamily="34"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solidFill>
                  <a:schemeClr val="accent6"/>
                </a:solidFill>
                <a:latin typeface="+mj-lt"/>
                <a:ea typeface="Calibri" panose="020F0502020204030204" pitchFamily="34" charset="0"/>
                <a:cs typeface="Arial" panose="020B0604020202020204" pitchFamily="34" charset="0"/>
              </a:rPr>
              <a:t>Suinteresuotųjų šalių </a:t>
            </a:r>
            <a:r>
              <a:rPr lang="lt-LT" sz="800" dirty="0">
                <a:solidFill>
                  <a:schemeClr val="accent6"/>
                </a:solidFill>
                <a:effectLst/>
                <a:latin typeface="+mj-lt"/>
                <a:ea typeface="Calibri" panose="020F0502020204030204" pitchFamily="34" charset="0"/>
                <a:cs typeface="Arial" panose="020B0604020202020204" pitchFamily="34" charset="0"/>
              </a:rPr>
              <a:t>įtraukimas nuo </a:t>
            </a:r>
            <a:r>
              <a:rPr lang="lt-LT" sz="800">
                <a:solidFill>
                  <a:schemeClr val="accent6"/>
                </a:solidFill>
                <a:effectLst/>
                <a:latin typeface="+mj-lt"/>
                <a:ea typeface="Calibri" panose="020F0502020204030204" pitchFamily="34" charset="0"/>
                <a:cs typeface="Arial" panose="020B0604020202020204" pitchFamily="34" charset="0"/>
              </a:rPr>
              <a:t>Programų</a:t>
            </a:r>
            <a:r>
              <a:rPr lang="lt-LT" sz="800" dirty="0">
                <a:solidFill>
                  <a:schemeClr val="accent6"/>
                </a:solidFill>
                <a:effectLst/>
                <a:latin typeface="+mj-lt"/>
                <a:ea typeface="Calibri" panose="020F0502020204030204" pitchFamily="34" charset="0"/>
                <a:cs typeface="Arial" panose="020B0604020202020204" pitchFamily="34" charset="0"/>
              </a:rPr>
              <a:t> formavimo pradžios yra naudingas </a:t>
            </a:r>
            <a:r>
              <a:rPr lang="lt-LT" sz="800">
                <a:solidFill>
                  <a:schemeClr val="accent6"/>
                </a:solidFill>
                <a:effectLst/>
                <a:latin typeface="+mj-lt"/>
                <a:ea typeface="Calibri" panose="020F0502020204030204" pitchFamily="34" charset="0"/>
                <a:cs typeface="Arial" panose="020B0604020202020204" pitchFamily="34" charset="0"/>
              </a:rPr>
              <a:t>Programų</a:t>
            </a:r>
            <a:r>
              <a:rPr lang="lt-LT" sz="800" dirty="0">
                <a:solidFill>
                  <a:schemeClr val="accent6"/>
                </a:solidFill>
                <a:effectLst/>
                <a:latin typeface="+mj-lt"/>
                <a:ea typeface="Calibri" panose="020F0502020204030204" pitchFamily="34" charset="0"/>
                <a:cs typeface="Arial" panose="020B0604020202020204" pitchFamily="34" charset="0"/>
              </a:rPr>
              <a:t> įgyvendinimui. Tai sumažina konfliktų tikimybę, užtikrinama, kad </a:t>
            </a:r>
            <a:r>
              <a:rPr lang="lt-LT" sz="800">
                <a:solidFill>
                  <a:schemeClr val="accent6"/>
                </a:solidFill>
                <a:effectLst/>
                <a:latin typeface="+mj-lt"/>
                <a:ea typeface="Calibri" panose="020F0502020204030204" pitchFamily="34" charset="0"/>
                <a:cs typeface="Arial" panose="020B0604020202020204" pitchFamily="34" charset="0"/>
              </a:rPr>
              <a:t>Programos</a:t>
            </a:r>
            <a:r>
              <a:rPr lang="lt-LT" sz="800" dirty="0">
                <a:solidFill>
                  <a:schemeClr val="accent6"/>
                </a:solidFill>
                <a:effectLst/>
                <a:latin typeface="+mj-lt"/>
                <a:ea typeface="Calibri" panose="020F0502020204030204" pitchFamily="34" charset="0"/>
                <a:cs typeface="Arial" panose="020B0604020202020204" pitchFamily="34" charset="0"/>
              </a:rPr>
              <a:t> geriau atitiktų naudos gavėjų poreikius, taip padidinant bendrą </a:t>
            </a:r>
            <a:r>
              <a:rPr lang="lt-LT" sz="800">
                <a:solidFill>
                  <a:schemeClr val="accent6"/>
                </a:solidFill>
                <a:effectLst/>
                <a:latin typeface="+mj-lt"/>
                <a:ea typeface="Calibri" panose="020F0502020204030204" pitchFamily="34" charset="0"/>
                <a:cs typeface="Arial" panose="020B0604020202020204" pitchFamily="34" charset="0"/>
              </a:rPr>
              <a:t>Programų</a:t>
            </a:r>
            <a:r>
              <a:rPr lang="lt-LT" sz="800" dirty="0">
                <a:solidFill>
                  <a:schemeClr val="accent6"/>
                </a:solidFill>
                <a:effectLst/>
                <a:latin typeface="+mj-lt"/>
                <a:ea typeface="Calibri" panose="020F0502020204030204" pitchFamily="34" charset="0"/>
                <a:cs typeface="Arial" panose="020B0604020202020204" pitchFamily="34" charset="0"/>
              </a:rPr>
              <a:t> veiksmingumą.</a:t>
            </a:r>
            <a:endParaRPr lang="en-US" sz="800" dirty="0">
              <a:solidFill>
                <a:schemeClr val="accent6"/>
              </a:solidFill>
              <a:effectLst/>
              <a:latin typeface="+mj-lt"/>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783EACF-963E-0262-8391-0107A79A83B3}"/>
              </a:ext>
            </a:extLst>
          </p:cNvPr>
          <p:cNvSpPr txBox="1"/>
          <p:nvPr/>
        </p:nvSpPr>
        <p:spPr>
          <a:xfrm>
            <a:off x="3790950" y="1651557"/>
            <a:ext cx="4813300" cy="533409"/>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en-US" sz="800" b="1" dirty="0">
                <a:solidFill>
                  <a:schemeClr val="accent1"/>
                </a:solidFill>
                <a:cs typeface="Arial" panose="020B0604020202020204" pitchFamily="34" charset="0"/>
              </a:rPr>
              <a:t>2. </a:t>
            </a:r>
            <a:r>
              <a:rPr lang="lt-LT" sz="800" b="1" dirty="0">
                <a:solidFill>
                  <a:schemeClr val="accent1"/>
                </a:solidFill>
                <a:cs typeface="Arial" panose="020B0604020202020204" pitchFamily="34" charset="0"/>
              </a:rPr>
              <a:t>Bendras Stebėsenos komitetas, kad būtų išvengta dubliavimosi</a:t>
            </a:r>
            <a:r>
              <a:rPr lang="en-US" sz="800" b="1" dirty="0">
                <a:solidFill>
                  <a:schemeClr val="accent1"/>
                </a:solidFill>
                <a:cs typeface="Arial" panose="020B0604020202020204" pitchFamily="34" charset="0"/>
              </a:rPr>
              <a:t>:</a:t>
            </a:r>
            <a:endParaRPr lang="en-US" sz="800" b="1" dirty="0">
              <a:solidFill>
                <a:schemeClr val="accent1"/>
              </a:solidFill>
              <a:effectLst/>
              <a:latin typeface="+mj-lt"/>
              <a:ea typeface="Calibri" panose="020F050202020403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solidFill>
                  <a:schemeClr val="accent6"/>
                </a:solidFill>
                <a:effectLst/>
                <a:latin typeface="+mj-lt"/>
                <a:ea typeface="Calibri" panose="020F0502020204030204" pitchFamily="34" charset="0"/>
                <a:cs typeface="Arial" panose="020B0604020202020204" pitchFamily="34" charset="0"/>
              </a:rPr>
              <a:t>Buvo įkurtas bendras Stebėsenos komitetas, kuris stebi ir prižiūri SVVP ir VSF programų įgyvendinimą. Centrinė priežiūra užtikrina efektyvumą, koordinavimą, supaprastintą komunikaciją, konfliktų prevenciją ir optimizuotą resursų paskirstymą.</a:t>
            </a:r>
            <a:endParaRPr lang="en-US" sz="800" dirty="0">
              <a:solidFill>
                <a:schemeClr val="accent6"/>
              </a:solidFill>
              <a:effectLst/>
              <a:latin typeface="+mj-lt"/>
              <a:ea typeface="Calibri" panose="020F050202020403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BAD00BD2-8B41-0DEE-B0D6-5E0E701C9FEC}"/>
              </a:ext>
            </a:extLst>
          </p:cNvPr>
          <p:cNvSpPr/>
          <p:nvPr/>
        </p:nvSpPr>
        <p:spPr>
          <a:xfrm>
            <a:off x="3785928" y="843016"/>
            <a:ext cx="4819755" cy="180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r>
              <a:rPr lang="lt-LT" sz="900" b="1">
                <a:solidFill>
                  <a:schemeClr val="tx2"/>
                </a:solidFill>
                <a:latin typeface="+mj-lt"/>
                <a:cs typeface="Arial" panose="020B0604020202020204" pitchFamily="34" charset="0"/>
              </a:rPr>
              <a:t>Gerosios praktikos</a:t>
            </a:r>
            <a:endParaRPr lang="en-GB" sz="900" b="1">
              <a:solidFill>
                <a:schemeClr val="tx2"/>
              </a:solidFill>
              <a:latin typeface="+mj-lt"/>
              <a:cs typeface="Arial" panose="020B0604020202020204" pitchFamily="34" charset="0"/>
            </a:endParaRPr>
          </a:p>
        </p:txBody>
      </p:sp>
      <p:sp>
        <p:nvSpPr>
          <p:cNvPr id="27" name="Rectangle 26">
            <a:extLst>
              <a:ext uri="{FF2B5EF4-FFF2-40B4-BE49-F238E27FC236}">
                <a16:creationId xmlns:a16="http://schemas.microsoft.com/office/drawing/2014/main" id="{7523FCF7-6E3F-40C6-7774-D5F7E405E689}"/>
              </a:ext>
            </a:extLst>
          </p:cNvPr>
          <p:cNvSpPr/>
          <p:nvPr/>
        </p:nvSpPr>
        <p:spPr>
          <a:xfrm>
            <a:off x="3793376" y="2819050"/>
            <a:ext cx="4812308" cy="180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900" b="1">
                <a:solidFill>
                  <a:srgbClr val="E1E1D5"/>
                </a:solidFill>
                <a:latin typeface="Calibri"/>
                <a:cs typeface="Calibri"/>
              </a:rPr>
              <a:t>R</a:t>
            </a:r>
            <a:r>
              <a:rPr lang="lt-LT" sz="900" b="1" err="1">
                <a:solidFill>
                  <a:srgbClr val="E1E1D5"/>
                </a:solidFill>
                <a:latin typeface="Calibri"/>
                <a:cs typeface="Calibri"/>
              </a:rPr>
              <a:t>ekomendacijos</a:t>
            </a:r>
            <a:endParaRPr lang="en-GB" sz="900" b="1">
              <a:solidFill>
                <a:srgbClr val="E1E1D5"/>
              </a:solidFill>
              <a:latin typeface="Calibri" panose="020F0502020204030204" pitchFamily="34" charset="0"/>
            </a:endParaRPr>
          </a:p>
        </p:txBody>
      </p:sp>
      <p:sp>
        <p:nvSpPr>
          <p:cNvPr id="28" name="TextBox 27">
            <a:extLst>
              <a:ext uri="{FF2B5EF4-FFF2-40B4-BE49-F238E27FC236}">
                <a16:creationId xmlns:a16="http://schemas.microsoft.com/office/drawing/2014/main" id="{A08BB885-202F-D9A6-357E-12AEA400AE9E}"/>
              </a:ext>
            </a:extLst>
          </p:cNvPr>
          <p:cNvSpPr txBox="1"/>
          <p:nvPr/>
        </p:nvSpPr>
        <p:spPr>
          <a:xfrm>
            <a:off x="3794919" y="3213079"/>
            <a:ext cx="3771843" cy="298471"/>
          </a:xfrm>
          <a:prstGeom prst="rect">
            <a:avLst/>
          </a:prstGeom>
          <a:solidFill>
            <a:schemeClr val="bg2">
              <a:lumMod val="20000"/>
              <a:lumOff val="80000"/>
            </a:schemeClr>
          </a:solidFill>
          <a:ln>
            <a:solidFill>
              <a:schemeClr val="accent1"/>
            </a:solidFill>
            <a:prstDash val="dash"/>
          </a:ln>
        </p:spPr>
        <p:txBody>
          <a:bodyPr wrap="square" lIns="57600" tIns="28800" rIns="57600" bIns="28800" anchor="t">
            <a:noAutofit/>
          </a:bodyPr>
          <a:lstStyle/>
          <a:p>
            <a:pPr algn="just" defTabSz="914400">
              <a:defRPr/>
            </a:pPr>
            <a:r>
              <a:rPr lang="en-US" sz="800" b="1" dirty="0">
                <a:solidFill>
                  <a:schemeClr val="accent1"/>
                </a:solidFill>
                <a:cs typeface="Arial"/>
              </a:rPr>
              <a:t>1. </a:t>
            </a:r>
            <a:r>
              <a:rPr lang="lt-LT" sz="800" b="1" dirty="0">
                <a:solidFill>
                  <a:schemeClr val="accent1"/>
                </a:solidFill>
                <a:cs typeface="Arial"/>
              </a:rPr>
              <a:t>Griežtesnių reikalavimų taikymas perkant itin svarbią IT infrastruktūrą ir kitas su administravimo užduotimis susijusias sistemas.</a:t>
            </a:r>
            <a:endParaRPr lang="en-US" sz="800" dirty="0">
              <a:solidFill>
                <a:schemeClr val="accent6"/>
              </a:solidFill>
              <a:effectLst/>
              <a:latin typeface="+mj-lt"/>
              <a:ea typeface="Calibri" panose="020F0502020204030204" pitchFamily="34" charset="0"/>
              <a:cs typeface="Arial"/>
            </a:endParaRPr>
          </a:p>
        </p:txBody>
      </p:sp>
      <p:sp>
        <p:nvSpPr>
          <p:cNvPr id="29" name="TextBox 28">
            <a:extLst>
              <a:ext uri="{FF2B5EF4-FFF2-40B4-BE49-F238E27FC236}">
                <a16:creationId xmlns:a16="http://schemas.microsoft.com/office/drawing/2014/main" id="{FEC14B89-E13D-5A47-A09C-7B254065B608}"/>
              </a:ext>
            </a:extLst>
          </p:cNvPr>
          <p:cNvSpPr txBox="1"/>
          <p:nvPr/>
        </p:nvSpPr>
        <p:spPr>
          <a:xfrm>
            <a:off x="3794919" y="3566830"/>
            <a:ext cx="3771843" cy="298471"/>
          </a:xfrm>
          <a:prstGeom prst="rect">
            <a:avLst/>
          </a:prstGeom>
          <a:solidFill>
            <a:schemeClr val="bg2">
              <a:lumMod val="20000"/>
              <a:lumOff val="80000"/>
            </a:schemeClr>
          </a:solidFill>
          <a:ln>
            <a:solidFill>
              <a:schemeClr val="accent1"/>
            </a:solidFill>
            <a:prstDash val="dash"/>
          </a:ln>
        </p:spPr>
        <p:txBody>
          <a:bodyPr wrap="square" lIns="57600" tIns="28800" rIns="57600" bIns="28800" anchor="t">
            <a:noAutofit/>
          </a:bodyPr>
          <a:lstStyle/>
          <a:p>
            <a:pPr algn="just" defTabSz="914400">
              <a:defRPr/>
            </a:pPr>
            <a:r>
              <a:rPr lang="en-US" sz="800" b="1" dirty="0">
                <a:solidFill>
                  <a:schemeClr val="accent1"/>
                </a:solidFill>
                <a:cs typeface="Arial"/>
              </a:rPr>
              <a:t>2. </a:t>
            </a:r>
            <a:r>
              <a:rPr lang="lt-LT" sz="800" b="1" dirty="0">
                <a:solidFill>
                  <a:schemeClr val="accent1"/>
                </a:solidFill>
                <a:cs typeface="Arial"/>
              </a:rPr>
              <a:t>Išlaikyti ir toliau ugdyti kvalifikuotus darbuotojus ir toliau palaikyti tvirtus ryšius tarp atskirų institucijų atstovų.</a:t>
            </a:r>
            <a:endParaRPr lang="en-US" sz="800" dirty="0">
              <a:solidFill>
                <a:schemeClr val="accent6"/>
              </a:solidFill>
              <a:effectLst/>
              <a:latin typeface="+mj-lt"/>
              <a:ea typeface="Calibri" panose="020F0502020204030204" pitchFamily="34" charset="0"/>
              <a:cs typeface="Arial"/>
            </a:endParaRPr>
          </a:p>
        </p:txBody>
      </p:sp>
      <p:sp>
        <p:nvSpPr>
          <p:cNvPr id="30" name="TextBox 29">
            <a:extLst>
              <a:ext uri="{FF2B5EF4-FFF2-40B4-BE49-F238E27FC236}">
                <a16:creationId xmlns:a16="http://schemas.microsoft.com/office/drawing/2014/main" id="{F4D1DCFA-141C-4CF0-44CE-803B6F678560}"/>
              </a:ext>
            </a:extLst>
          </p:cNvPr>
          <p:cNvSpPr txBox="1"/>
          <p:nvPr/>
        </p:nvSpPr>
        <p:spPr>
          <a:xfrm>
            <a:off x="3794919" y="3920581"/>
            <a:ext cx="3771843" cy="298471"/>
          </a:xfrm>
          <a:prstGeom prst="rect">
            <a:avLst/>
          </a:prstGeom>
          <a:solidFill>
            <a:schemeClr val="bg2">
              <a:lumMod val="20000"/>
              <a:lumOff val="80000"/>
            </a:schemeClr>
          </a:solidFill>
          <a:ln>
            <a:solidFill>
              <a:schemeClr val="accent1"/>
            </a:solidFill>
            <a:prstDash val="dash"/>
          </a:ln>
        </p:spPr>
        <p:txBody>
          <a:bodyPr wrap="square" lIns="57600" tIns="28800" rIns="57600" bIns="28800" anchor="t">
            <a:noAutofit/>
          </a:bodyPr>
          <a:lstStyle/>
          <a:p>
            <a:pPr algn="just" defTabSz="914400">
              <a:defRPr/>
            </a:pPr>
            <a:r>
              <a:rPr lang="en-US" sz="800" b="1" dirty="0">
                <a:solidFill>
                  <a:schemeClr val="accent1"/>
                </a:solidFill>
                <a:cs typeface="Arial"/>
              </a:rPr>
              <a:t>3. </a:t>
            </a:r>
            <a:r>
              <a:rPr lang="lt-LT" sz="800" b="1" dirty="0">
                <a:solidFill>
                  <a:schemeClr val="accent1"/>
                </a:solidFill>
                <a:cs typeface="Arial"/>
              </a:rPr>
              <a:t>Plačiau taikyti sąlygą, leidžiančią neanalizuoti </a:t>
            </a:r>
            <a:r>
              <a:rPr lang="lt-LT" sz="800" b="1">
                <a:solidFill>
                  <a:schemeClr val="accent1"/>
                </a:solidFill>
                <a:cs typeface="Arial"/>
              </a:rPr>
              <a:t>alternatyvų</a:t>
            </a:r>
            <a:r>
              <a:rPr lang="lt-LT" sz="800" b="1" dirty="0">
                <a:solidFill>
                  <a:schemeClr val="accent1"/>
                </a:solidFill>
                <a:cs typeface="Arial"/>
              </a:rPr>
              <a:t> tais atvejais, kai konkretus projekto įgyvendinimas yra nurodytas aukštesnio lygmens teisės aktuose.</a:t>
            </a:r>
            <a:endParaRPr lang="en-US" sz="800" dirty="0">
              <a:solidFill>
                <a:schemeClr val="accent6"/>
              </a:solidFill>
              <a:effectLst/>
              <a:latin typeface="+mj-lt"/>
              <a:ea typeface="Calibri" panose="020F0502020204030204" pitchFamily="34" charset="0"/>
              <a:cs typeface="Arial"/>
            </a:endParaRPr>
          </a:p>
        </p:txBody>
      </p:sp>
      <p:sp>
        <p:nvSpPr>
          <p:cNvPr id="31" name="TextBox 30">
            <a:extLst>
              <a:ext uri="{FF2B5EF4-FFF2-40B4-BE49-F238E27FC236}">
                <a16:creationId xmlns:a16="http://schemas.microsoft.com/office/drawing/2014/main" id="{DA9B0933-EA20-6D87-D85D-2FF2355368E1}"/>
              </a:ext>
            </a:extLst>
          </p:cNvPr>
          <p:cNvSpPr txBox="1"/>
          <p:nvPr/>
        </p:nvSpPr>
        <p:spPr>
          <a:xfrm>
            <a:off x="3794919" y="4274333"/>
            <a:ext cx="3771843" cy="298471"/>
          </a:xfrm>
          <a:prstGeom prst="rect">
            <a:avLst/>
          </a:prstGeom>
          <a:solidFill>
            <a:schemeClr val="bg2">
              <a:lumMod val="20000"/>
              <a:lumOff val="80000"/>
            </a:schemeClr>
          </a:solidFill>
          <a:ln>
            <a:solidFill>
              <a:schemeClr val="accent1"/>
            </a:solidFill>
            <a:prstDash val="dash"/>
          </a:ln>
        </p:spPr>
        <p:txBody>
          <a:bodyPr wrap="square" lIns="57600" tIns="28800" rIns="57600" bIns="28800" anchor="t">
            <a:noAutofit/>
          </a:bodyPr>
          <a:lstStyle/>
          <a:p>
            <a:pPr algn="just" defTabSz="914400">
              <a:defRPr/>
            </a:pPr>
            <a:r>
              <a:rPr lang="en-US" sz="800" b="1" dirty="0">
                <a:solidFill>
                  <a:schemeClr val="accent1"/>
                </a:solidFill>
                <a:cs typeface="Arial"/>
              </a:rPr>
              <a:t>4. </a:t>
            </a:r>
            <a:r>
              <a:rPr lang="lt-LT" sz="800" b="1" dirty="0">
                <a:solidFill>
                  <a:schemeClr val="accent1"/>
                </a:solidFill>
                <a:cs typeface="Arial"/>
              </a:rPr>
              <a:t>Glaudžiai bendradarbiaujant su Programos institucijomis, atlikti išsamią esamų intervencijos kodų aprašymų peržiūrą.</a:t>
            </a:r>
            <a:endParaRPr lang="en-US" sz="800" u="sng" dirty="0">
              <a:solidFill>
                <a:schemeClr val="accent6"/>
              </a:solidFill>
              <a:effectLst/>
              <a:latin typeface="+mj-lt"/>
              <a:ea typeface="Calibri" panose="020F0502020204030204" pitchFamily="34" charset="0"/>
              <a:cs typeface="Arial"/>
            </a:endParaRPr>
          </a:p>
        </p:txBody>
      </p:sp>
      <p:sp>
        <p:nvSpPr>
          <p:cNvPr id="32" name="Rectangle 31">
            <a:extLst>
              <a:ext uri="{FF2B5EF4-FFF2-40B4-BE49-F238E27FC236}">
                <a16:creationId xmlns:a16="http://schemas.microsoft.com/office/drawing/2014/main" id="{0A91E71C-62D5-B50B-D781-3A0EBAAC5C91}"/>
              </a:ext>
            </a:extLst>
          </p:cNvPr>
          <p:cNvSpPr/>
          <p:nvPr/>
        </p:nvSpPr>
        <p:spPr>
          <a:xfrm>
            <a:off x="7672051" y="3041690"/>
            <a:ext cx="414244" cy="129136"/>
          </a:xfrm>
          <a:prstGeom prst="rect">
            <a:avLst/>
          </a:prstGeom>
          <a:solidFill>
            <a:schemeClr val="accent2"/>
          </a:solidFill>
          <a:ln w="12700" cap="flat" cmpd="sng" algn="ctr">
            <a:no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chemeClr val="accent6"/>
                </a:solidFill>
                <a:effectLst/>
                <a:uLnTx/>
                <a:uFillTx/>
                <a:latin typeface="+mj-lt"/>
                <a:ea typeface="Arial" panose="020B0604020202020204" pitchFamily="34" charset="0"/>
                <a:cs typeface="Times New Roman" panose="02020603050405020304" pitchFamily="18" charset="0"/>
              </a:rPr>
              <a:t>SVVP</a:t>
            </a:r>
            <a:endParaRPr kumimoji="0" lang="en-GB" sz="700" b="1" i="0" u="none" strike="noStrike" kern="0" cap="none" spc="0" normalizeH="0" baseline="0" noProof="0" dirty="0">
              <a:ln>
                <a:noFill/>
              </a:ln>
              <a:solidFill>
                <a:schemeClr val="accent6"/>
              </a:solidFill>
              <a:effectLst/>
              <a:uLnTx/>
              <a:uFillTx/>
              <a:latin typeface="+mj-lt"/>
              <a:ea typeface="Calibri" panose="020F0502020204030204" pitchFamily="34" charset="0"/>
              <a:cs typeface="Times New Roman" panose="02020603050405020304" pitchFamily="18" charset="0"/>
            </a:endParaRPr>
          </a:p>
        </p:txBody>
      </p:sp>
      <p:pic>
        <p:nvPicPr>
          <p:cNvPr id="33" name="Graphic 32" descr="Tick with solid fill">
            <a:extLst>
              <a:ext uri="{FF2B5EF4-FFF2-40B4-BE49-F238E27FC236}">
                <a16:creationId xmlns:a16="http://schemas.microsoft.com/office/drawing/2014/main" id="{31EEA0A1-0CB4-AA50-E27D-A4D4AA2F52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9173" y="3245598"/>
            <a:ext cx="180000" cy="176821"/>
          </a:xfrm>
          <a:prstGeom prst="rect">
            <a:avLst/>
          </a:prstGeom>
        </p:spPr>
      </p:pic>
      <p:pic>
        <p:nvPicPr>
          <p:cNvPr id="34" name="Graphic 33" descr="Tick with solid fill">
            <a:extLst>
              <a:ext uri="{FF2B5EF4-FFF2-40B4-BE49-F238E27FC236}">
                <a16:creationId xmlns:a16="http://schemas.microsoft.com/office/drawing/2014/main" id="{EC1ED3BC-EC73-BCA2-6F26-D61DECF890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9173" y="3612703"/>
            <a:ext cx="180000" cy="176821"/>
          </a:xfrm>
          <a:prstGeom prst="rect">
            <a:avLst/>
          </a:prstGeom>
        </p:spPr>
      </p:pic>
      <p:sp>
        <p:nvSpPr>
          <p:cNvPr id="35" name="Rectangle 34">
            <a:extLst>
              <a:ext uri="{FF2B5EF4-FFF2-40B4-BE49-F238E27FC236}">
                <a16:creationId xmlns:a16="http://schemas.microsoft.com/office/drawing/2014/main" id="{B3AC442C-32A8-366F-726F-7891DB5CF4D1}"/>
              </a:ext>
            </a:extLst>
          </p:cNvPr>
          <p:cNvSpPr/>
          <p:nvPr/>
        </p:nvSpPr>
        <p:spPr>
          <a:xfrm>
            <a:off x="8179443" y="3041689"/>
            <a:ext cx="414244" cy="129137"/>
          </a:xfrm>
          <a:prstGeom prst="rect">
            <a:avLst/>
          </a:prstGeom>
          <a:solidFill>
            <a:schemeClr val="accent2"/>
          </a:solidFill>
          <a:ln w="12700" cap="flat" cmpd="sng" algn="ctr">
            <a:no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accent6"/>
                </a:solidFill>
                <a:effectLst/>
                <a:uLnTx/>
                <a:uFillTx/>
                <a:latin typeface="+mj-lt"/>
                <a:ea typeface="Arial" panose="020B0604020202020204" pitchFamily="34" charset="0"/>
                <a:cs typeface="Times New Roman" panose="02020603050405020304" pitchFamily="18" charset="0"/>
              </a:rPr>
              <a:t>VSF</a:t>
            </a:r>
            <a:endParaRPr kumimoji="0" lang="en-GB" sz="700" b="1" i="0" u="none" strike="noStrike" kern="0" cap="none" spc="0" normalizeH="0" baseline="0" noProof="0">
              <a:ln>
                <a:noFill/>
              </a:ln>
              <a:solidFill>
                <a:schemeClr val="accent6"/>
              </a:solidFill>
              <a:effectLst/>
              <a:uLnTx/>
              <a:uFillTx/>
              <a:latin typeface="+mj-lt"/>
              <a:ea typeface="Calibri" panose="020F0502020204030204" pitchFamily="34" charset="0"/>
              <a:cs typeface="Times New Roman" panose="02020603050405020304" pitchFamily="18" charset="0"/>
            </a:endParaRPr>
          </a:p>
        </p:txBody>
      </p:sp>
      <p:pic>
        <p:nvPicPr>
          <p:cNvPr id="36" name="Graphic 35" descr="Tick with solid fill">
            <a:extLst>
              <a:ext uri="{FF2B5EF4-FFF2-40B4-BE49-F238E27FC236}">
                <a16:creationId xmlns:a16="http://schemas.microsoft.com/office/drawing/2014/main" id="{A3AB2E5F-C2F8-9A01-1B06-6A9157C894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6565" y="3237263"/>
            <a:ext cx="180000" cy="176821"/>
          </a:xfrm>
          <a:prstGeom prst="rect">
            <a:avLst/>
          </a:prstGeom>
        </p:spPr>
      </p:pic>
      <p:pic>
        <p:nvPicPr>
          <p:cNvPr id="37" name="Graphic 36" descr="Tick with solid fill">
            <a:extLst>
              <a:ext uri="{FF2B5EF4-FFF2-40B4-BE49-F238E27FC236}">
                <a16:creationId xmlns:a16="http://schemas.microsoft.com/office/drawing/2014/main" id="{A029D094-8668-E4AE-A6E6-4900398CE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6565" y="3602512"/>
            <a:ext cx="180000" cy="176821"/>
          </a:xfrm>
          <a:prstGeom prst="rect">
            <a:avLst/>
          </a:prstGeom>
        </p:spPr>
      </p:pic>
      <p:pic>
        <p:nvPicPr>
          <p:cNvPr id="38" name="Graphic 37" descr="Tick with solid fill">
            <a:extLst>
              <a:ext uri="{FF2B5EF4-FFF2-40B4-BE49-F238E27FC236}">
                <a16:creationId xmlns:a16="http://schemas.microsoft.com/office/drawing/2014/main" id="{A53824E0-8B45-795F-C106-5126822E6F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9173" y="3962290"/>
            <a:ext cx="180000" cy="176821"/>
          </a:xfrm>
          <a:prstGeom prst="rect">
            <a:avLst/>
          </a:prstGeom>
        </p:spPr>
      </p:pic>
      <p:pic>
        <p:nvPicPr>
          <p:cNvPr id="39" name="Graphic 38" descr="Tick with solid fill">
            <a:extLst>
              <a:ext uri="{FF2B5EF4-FFF2-40B4-BE49-F238E27FC236}">
                <a16:creationId xmlns:a16="http://schemas.microsoft.com/office/drawing/2014/main" id="{31617162-321D-C674-6211-97EFB6A393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6565" y="3952099"/>
            <a:ext cx="180000" cy="176821"/>
          </a:xfrm>
          <a:prstGeom prst="rect">
            <a:avLst/>
          </a:prstGeom>
        </p:spPr>
      </p:pic>
      <p:pic>
        <p:nvPicPr>
          <p:cNvPr id="40" name="Graphic 39" descr="Tick with solid fill">
            <a:extLst>
              <a:ext uri="{FF2B5EF4-FFF2-40B4-BE49-F238E27FC236}">
                <a16:creationId xmlns:a16="http://schemas.microsoft.com/office/drawing/2014/main" id="{F9F6369C-1158-9B96-B7A1-F0894AC05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6565" y="4335157"/>
            <a:ext cx="180000" cy="176821"/>
          </a:xfrm>
          <a:prstGeom prst="rect">
            <a:avLst/>
          </a:prstGeom>
        </p:spPr>
      </p:pic>
      <p:grpSp>
        <p:nvGrpSpPr>
          <p:cNvPr id="41" name="Group 40">
            <a:extLst>
              <a:ext uri="{FF2B5EF4-FFF2-40B4-BE49-F238E27FC236}">
                <a16:creationId xmlns:a16="http://schemas.microsoft.com/office/drawing/2014/main" id="{2FE2B45E-431E-9D7C-CF97-3EAABC8F3B1A}"/>
              </a:ext>
            </a:extLst>
          </p:cNvPr>
          <p:cNvGrpSpPr/>
          <p:nvPr/>
        </p:nvGrpSpPr>
        <p:grpSpPr>
          <a:xfrm>
            <a:off x="546100" y="127178"/>
            <a:ext cx="7704623" cy="216000"/>
            <a:chOff x="533396" y="158665"/>
            <a:chExt cx="4175121" cy="256990"/>
          </a:xfrm>
        </p:grpSpPr>
        <p:sp>
          <p:nvSpPr>
            <p:cNvPr id="42" name="Parallelogram 41">
              <a:extLst>
                <a:ext uri="{FF2B5EF4-FFF2-40B4-BE49-F238E27FC236}">
                  <a16:creationId xmlns:a16="http://schemas.microsoft.com/office/drawing/2014/main" id="{75D097FC-F2A4-058B-8F72-8C9544480ACA}"/>
                </a:ext>
              </a:extLst>
            </p:cNvPr>
            <p:cNvSpPr/>
            <p:nvPr/>
          </p:nvSpPr>
          <p:spPr>
            <a:xfrm>
              <a:off x="1567421" y="158665"/>
              <a:ext cx="1073046" cy="256990"/>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accent6"/>
                  </a:solidFill>
                  <a:latin typeface="Calibri" panose="020F0502020204030204" pitchFamily="34" charset="0"/>
                </a:rPr>
                <a:t>2. </a:t>
              </a:r>
              <a:r>
                <a:rPr lang="lt-LT" sz="800" dirty="0">
                  <a:solidFill>
                    <a:schemeClr val="accent6"/>
                  </a:solidFill>
                </a:rPr>
                <a:t>Vertinimo</a:t>
              </a:r>
              <a:r>
                <a:rPr lang="en-GB" sz="800" dirty="0">
                  <a:solidFill>
                    <a:schemeClr val="accent6"/>
                  </a:solidFill>
                </a:rPr>
                <a:t> </a:t>
              </a:r>
              <a:r>
                <a:rPr lang="lt-LT" sz="800" dirty="0">
                  <a:solidFill>
                    <a:schemeClr val="accent6"/>
                  </a:solidFill>
                </a:rPr>
                <a:t>procesas</a:t>
              </a:r>
            </a:p>
          </p:txBody>
        </p:sp>
        <p:sp>
          <p:nvSpPr>
            <p:cNvPr id="43" name="Parallelogram 42">
              <a:extLst>
                <a:ext uri="{FF2B5EF4-FFF2-40B4-BE49-F238E27FC236}">
                  <a16:creationId xmlns:a16="http://schemas.microsoft.com/office/drawing/2014/main" id="{578D868A-1292-EA4E-02F1-8277F4C65CF6}"/>
                </a:ext>
              </a:extLst>
            </p:cNvPr>
            <p:cNvSpPr/>
            <p:nvPr/>
          </p:nvSpPr>
          <p:spPr>
            <a:xfrm>
              <a:off x="533396" y="158665"/>
              <a:ext cx="1073046" cy="256990"/>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00">
                  <a:solidFill>
                    <a:schemeClr val="tx1"/>
                  </a:solidFill>
                  <a:latin typeface="Calibri" panose="020F0502020204030204" pitchFamily="34" charset="0"/>
                </a:rPr>
                <a:t>1. </a:t>
              </a:r>
              <a:r>
                <a:rPr lang="lt-LT" sz="800">
                  <a:solidFill>
                    <a:schemeClr val="tx1"/>
                  </a:solidFill>
                </a:rPr>
                <a:t>Tikslai, uždaviniai ir terminai</a:t>
              </a:r>
            </a:p>
          </p:txBody>
        </p:sp>
        <p:sp>
          <p:nvSpPr>
            <p:cNvPr id="44" name="Parallelogram 43">
              <a:extLst>
                <a:ext uri="{FF2B5EF4-FFF2-40B4-BE49-F238E27FC236}">
                  <a16:creationId xmlns:a16="http://schemas.microsoft.com/office/drawing/2014/main" id="{887DD440-1329-0872-D11E-97E562F26931}"/>
                </a:ext>
              </a:extLst>
            </p:cNvPr>
            <p:cNvSpPr/>
            <p:nvPr/>
          </p:nvSpPr>
          <p:spPr>
            <a:xfrm>
              <a:off x="2601446" y="158665"/>
              <a:ext cx="1073046" cy="256990"/>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tx1"/>
                  </a:solidFill>
                  <a:latin typeface="Calibri" panose="020F0502020204030204" pitchFamily="34" charset="0"/>
                </a:rPr>
                <a:t>3. </a:t>
              </a:r>
              <a:r>
                <a:rPr lang="lt-LT" sz="800" dirty="0">
                  <a:solidFill>
                    <a:schemeClr val="tx1"/>
                  </a:solidFill>
                  <a:latin typeface="Calibri" panose="020F0502020204030204" pitchFamily="34" charset="0"/>
                </a:rPr>
                <a:t>I</a:t>
              </a:r>
              <a:r>
                <a:rPr lang="lt-LT" sz="800" dirty="0">
                  <a:solidFill>
                    <a:schemeClr val="tx1"/>
                  </a:solidFill>
                </a:rPr>
                <a:t>švadų pristatymas</a:t>
              </a:r>
              <a:endParaRPr lang="en-GB" sz="800" dirty="0">
                <a:solidFill>
                  <a:schemeClr val="tx1"/>
                </a:solidFill>
              </a:endParaRPr>
            </a:p>
          </p:txBody>
        </p:sp>
        <p:sp>
          <p:nvSpPr>
            <p:cNvPr id="45" name="Parallelogram 44">
              <a:extLst>
                <a:ext uri="{FF2B5EF4-FFF2-40B4-BE49-F238E27FC236}">
                  <a16:creationId xmlns:a16="http://schemas.microsoft.com/office/drawing/2014/main" id="{9B2C46DF-830D-2B7E-E089-DF21A5B1ED8D}"/>
                </a:ext>
              </a:extLst>
            </p:cNvPr>
            <p:cNvSpPr/>
            <p:nvPr/>
          </p:nvSpPr>
          <p:spPr>
            <a:xfrm>
              <a:off x="3635471" y="158665"/>
              <a:ext cx="1073046" cy="25699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bg1"/>
                  </a:solidFill>
                  <a:latin typeface="Calibri" panose="020F0502020204030204" pitchFamily="34" charset="0"/>
                </a:rPr>
                <a:t>4. </a:t>
              </a:r>
              <a:r>
                <a:rPr lang="lt-LT" sz="800" dirty="0">
                  <a:solidFill>
                    <a:schemeClr val="bg1"/>
                  </a:solidFill>
                  <a:latin typeface="Calibri" panose="020F0502020204030204" pitchFamily="34" charset="0"/>
                </a:rPr>
                <a:t>Į</a:t>
              </a:r>
              <a:r>
                <a:rPr lang="lt-LT" sz="800" dirty="0">
                  <a:solidFill>
                    <a:schemeClr val="bg1"/>
                  </a:solidFill>
                </a:rPr>
                <a:t>gyta</a:t>
              </a:r>
              <a:r>
                <a:rPr lang="en-GB" sz="800" dirty="0">
                  <a:solidFill>
                    <a:schemeClr val="bg1"/>
                  </a:solidFill>
                </a:rPr>
                <a:t> </a:t>
              </a:r>
              <a:r>
                <a:rPr lang="lt-LT" sz="800" dirty="0">
                  <a:solidFill>
                    <a:schemeClr val="bg1"/>
                  </a:solidFill>
                </a:rPr>
                <a:t>patirtis</a:t>
              </a:r>
              <a:r>
                <a:rPr lang="en-GB" sz="800" dirty="0">
                  <a:solidFill>
                    <a:schemeClr val="bg1"/>
                  </a:solidFill>
                </a:rPr>
                <a:t>, </a:t>
              </a:r>
              <a:r>
                <a:rPr lang="lt-LT" sz="800" dirty="0">
                  <a:solidFill>
                    <a:schemeClr val="bg1"/>
                  </a:solidFill>
                </a:rPr>
                <a:t>geroji</a:t>
              </a:r>
              <a:r>
                <a:rPr lang="en-GB" sz="800" dirty="0">
                  <a:solidFill>
                    <a:schemeClr val="bg1"/>
                  </a:solidFill>
                </a:rPr>
                <a:t> </a:t>
              </a:r>
              <a:r>
                <a:rPr lang="lt-LT" sz="800" dirty="0">
                  <a:solidFill>
                    <a:schemeClr val="bg1"/>
                  </a:solidFill>
                </a:rPr>
                <a:t>praktika</a:t>
              </a:r>
              <a:r>
                <a:rPr lang="en-GB" sz="800" dirty="0">
                  <a:solidFill>
                    <a:schemeClr val="bg1"/>
                  </a:solidFill>
                </a:rPr>
                <a:t> </a:t>
              </a:r>
              <a:r>
                <a:rPr lang="lt-LT" sz="800" dirty="0">
                  <a:solidFill>
                    <a:schemeClr val="bg1"/>
                  </a:solidFill>
                </a:rPr>
                <a:t>ir</a:t>
              </a:r>
              <a:r>
                <a:rPr lang="en-GB" sz="800" dirty="0">
                  <a:solidFill>
                    <a:schemeClr val="bg1"/>
                  </a:solidFill>
                </a:rPr>
                <a:t> </a:t>
              </a:r>
              <a:r>
                <a:rPr lang="lt-LT" sz="800" dirty="0">
                  <a:solidFill>
                    <a:schemeClr val="bg1"/>
                  </a:solidFill>
                </a:rPr>
                <a:t>rekomendacijos</a:t>
              </a:r>
              <a:endParaRPr lang="pt-BR" sz="700"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380179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551977-E809-B44E-9ED0-6114D4BC859D}"/>
              </a:ext>
            </a:extLst>
          </p:cNvPr>
          <p:cNvSpPr>
            <a:spLocks noGrp="1"/>
          </p:cNvSpPr>
          <p:nvPr>
            <p:ph type="subTitle" idx="1"/>
          </p:nvPr>
        </p:nvSpPr>
        <p:spPr>
          <a:xfrm>
            <a:off x="546100" y="3856559"/>
            <a:ext cx="3650515" cy="615553"/>
          </a:xfrm>
        </p:spPr>
        <p:txBody>
          <a:bodyPr/>
          <a:lstStyle/>
          <a:p>
            <a:r>
              <a:rPr lang="en-US">
                <a:solidFill>
                  <a:srgbClr val="5A7268"/>
                </a:solidFill>
              </a:rPr>
              <a:t>Smart Continent LT, UAB</a:t>
            </a:r>
            <a:br>
              <a:rPr lang="en-US">
                <a:solidFill>
                  <a:srgbClr val="5A7268"/>
                </a:solidFill>
              </a:rPr>
            </a:br>
            <a:r>
              <a:rPr lang="lt-LT">
                <a:solidFill>
                  <a:srgbClr val="5A7268"/>
                </a:solidFill>
              </a:rPr>
              <a:t>Šeimyniškių </a:t>
            </a:r>
            <a:r>
              <a:rPr lang="en-US">
                <a:solidFill>
                  <a:srgbClr val="5A7268"/>
                </a:solidFill>
              </a:rPr>
              <a:t>g. </a:t>
            </a:r>
            <a:r>
              <a:rPr lang="lt-LT">
                <a:solidFill>
                  <a:srgbClr val="5A7268"/>
                </a:solidFill>
              </a:rPr>
              <a:t>19-202</a:t>
            </a:r>
            <a:r>
              <a:rPr lang="en-US">
                <a:solidFill>
                  <a:srgbClr val="5A7268"/>
                </a:solidFill>
              </a:rPr>
              <a:t>, Vilnius </a:t>
            </a:r>
            <a:r>
              <a:rPr lang="lt-LT">
                <a:solidFill>
                  <a:srgbClr val="5A7268"/>
                </a:solidFill>
              </a:rPr>
              <a:t>LT-09236</a:t>
            </a:r>
            <a:r>
              <a:rPr lang="en-US">
                <a:solidFill>
                  <a:srgbClr val="5A7268"/>
                </a:solidFill>
              </a:rPr>
              <a:t>, </a:t>
            </a:r>
            <a:r>
              <a:rPr lang="en-US" err="1">
                <a:solidFill>
                  <a:srgbClr val="5A7268"/>
                </a:solidFill>
              </a:rPr>
              <a:t>Lietuva</a:t>
            </a:r>
            <a:br>
              <a:rPr lang="en-US">
                <a:solidFill>
                  <a:srgbClr val="5A7268"/>
                </a:solidFill>
              </a:rPr>
            </a:br>
            <a:r>
              <a:rPr lang="en-US" err="1">
                <a:solidFill>
                  <a:srgbClr val="5A7268"/>
                </a:solidFill>
              </a:rPr>
              <a:t>lt@smartcontinent.com</a:t>
            </a:r>
            <a:r>
              <a:rPr lang="en-US">
                <a:solidFill>
                  <a:srgbClr val="5A7268"/>
                </a:solidFill>
              </a:rPr>
              <a:t>, </a:t>
            </a:r>
            <a:r>
              <a:rPr lang="en-US">
                <a:solidFill>
                  <a:srgbClr val="5A7268"/>
                </a:solidFill>
                <a:hlinkClick r:id="rId2">
                  <a:extLst>
                    <a:ext uri="{A12FA001-AC4F-418D-AE19-62706E023703}">
                      <ahyp:hlinkClr xmlns:ahyp="http://schemas.microsoft.com/office/drawing/2018/hyperlinkcolor" val="tx"/>
                    </a:ext>
                  </a:extLst>
                </a:hlinkClick>
              </a:rPr>
              <a:t>www.smartcontinent.com</a:t>
            </a:r>
            <a:br>
              <a:rPr lang="en-US">
                <a:solidFill>
                  <a:srgbClr val="5A7268"/>
                </a:solidFill>
              </a:rPr>
            </a:br>
            <a:r>
              <a:rPr lang="en-US">
                <a:solidFill>
                  <a:srgbClr val="5A7268"/>
                </a:solidFill>
              </a:rPr>
              <a:t>Tel.: +370 5 2196679</a:t>
            </a:r>
          </a:p>
        </p:txBody>
      </p:sp>
    </p:spTree>
    <p:extLst>
      <p:ext uri="{BB962C8B-B14F-4D97-AF65-F5344CB8AC3E}">
        <p14:creationId xmlns:p14="http://schemas.microsoft.com/office/powerpoint/2010/main" val="169843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38F5-1A61-D14E-9362-517555EAF62D}"/>
              </a:ext>
            </a:extLst>
          </p:cNvPr>
          <p:cNvSpPr>
            <a:spLocks noGrp="1"/>
          </p:cNvSpPr>
          <p:nvPr>
            <p:ph type="title"/>
          </p:nvPr>
        </p:nvSpPr>
        <p:spPr>
          <a:xfrm>
            <a:off x="546305" y="361950"/>
            <a:ext cx="8051595" cy="481012"/>
          </a:xfrm>
        </p:spPr>
        <p:txBody>
          <a:bodyPr anchor="ctr">
            <a:noAutofit/>
          </a:bodyPr>
          <a:lstStyle/>
          <a:p>
            <a:r>
              <a:rPr lang="lt-LT" sz="1800"/>
              <a:t>Turinys</a:t>
            </a:r>
          </a:p>
        </p:txBody>
      </p:sp>
      <p:sp>
        <p:nvSpPr>
          <p:cNvPr id="4" name="Slide Number Placeholder 3">
            <a:extLst>
              <a:ext uri="{FF2B5EF4-FFF2-40B4-BE49-F238E27FC236}">
                <a16:creationId xmlns:a16="http://schemas.microsoft.com/office/drawing/2014/main" id="{722ABF01-C506-0347-A6BC-3BF133C87A3A}"/>
              </a:ext>
            </a:extLst>
          </p:cNvPr>
          <p:cNvSpPr>
            <a:spLocks noGrp="1"/>
          </p:cNvSpPr>
          <p:nvPr>
            <p:ph type="sldNum" sz="quarter" idx="12"/>
          </p:nvPr>
        </p:nvSpPr>
        <p:spPr/>
        <p:txBody>
          <a:bodyPr/>
          <a:lstStyle/>
          <a:p>
            <a:fld id="{42B1E8F1-27DF-3C4C-AF5E-F329429EDE92}" type="slidenum">
              <a:rPr lang="en-US"/>
              <a:t>2</a:t>
            </a:fld>
            <a:endParaRPr lang="en-US"/>
          </a:p>
        </p:txBody>
      </p:sp>
      <p:sp>
        <p:nvSpPr>
          <p:cNvPr id="12" name="Content Placeholder 2">
            <a:extLst>
              <a:ext uri="{FF2B5EF4-FFF2-40B4-BE49-F238E27FC236}">
                <a16:creationId xmlns:a16="http://schemas.microsoft.com/office/drawing/2014/main" id="{2E49A893-4787-57C1-FC0E-5773D5CDF3E0}"/>
              </a:ext>
            </a:extLst>
          </p:cNvPr>
          <p:cNvSpPr txBox="1">
            <a:spLocks/>
          </p:cNvSpPr>
          <p:nvPr/>
        </p:nvSpPr>
        <p:spPr>
          <a:xfrm>
            <a:off x="994644" y="1009212"/>
            <a:ext cx="3238453" cy="121586"/>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900"/>
              <a:t>Tikslai, uždaviniai ir terminai</a:t>
            </a:r>
          </a:p>
        </p:txBody>
      </p:sp>
      <p:grpSp>
        <p:nvGrpSpPr>
          <p:cNvPr id="13" name="Group 12">
            <a:extLst>
              <a:ext uri="{FF2B5EF4-FFF2-40B4-BE49-F238E27FC236}">
                <a16:creationId xmlns:a16="http://schemas.microsoft.com/office/drawing/2014/main" id="{1EC35843-55C7-569A-2277-E148FDDCCB70}"/>
              </a:ext>
            </a:extLst>
          </p:cNvPr>
          <p:cNvGrpSpPr/>
          <p:nvPr/>
        </p:nvGrpSpPr>
        <p:grpSpPr>
          <a:xfrm>
            <a:off x="539750" y="902523"/>
            <a:ext cx="332534" cy="332534"/>
            <a:chOff x="-43778" y="3023516"/>
            <a:chExt cx="332534" cy="332534"/>
          </a:xfrm>
        </p:grpSpPr>
        <p:pic>
          <p:nvPicPr>
            <p:cNvPr id="14" name="Graphic 13">
              <a:extLst>
                <a:ext uri="{FF2B5EF4-FFF2-40B4-BE49-F238E27FC236}">
                  <a16:creationId xmlns:a16="http://schemas.microsoft.com/office/drawing/2014/main" id="{0FC7ACF8-E92F-09C0-6341-14C2D49406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78" y="3023516"/>
              <a:ext cx="332534" cy="332534"/>
            </a:xfrm>
            <a:prstGeom prst="rect">
              <a:avLst/>
            </a:prstGeom>
          </p:spPr>
        </p:pic>
        <p:sp>
          <p:nvSpPr>
            <p:cNvPr id="15" name="TextBox 14">
              <a:extLst>
                <a:ext uri="{FF2B5EF4-FFF2-40B4-BE49-F238E27FC236}">
                  <a16:creationId xmlns:a16="http://schemas.microsoft.com/office/drawing/2014/main" id="{FD509562-9F84-A16F-EE7C-2C4FF5B29D9E}"/>
                </a:ext>
              </a:extLst>
            </p:cNvPr>
            <p:cNvSpPr txBox="1"/>
            <p:nvPr/>
          </p:nvSpPr>
          <p:spPr>
            <a:xfrm>
              <a:off x="-7118" y="3039742"/>
              <a:ext cx="266306" cy="300082"/>
            </a:xfrm>
            <a:prstGeom prst="rect">
              <a:avLst/>
            </a:prstGeom>
            <a:noFill/>
          </p:spPr>
          <p:txBody>
            <a:bodyPr wrap="square" rtlCol="0">
              <a:spAutoFit/>
            </a:bodyPr>
            <a:lstStyle/>
            <a:p>
              <a:r>
                <a:rPr lang="lt-LT" b="1">
                  <a:solidFill>
                    <a:srgbClr val="E1E1D5"/>
                  </a:solidFill>
                  <a:latin typeface="Calibri" panose="020F0502020204030204" pitchFamily="34" charset="0"/>
                </a:rPr>
                <a:t>1</a:t>
              </a:r>
              <a:endParaRPr lang="en-US" b="1">
                <a:solidFill>
                  <a:srgbClr val="E1E1D5"/>
                </a:solidFill>
                <a:latin typeface="Calibri" panose="020F0502020204030204" pitchFamily="34" charset="0"/>
              </a:endParaRPr>
            </a:p>
          </p:txBody>
        </p:sp>
      </p:grpSp>
      <p:grpSp>
        <p:nvGrpSpPr>
          <p:cNvPr id="22" name="Group 21">
            <a:extLst>
              <a:ext uri="{FF2B5EF4-FFF2-40B4-BE49-F238E27FC236}">
                <a16:creationId xmlns:a16="http://schemas.microsoft.com/office/drawing/2014/main" id="{31B04234-C9E2-FDE1-644D-E5CBB2F18FEF}"/>
              </a:ext>
            </a:extLst>
          </p:cNvPr>
          <p:cNvGrpSpPr/>
          <p:nvPr/>
        </p:nvGrpSpPr>
        <p:grpSpPr>
          <a:xfrm>
            <a:off x="539750" y="1745130"/>
            <a:ext cx="332534" cy="332534"/>
            <a:chOff x="-43778" y="3023516"/>
            <a:chExt cx="332534" cy="332534"/>
          </a:xfrm>
        </p:grpSpPr>
        <p:pic>
          <p:nvPicPr>
            <p:cNvPr id="24" name="Graphic 23">
              <a:extLst>
                <a:ext uri="{FF2B5EF4-FFF2-40B4-BE49-F238E27FC236}">
                  <a16:creationId xmlns:a16="http://schemas.microsoft.com/office/drawing/2014/main" id="{1B723D84-6A16-05FC-AABE-E7C7544A2B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78" y="3023516"/>
              <a:ext cx="332534" cy="332534"/>
            </a:xfrm>
            <a:prstGeom prst="rect">
              <a:avLst/>
            </a:prstGeom>
          </p:spPr>
        </p:pic>
        <p:sp>
          <p:nvSpPr>
            <p:cNvPr id="26" name="TextBox 25">
              <a:extLst>
                <a:ext uri="{FF2B5EF4-FFF2-40B4-BE49-F238E27FC236}">
                  <a16:creationId xmlns:a16="http://schemas.microsoft.com/office/drawing/2014/main" id="{7E6FCC64-72EF-AC29-F53A-6E4985D64D30}"/>
                </a:ext>
              </a:extLst>
            </p:cNvPr>
            <p:cNvSpPr txBox="1"/>
            <p:nvPr/>
          </p:nvSpPr>
          <p:spPr>
            <a:xfrm>
              <a:off x="-7118" y="3039742"/>
              <a:ext cx="266306" cy="300082"/>
            </a:xfrm>
            <a:prstGeom prst="rect">
              <a:avLst/>
            </a:prstGeom>
            <a:noFill/>
          </p:spPr>
          <p:txBody>
            <a:bodyPr wrap="square" rtlCol="0">
              <a:spAutoFit/>
            </a:bodyPr>
            <a:lstStyle/>
            <a:p>
              <a:r>
                <a:rPr lang="lt-LT" b="1" dirty="0">
                  <a:solidFill>
                    <a:srgbClr val="E1E1D5"/>
                  </a:solidFill>
                  <a:latin typeface="Calibri" panose="020F0502020204030204" pitchFamily="34" charset="0"/>
                </a:rPr>
                <a:t>3</a:t>
              </a:r>
              <a:endParaRPr lang="en-US" b="1" dirty="0">
                <a:solidFill>
                  <a:srgbClr val="E1E1D5"/>
                </a:solidFill>
                <a:latin typeface="Calibri" panose="020F0502020204030204" pitchFamily="34" charset="0"/>
              </a:endParaRPr>
            </a:p>
          </p:txBody>
        </p:sp>
      </p:grpSp>
      <p:grpSp>
        <p:nvGrpSpPr>
          <p:cNvPr id="34" name="Group 33">
            <a:extLst>
              <a:ext uri="{FF2B5EF4-FFF2-40B4-BE49-F238E27FC236}">
                <a16:creationId xmlns:a16="http://schemas.microsoft.com/office/drawing/2014/main" id="{7A0D4D8B-FFFD-63E7-E44F-27612F718CD1}"/>
              </a:ext>
            </a:extLst>
          </p:cNvPr>
          <p:cNvGrpSpPr/>
          <p:nvPr/>
        </p:nvGrpSpPr>
        <p:grpSpPr>
          <a:xfrm>
            <a:off x="539750" y="3773087"/>
            <a:ext cx="332534" cy="332534"/>
            <a:chOff x="-43778" y="3023516"/>
            <a:chExt cx="332534" cy="332534"/>
          </a:xfrm>
        </p:grpSpPr>
        <p:pic>
          <p:nvPicPr>
            <p:cNvPr id="35" name="Graphic 34">
              <a:extLst>
                <a:ext uri="{FF2B5EF4-FFF2-40B4-BE49-F238E27FC236}">
                  <a16:creationId xmlns:a16="http://schemas.microsoft.com/office/drawing/2014/main" id="{8B6539B6-DADD-EDB0-D508-B795C062EC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78" y="3023516"/>
              <a:ext cx="332534" cy="332534"/>
            </a:xfrm>
            <a:prstGeom prst="rect">
              <a:avLst/>
            </a:prstGeom>
          </p:spPr>
        </p:pic>
        <p:sp>
          <p:nvSpPr>
            <p:cNvPr id="36" name="TextBox 35">
              <a:extLst>
                <a:ext uri="{FF2B5EF4-FFF2-40B4-BE49-F238E27FC236}">
                  <a16:creationId xmlns:a16="http://schemas.microsoft.com/office/drawing/2014/main" id="{9C2D4BE4-7CD7-0C89-95B8-12E7920648D2}"/>
                </a:ext>
              </a:extLst>
            </p:cNvPr>
            <p:cNvSpPr txBox="1"/>
            <p:nvPr/>
          </p:nvSpPr>
          <p:spPr>
            <a:xfrm>
              <a:off x="-7118" y="3039742"/>
              <a:ext cx="266306" cy="300082"/>
            </a:xfrm>
            <a:prstGeom prst="rect">
              <a:avLst/>
            </a:prstGeom>
            <a:noFill/>
          </p:spPr>
          <p:txBody>
            <a:bodyPr wrap="square" rtlCol="0">
              <a:spAutoFit/>
            </a:bodyPr>
            <a:lstStyle/>
            <a:p>
              <a:r>
                <a:rPr lang="lt-LT" b="1" dirty="0">
                  <a:solidFill>
                    <a:srgbClr val="E1E1D5"/>
                  </a:solidFill>
                  <a:latin typeface="Calibri" panose="020F0502020204030204" pitchFamily="34" charset="0"/>
                </a:rPr>
                <a:t>4</a:t>
              </a:r>
              <a:endParaRPr lang="en-US" b="1" dirty="0">
                <a:solidFill>
                  <a:srgbClr val="E1E1D5"/>
                </a:solidFill>
                <a:latin typeface="Calibri" panose="020F0502020204030204" pitchFamily="34" charset="0"/>
              </a:endParaRPr>
            </a:p>
          </p:txBody>
        </p:sp>
      </p:grpSp>
      <p:sp>
        <p:nvSpPr>
          <p:cNvPr id="37" name="Content Placeholder 2">
            <a:extLst>
              <a:ext uri="{FF2B5EF4-FFF2-40B4-BE49-F238E27FC236}">
                <a16:creationId xmlns:a16="http://schemas.microsoft.com/office/drawing/2014/main" id="{8A302D09-9FAD-D708-EC96-89F51F3DCB2A}"/>
              </a:ext>
            </a:extLst>
          </p:cNvPr>
          <p:cNvSpPr txBox="1">
            <a:spLocks/>
          </p:cNvSpPr>
          <p:nvPr/>
        </p:nvSpPr>
        <p:spPr>
          <a:xfrm>
            <a:off x="994644" y="1856998"/>
            <a:ext cx="3080049" cy="12465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900"/>
              <a:t>Vertinimo rezultatai</a:t>
            </a:r>
            <a:endParaRPr lang="en-GB" sz="900"/>
          </a:p>
        </p:txBody>
      </p:sp>
      <p:sp>
        <p:nvSpPr>
          <p:cNvPr id="10" name="Content Placeholder 2">
            <a:extLst>
              <a:ext uri="{FF2B5EF4-FFF2-40B4-BE49-F238E27FC236}">
                <a16:creationId xmlns:a16="http://schemas.microsoft.com/office/drawing/2014/main" id="{307C6628-3160-2558-B2C0-F80C3BFEA03C}"/>
              </a:ext>
            </a:extLst>
          </p:cNvPr>
          <p:cNvSpPr txBox="1">
            <a:spLocks/>
          </p:cNvSpPr>
          <p:nvPr/>
        </p:nvSpPr>
        <p:spPr>
          <a:xfrm>
            <a:off x="994644" y="3873480"/>
            <a:ext cx="3155081" cy="12465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900"/>
              <a:t>Įgyta</a:t>
            </a:r>
            <a:r>
              <a:rPr lang="en-GB" sz="900"/>
              <a:t> </a:t>
            </a:r>
            <a:r>
              <a:rPr lang="lt-LT" sz="900"/>
              <a:t>patirtis</a:t>
            </a:r>
            <a:r>
              <a:rPr lang="en-GB" sz="900"/>
              <a:t>, </a:t>
            </a:r>
            <a:r>
              <a:rPr lang="lt-LT" sz="900"/>
              <a:t>geroji</a:t>
            </a:r>
            <a:r>
              <a:rPr lang="en-GB" sz="900"/>
              <a:t> </a:t>
            </a:r>
            <a:r>
              <a:rPr lang="lt-LT" sz="900"/>
              <a:t>praktika</a:t>
            </a:r>
            <a:r>
              <a:rPr lang="en-GB" sz="900"/>
              <a:t> </a:t>
            </a:r>
            <a:r>
              <a:rPr lang="lt-LT" sz="900"/>
              <a:t>ir</a:t>
            </a:r>
            <a:r>
              <a:rPr lang="en-GB" sz="900"/>
              <a:t> </a:t>
            </a:r>
            <a:r>
              <a:rPr lang="lt-LT" sz="900"/>
              <a:t>rekomendacijos</a:t>
            </a:r>
          </a:p>
        </p:txBody>
      </p:sp>
      <p:sp>
        <p:nvSpPr>
          <p:cNvPr id="23" name="Content Placeholder 2">
            <a:extLst>
              <a:ext uri="{FF2B5EF4-FFF2-40B4-BE49-F238E27FC236}">
                <a16:creationId xmlns:a16="http://schemas.microsoft.com/office/drawing/2014/main" id="{AA975057-53BE-ABD9-A44C-ACAA76CB23FE}"/>
              </a:ext>
            </a:extLst>
          </p:cNvPr>
          <p:cNvSpPr txBox="1">
            <a:spLocks/>
          </p:cNvSpPr>
          <p:nvPr/>
        </p:nvSpPr>
        <p:spPr>
          <a:xfrm>
            <a:off x="994644" y="2072487"/>
            <a:ext cx="3873748" cy="101853"/>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900" dirty="0"/>
              <a:t>3.1. Intervencijos logika, suinteresuotų šalių poreikiai ir suderinamumas</a:t>
            </a:r>
            <a:endParaRPr lang="en-US" sz="900" dirty="0"/>
          </a:p>
        </p:txBody>
      </p:sp>
      <p:sp>
        <p:nvSpPr>
          <p:cNvPr id="25" name="Content Placeholder 2">
            <a:extLst>
              <a:ext uri="{FF2B5EF4-FFF2-40B4-BE49-F238E27FC236}">
                <a16:creationId xmlns:a16="http://schemas.microsoft.com/office/drawing/2014/main" id="{F1B1F3D9-CC4D-100B-2D84-C44DD2BA93BB}"/>
              </a:ext>
            </a:extLst>
          </p:cNvPr>
          <p:cNvSpPr txBox="1">
            <a:spLocks/>
          </p:cNvSpPr>
          <p:nvPr/>
        </p:nvSpPr>
        <p:spPr>
          <a:xfrm>
            <a:off x="994644" y="2319762"/>
            <a:ext cx="3080049" cy="12465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900" dirty="0"/>
              <a:t>3.2. </a:t>
            </a:r>
            <a:r>
              <a:rPr lang="lt-LT" sz="900" dirty="0"/>
              <a:t>Programų progresas</a:t>
            </a:r>
          </a:p>
        </p:txBody>
      </p:sp>
      <p:sp>
        <p:nvSpPr>
          <p:cNvPr id="27" name="Content Placeholder 2">
            <a:extLst>
              <a:ext uri="{FF2B5EF4-FFF2-40B4-BE49-F238E27FC236}">
                <a16:creationId xmlns:a16="http://schemas.microsoft.com/office/drawing/2014/main" id="{9EF44A83-100E-AEC6-6E1D-666D17934A1E}"/>
              </a:ext>
            </a:extLst>
          </p:cNvPr>
          <p:cNvSpPr txBox="1">
            <a:spLocks/>
          </p:cNvSpPr>
          <p:nvPr/>
        </p:nvSpPr>
        <p:spPr>
          <a:xfrm>
            <a:off x="994644" y="2567037"/>
            <a:ext cx="3080049" cy="12465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900" dirty="0"/>
              <a:t>3.3. Valdymas ir stebėsena</a:t>
            </a:r>
            <a:endParaRPr lang="en-GB" sz="900" dirty="0"/>
          </a:p>
        </p:txBody>
      </p:sp>
      <p:sp>
        <p:nvSpPr>
          <p:cNvPr id="28" name="Content Placeholder 2">
            <a:extLst>
              <a:ext uri="{FF2B5EF4-FFF2-40B4-BE49-F238E27FC236}">
                <a16:creationId xmlns:a16="http://schemas.microsoft.com/office/drawing/2014/main" id="{369D209A-AF68-BEF8-6B5D-0CF132213BAE}"/>
              </a:ext>
            </a:extLst>
          </p:cNvPr>
          <p:cNvSpPr txBox="1">
            <a:spLocks/>
          </p:cNvSpPr>
          <p:nvPr/>
        </p:nvSpPr>
        <p:spPr>
          <a:xfrm>
            <a:off x="994644" y="2814312"/>
            <a:ext cx="3080049" cy="12465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900" dirty="0"/>
              <a:t>3.4. Suinteresuotų šalių įtraukimas</a:t>
            </a:r>
            <a:endParaRPr lang="en-US" sz="900" dirty="0"/>
          </a:p>
        </p:txBody>
      </p:sp>
      <p:sp>
        <p:nvSpPr>
          <p:cNvPr id="29" name="Content Placeholder 2">
            <a:extLst>
              <a:ext uri="{FF2B5EF4-FFF2-40B4-BE49-F238E27FC236}">
                <a16:creationId xmlns:a16="http://schemas.microsoft.com/office/drawing/2014/main" id="{1E69A5D3-36DB-6A8E-2897-5F3104343939}"/>
              </a:ext>
            </a:extLst>
          </p:cNvPr>
          <p:cNvSpPr txBox="1">
            <a:spLocks/>
          </p:cNvSpPr>
          <p:nvPr/>
        </p:nvSpPr>
        <p:spPr>
          <a:xfrm>
            <a:off x="994644" y="3061587"/>
            <a:ext cx="3080049" cy="12465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900" dirty="0"/>
              <a:t>3.5. Sklaidos ir komunikacijos veikla</a:t>
            </a:r>
          </a:p>
        </p:txBody>
      </p:sp>
      <p:sp>
        <p:nvSpPr>
          <p:cNvPr id="30" name="Content Placeholder 2">
            <a:extLst>
              <a:ext uri="{FF2B5EF4-FFF2-40B4-BE49-F238E27FC236}">
                <a16:creationId xmlns:a16="http://schemas.microsoft.com/office/drawing/2014/main" id="{0806CF1A-5DC5-85E9-F735-32AA8B34AB6C}"/>
              </a:ext>
            </a:extLst>
          </p:cNvPr>
          <p:cNvSpPr txBox="1">
            <a:spLocks/>
          </p:cNvSpPr>
          <p:nvPr/>
        </p:nvSpPr>
        <p:spPr>
          <a:xfrm>
            <a:off x="994644" y="3308862"/>
            <a:ext cx="3561481" cy="12465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900" dirty="0"/>
              <a:t>3.6. Galimybės sumažinti administracinę naštą</a:t>
            </a:r>
            <a:endParaRPr lang="en-US" sz="900" dirty="0"/>
          </a:p>
        </p:txBody>
      </p:sp>
      <p:sp>
        <p:nvSpPr>
          <p:cNvPr id="31" name="Content Placeholder 2">
            <a:extLst>
              <a:ext uri="{FF2B5EF4-FFF2-40B4-BE49-F238E27FC236}">
                <a16:creationId xmlns:a16="http://schemas.microsoft.com/office/drawing/2014/main" id="{A26A45CF-D480-2741-F04F-FA78988B8F31}"/>
              </a:ext>
            </a:extLst>
          </p:cNvPr>
          <p:cNvSpPr txBox="1">
            <a:spLocks/>
          </p:cNvSpPr>
          <p:nvPr/>
        </p:nvSpPr>
        <p:spPr>
          <a:xfrm>
            <a:off x="994644" y="3556138"/>
            <a:ext cx="3080049" cy="124650"/>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900"/>
              <a:t>3.7. ES pridėtinė vertė</a:t>
            </a:r>
            <a:endParaRPr lang="en-GB" sz="900"/>
          </a:p>
        </p:txBody>
      </p:sp>
      <p:sp>
        <p:nvSpPr>
          <p:cNvPr id="38" name="Content Placeholder 2">
            <a:extLst>
              <a:ext uri="{FF2B5EF4-FFF2-40B4-BE49-F238E27FC236}">
                <a16:creationId xmlns:a16="http://schemas.microsoft.com/office/drawing/2014/main" id="{6CF161DC-8902-DA92-E097-92C6B8CDC175}"/>
              </a:ext>
            </a:extLst>
          </p:cNvPr>
          <p:cNvSpPr txBox="1">
            <a:spLocks/>
          </p:cNvSpPr>
          <p:nvPr/>
        </p:nvSpPr>
        <p:spPr>
          <a:xfrm>
            <a:off x="994644" y="1421724"/>
            <a:ext cx="3238453" cy="121586"/>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i="0" kern="1200">
                <a:solidFill>
                  <a:srgbClr val="2D3934"/>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0" i="0" kern="1200">
                <a:solidFill>
                  <a:srgbClr val="2D3934"/>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rgbClr val="2D3934"/>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0" i="0" kern="1200">
                <a:solidFill>
                  <a:srgbClr val="2D3934"/>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b="0" i="0" kern="1200">
                <a:solidFill>
                  <a:srgbClr val="2D3934"/>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lt-LT" sz="900" dirty="0"/>
              <a:t>Vertinimo procesas</a:t>
            </a:r>
          </a:p>
        </p:txBody>
      </p:sp>
      <p:grpSp>
        <p:nvGrpSpPr>
          <p:cNvPr id="39" name="Group 38">
            <a:extLst>
              <a:ext uri="{FF2B5EF4-FFF2-40B4-BE49-F238E27FC236}">
                <a16:creationId xmlns:a16="http://schemas.microsoft.com/office/drawing/2014/main" id="{8D30D2A4-D772-CADF-2146-E255F9D57C29}"/>
              </a:ext>
            </a:extLst>
          </p:cNvPr>
          <p:cNvGrpSpPr/>
          <p:nvPr/>
        </p:nvGrpSpPr>
        <p:grpSpPr>
          <a:xfrm>
            <a:off x="539750" y="1315035"/>
            <a:ext cx="332534" cy="332534"/>
            <a:chOff x="-43778" y="3023516"/>
            <a:chExt cx="332534" cy="332534"/>
          </a:xfrm>
        </p:grpSpPr>
        <p:pic>
          <p:nvPicPr>
            <p:cNvPr id="40" name="Graphic 39">
              <a:extLst>
                <a:ext uri="{FF2B5EF4-FFF2-40B4-BE49-F238E27FC236}">
                  <a16:creationId xmlns:a16="http://schemas.microsoft.com/office/drawing/2014/main" id="{A597AD2A-573F-D064-F321-9CD0F92C54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78" y="3023516"/>
              <a:ext cx="332534" cy="332534"/>
            </a:xfrm>
            <a:prstGeom prst="rect">
              <a:avLst/>
            </a:prstGeom>
          </p:spPr>
        </p:pic>
        <p:sp>
          <p:nvSpPr>
            <p:cNvPr id="41" name="TextBox 40">
              <a:extLst>
                <a:ext uri="{FF2B5EF4-FFF2-40B4-BE49-F238E27FC236}">
                  <a16:creationId xmlns:a16="http://schemas.microsoft.com/office/drawing/2014/main" id="{F8D4AF36-3850-BDF8-57B2-ACC4F037F7EE}"/>
                </a:ext>
              </a:extLst>
            </p:cNvPr>
            <p:cNvSpPr txBox="1"/>
            <p:nvPr/>
          </p:nvSpPr>
          <p:spPr>
            <a:xfrm>
              <a:off x="-7118" y="3039742"/>
              <a:ext cx="266306" cy="300082"/>
            </a:xfrm>
            <a:prstGeom prst="rect">
              <a:avLst/>
            </a:prstGeom>
            <a:noFill/>
          </p:spPr>
          <p:txBody>
            <a:bodyPr wrap="square" rtlCol="0">
              <a:spAutoFit/>
            </a:bodyPr>
            <a:lstStyle/>
            <a:p>
              <a:r>
                <a:rPr lang="lt-LT" b="1" dirty="0">
                  <a:solidFill>
                    <a:srgbClr val="E1E1D5"/>
                  </a:solidFill>
                  <a:latin typeface="Calibri" panose="020F0502020204030204" pitchFamily="34" charset="0"/>
                </a:rPr>
                <a:t>2</a:t>
              </a:r>
              <a:endParaRPr lang="en-US" b="1" dirty="0">
                <a:solidFill>
                  <a:srgbClr val="E1E1D5"/>
                </a:solidFill>
                <a:latin typeface="Calibri" panose="020F0502020204030204" pitchFamily="34" charset="0"/>
              </a:endParaRPr>
            </a:p>
          </p:txBody>
        </p:sp>
      </p:grpSp>
    </p:spTree>
    <p:extLst>
      <p:ext uri="{BB962C8B-B14F-4D97-AF65-F5344CB8AC3E}">
        <p14:creationId xmlns:p14="http://schemas.microsoft.com/office/powerpoint/2010/main" val="345522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a:extLst>
              <a:ext uri="{FF2B5EF4-FFF2-40B4-BE49-F238E27FC236}">
                <a16:creationId xmlns:a16="http://schemas.microsoft.com/office/drawing/2014/main" id="{EEF2D2A0-D8A8-A3C0-BED3-6353021AAB64}"/>
              </a:ext>
            </a:extLst>
          </p:cNvPr>
          <p:cNvSpPr>
            <a:spLocks noGrp="1"/>
          </p:cNvSpPr>
          <p:nvPr>
            <p:ph type="title"/>
          </p:nvPr>
        </p:nvSpPr>
        <p:spPr>
          <a:xfrm>
            <a:off x="547849" y="433733"/>
            <a:ext cx="8054462" cy="324089"/>
          </a:xfrm>
        </p:spPr>
        <p:txBody>
          <a:bodyPr anchor="ctr">
            <a:noAutofit/>
          </a:bodyPr>
          <a:lstStyle/>
          <a:p>
            <a:r>
              <a:rPr lang="lt-LT" sz="1800"/>
              <a:t>Tikslai, uždaviniai ir terminai</a:t>
            </a:r>
          </a:p>
        </p:txBody>
      </p:sp>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p:txBody>
          <a:bodyPr/>
          <a:lstStyle/>
          <a:p>
            <a:fld id="{42B1E8F1-27DF-3C4C-AF5E-F329429EDE92}" type="slidenum">
              <a:rPr lang="en-US"/>
              <a:t>3</a:t>
            </a:fld>
            <a:endParaRPr lang="en-US"/>
          </a:p>
        </p:txBody>
      </p:sp>
      <p:sp>
        <p:nvSpPr>
          <p:cNvPr id="105" name="Rectangle 104">
            <a:extLst>
              <a:ext uri="{FF2B5EF4-FFF2-40B4-BE49-F238E27FC236}">
                <a16:creationId xmlns:a16="http://schemas.microsoft.com/office/drawing/2014/main" id="{BF9DFC1D-618F-3EA9-5C28-312FC6AF7E48}"/>
              </a:ext>
            </a:extLst>
          </p:cNvPr>
          <p:cNvSpPr/>
          <p:nvPr/>
        </p:nvSpPr>
        <p:spPr>
          <a:xfrm>
            <a:off x="539749" y="845074"/>
            <a:ext cx="8070831" cy="381292"/>
          </a:xfrm>
          <a:prstGeom prst="rect">
            <a:avLst/>
          </a:prstGeom>
          <a:solidFill>
            <a:srgbClr val="E1E1D5"/>
          </a:solidFill>
          <a:ln w="12700">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lt-LT" sz="800" dirty="0">
                <a:solidFill>
                  <a:schemeClr val="accent6"/>
                </a:solidFill>
                <a:latin typeface="Calibri" panose="020F0502020204030204" pitchFamily="34" charset="0"/>
              </a:rPr>
              <a:t>Vertinimą atliko </a:t>
            </a:r>
            <a:r>
              <a:rPr lang="en-GB" sz="800" dirty="0">
                <a:solidFill>
                  <a:schemeClr val="accent6"/>
                </a:solidFill>
                <a:latin typeface="Calibri" panose="020F0502020204030204" pitchFamily="34" charset="0"/>
              </a:rPr>
              <a:t>Smart</a:t>
            </a:r>
            <a:r>
              <a:rPr lang="lt-LT" sz="800" dirty="0">
                <a:solidFill>
                  <a:schemeClr val="accent6"/>
                </a:solidFill>
                <a:latin typeface="Calibri" panose="020F0502020204030204" pitchFamily="34" charset="0"/>
              </a:rPr>
              <a:t> Continent LT, UAB (toliau - Vertintojas) pagal viešųjų pirkimų sutartis dėl Sienų valdymo ir vizų politikos finansinės priemonės, </a:t>
            </a:r>
            <a:r>
              <a:rPr lang="en-US" sz="800" dirty="0" err="1">
                <a:solidFill>
                  <a:schemeClr val="accent6"/>
                </a:solidFill>
                <a:latin typeface="Calibri" panose="020F0502020204030204" pitchFamily="34" charset="0"/>
              </a:rPr>
              <a:t>įtrauktos</a:t>
            </a:r>
            <a:r>
              <a:rPr lang="en-US" sz="800" dirty="0">
                <a:solidFill>
                  <a:schemeClr val="accent6"/>
                </a:solidFill>
                <a:latin typeface="Calibri" panose="020F0502020204030204" pitchFamily="34" charset="0"/>
              </a:rPr>
              <a:t> į </a:t>
            </a:r>
            <a:r>
              <a:rPr lang="en-US" sz="800" dirty="0" err="1">
                <a:solidFill>
                  <a:schemeClr val="accent6"/>
                </a:solidFill>
                <a:latin typeface="Calibri" panose="020F0502020204030204" pitchFamily="34" charset="0"/>
              </a:rPr>
              <a:t>Integruoto</a:t>
            </a:r>
            <a:r>
              <a:rPr lang="en-US" sz="800" dirty="0">
                <a:solidFill>
                  <a:schemeClr val="accent6"/>
                </a:solidFill>
                <a:latin typeface="Calibri" panose="020F0502020204030204" pitchFamily="34" charset="0"/>
              </a:rPr>
              <a:t> </a:t>
            </a:r>
            <a:r>
              <a:rPr lang="en-US" sz="800" dirty="0" err="1">
                <a:solidFill>
                  <a:schemeClr val="accent6"/>
                </a:solidFill>
                <a:latin typeface="Calibri" panose="020F0502020204030204" pitchFamily="34" charset="0"/>
              </a:rPr>
              <a:t>sienų</a:t>
            </a:r>
            <a:r>
              <a:rPr lang="en-US" sz="800" dirty="0">
                <a:solidFill>
                  <a:schemeClr val="accent6"/>
                </a:solidFill>
                <a:latin typeface="Calibri" panose="020F0502020204030204" pitchFamily="34" charset="0"/>
              </a:rPr>
              <a:t> valdymo </a:t>
            </a:r>
            <a:r>
              <a:rPr lang="en-US" sz="800" dirty="0" err="1">
                <a:solidFill>
                  <a:schemeClr val="accent6"/>
                </a:solidFill>
                <a:latin typeface="Calibri" panose="020F0502020204030204" pitchFamily="34" charset="0"/>
              </a:rPr>
              <a:t>fondą</a:t>
            </a:r>
            <a:r>
              <a:rPr lang="en-US" sz="800" dirty="0">
                <a:solidFill>
                  <a:schemeClr val="accent6"/>
                </a:solidFill>
                <a:latin typeface="Calibri" panose="020F0502020204030204" pitchFamily="34" charset="0"/>
              </a:rPr>
              <a:t> </a:t>
            </a:r>
            <a:r>
              <a:rPr lang="lt-LT" sz="800" dirty="0">
                <a:solidFill>
                  <a:schemeClr val="accent6"/>
                </a:solidFill>
                <a:latin typeface="Calibri" panose="020F0502020204030204" pitchFamily="34" charset="0"/>
              </a:rPr>
              <a:t>ir Vidaus saugumo fondo programos, 2021-2027 m. programų tarpinio vertinimo (toliau - Vertinimas). </a:t>
            </a:r>
            <a:endParaRPr lang="en-GB" sz="800" dirty="0">
              <a:solidFill>
                <a:schemeClr val="accent6"/>
              </a:solidFill>
              <a:latin typeface="Calibri" panose="020F0502020204030204" pitchFamily="34" charset="0"/>
            </a:endParaRPr>
          </a:p>
        </p:txBody>
      </p:sp>
      <p:pic>
        <p:nvPicPr>
          <p:cNvPr id="53" name="Picture 52">
            <a:extLst>
              <a:ext uri="{FF2B5EF4-FFF2-40B4-BE49-F238E27FC236}">
                <a16:creationId xmlns:a16="http://schemas.microsoft.com/office/drawing/2014/main" id="{5EDD7A3D-B8B0-8347-A895-A78232D66F4F}"/>
              </a:ext>
            </a:extLst>
          </p:cNvPr>
          <p:cNvPicPr>
            <a:picLocks noChangeAspect="1"/>
          </p:cNvPicPr>
          <p:nvPr/>
        </p:nvPicPr>
        <p:blipFill>
          <a:blip r:embed="rId3"/>
          <a:stretch>
            <a:fillRect/>
          </a:stretch>
        </p:blipFill>
        <p:spPr>
          <a:xfrm>
            <a:off x="8401038" y="4022431"/>
            <a:ext cx="163124" cy="220697"/>
          </a:xfrm>
          <a:prstGeom prst="rect">
            <a:avLst/>
          </a:prstGeom>
        </p:spPr>
      </p:pic>
      <p:sp>
        <p:nvSpPr>
          <p:cNvPr id="54" name="Rectangle 53">
            <a:extLst>
              <a:ext uri="{FF2B5EF4-FFF2-40B4-BE49-F238E27FC236}">
                <a16:creationId xmlns:a16="http://schemas.microsoft.com/office/drawing/2014/main" id="{54E56972-1D7A-2E4C-A9F1-C6BDA8FE6ADB}"/>
              </a:ext>
            </a:extLst>
          </p:cNvPr>
          <p:cNvSpPr/>
          <p:nvPr/>
        </p:nvSpPr>
        <p:spPr>
          <a:xfrm>
            <a:off x="533400" y="4023037"/>
            <a:ext cx="7885585" cy="220837"/>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14" name="Group 13">
            <a:extLst>
              <a:ext uri="{FF2B5EF4-FFF2-40B4-BE49-F238E27FC236}">
                <a16:creationId xmlns:a16="http://schemas.microsoft.com/office/drawing/2014/main" id="{30785C73-D360-3AF8-EA90-85E224661E57}"/>
              </a:ext>
            </a:extLst>
          </p:cNvPr>
          <p:cNvGrpSpPr/>
          <p:nvPr/>
        </p:nvGrpSpPr>
        <p:grpSpPr>
          <a:xfrm>
            <a:off x="487231" y="3585964"/>
            <a:ext cx="770026" cy="926961"/>
            <a:chOff x="577762" y="3339906"/>
            <a:chExt cx="770026" cy="926961"/>
          </a:xfrm>
        </p:grpSpPr>
        <p:sp>
          <p:nvSpPr>
            <p:cNvPr id="55" name="TextBox 54">
              <a:extLst>
                <a:ext uri="{FF2B5EF4-FFF2-40B4-BE49-F238E27FC236}">
                  <a16:creationId xmlns:a16="http://schemas.microsoft.com/office/drawing/2014/main" id="{BEADA84C-98E7-5D42-99BF-772507F2DD88}"/>
                </a:ext>
              </a:extLst>
            </p:cNvPr>
            <p:cNvSpPr txBox="1"/>
            <p:nvPr/>
          </p:nvSpPr>
          <p:spPr>
            <a:xfrm>
              <a:off x="577762" y="3339906"/>
              <a:ext cx="770026" cy="345057"/>
            </a:xfrm>
            <a:prstGeom prst="rect">
              <a:avLst/>
            </a:prstGeom>
            <a:noFill/>
          </p:spPr>
          <p:txBody>
            <a:bodyPr wrap="square" lIns="0" tIns="0" rIns="0" bIns="0" rtlCol="0" anchor="ctr">
              <a:noAutofit/>
            </a:bodyPr>
            <a:lstStyle/>
            <a:p>
              <a:pPr algn="ctr"/>
              <a:r>
                <a:rPr lang="lt-LT" sz="800">
                  <a:solidFill>
                    <a:schemeClr val="accent6"/>
                  </a:solidFill>
                  <a:latin typeface="Calibri" panose="020F0502020204030204" pitchFamily="34" charset="0"/>
                </a:rPr>
                <a:t>Kontraktų pasirašymas</a:t>
              </a:r>
              <a:endParaRPr lang="en-GB" sz="800">
                <a:solidFill>
                  <a:schemeClr val="accent6"/>
                </a:solidFill>
                <a:latin typeface="Calibri" panose="020F0502020204030204" pitchFamily="34" charset="0"/>
              </a:endParaRPr>
            </a:p>
          </p:txBody>
        </p:sp>
        <p:sp>
          <p:nvSpPr>
            <p:cNvPr id="56" name="TextBox 55">
              <a:extLst>
                <a:ext uri="{FF2B5EF4-FFF2-40B4-BE49-F238E27FC236}">
                  <a16:creationId xmlns:a16="http://schemas.microsoft.com/office/drawing/2014/main" id="{152559C6-5D25-6642-B2CB-7F682F313B33}"/>
                </a:ext>
              </a:extLst>
            </p:cNvPr>
            <p:cNvSpPr txBox="1"/>
            <p:nvPr/>
          </p:nvSpPr>
          <p:spPr>
            <a:xfrm>
              <a:off x="638380" y="4112979"/>
              <a:ext cx="648791" cy="153888"/>
            </a:xfrm>
            <a:prstGeom prst="rect">
              <a:avLst/>
            </a:prstGeom>
            <a:noFill/>
          </p:spPr>
          <p:txBody>
            <a:bodyPr wrap="square" lIns="0" tIns="0" rIns="0" bIns="0" rtlCol="0" anchor="ctr">
              <a:noAutofit/>
            </a:bodyPr>
            <a:lstStyle/>
            <a:p>
              <a:pPr algn="ctr"/>
              <a:r>
                <a:rPr lang="en-US" sz="1000" b="1">
                  <a:solidFill>
                    <a:srgbClr val="1F7B62"/>
                  </a:solidFill>
                  <a:latin typeface="Calibri" panose="020F0502020204030204" pitchFamily="34" charset="0"/>
                </a:rPr>
                <a:t>2023-11-24</a:t>
              </a:r>
              <a:r>
                <a:rPr lang="lt-LT" sz="1000" b="1">
                  <a:solidFill>
                    <a:srgbClr val="1F7B62"/>
                  </a:solidFill>
                  <a:latin typeface="Calibri" panose="020F0502020204030204" pitchFamily="34" charset="0"/>
                </a:rPr>
                <a:t>;</a:t>
              </a:r>
            </a:p>
            <a:p>
              <a:pPr algn="ctr"/>
              <a:r>
                <a:rPr lang="en-US" sz="1000" b="1">
                  <a:solidFill>
                    <a:srgbClr val="1F7B62"/>
                  </a:solidFill>
                  <a:latin typeface="Calibri" panose="020F0502020204030204" pitchFamily="34" charset="0"/>
                </a:rPr>
                <a:t>2023-</a:t>
              </a:r>
              <a:r>
                <a:rPr lang="lt-LT" sz="1000" b="1">
                  <a:solidFill>
                    <a:srgbClr val="1F7B62"/>
                  </a:solidFill>
                  <a:latin typeface="Calibri" panose="020F0502020204030204" pitchFamily="34" charset="0"/>
                </a:rPr>
                <a:t>12</a:t>
              </a:r>
              <a:r>
                <a:rPr lang="en-US" sz="1000" b="1">
                  <a:solidFill>
                    <a:srgbClr val="1F7B62"/>
                  </a:solidFill>
                  <a:latin typeface="Calibri" panose="020F0502020204030204" pitchFamily="34" charset="0"/>
                </a:rPr>
                <a:t>-</a:t>
              </a:r>
              <a:r>
                <a:rPr lang="lt-LT" sz="1000" b="1">
                  <a:solidFill>
                    <a:srgbClr val="1F7B62"/>
                  </a:solidFill>
                  <a:latin typeface="Calibri" panose="020F0502020204030204" pitchFamily="34" charset="0"/>
                </a:rPr>
                <a:t>01</a:t>
              </a:r>
              <a:endParaRPr lang="en-US" sz="1000" b="1">
                <a:solidFill>
                  <a:srgbClr val="1F7B62"/>
                </a:solidFill>
                <a:latin typeface="Calibri" panose="020F0502020204030204" pitchFamily="34" charset="0"/>
              </a:endParaRPr>
            </a:p>
          </p:txBody>
        </p:sp>
        <p:grpSp>
          <p:nvGrpSpPr>
            <p:cNvPr id="13" name="Group 12">
              <a:extLst>
                <a:ext uri="{FF2B5EF4-FFF2-40B4-BE49-F238E27FC236}">
                  <a16:creationId xmlns:a16="http://schemas.microsoft.com/office/drawing/2014/main" id="{0DCF43B8-CAB0-0283-5908-6678A1D0C1CF}"/>
                </a:ext>
              </a:extLst>
            </p:cNvPr>
            <p:cNvGrpSpPr/>
            <p:nvPr/>
          </p:nvGrpSpPr>
          <p:grpSpPr>
            <a:xfrm>
              <a:off x="804567" y="3717881"/>
              <a:ext cx="316416" cy="316416"/>
              <a:chOff x="894974" y="3717881"/>
              <a:chExt cx="316416" cy="316416"/>
            </a:xfrm>
          </p:grpSpPr>
          <p:pic>
            <p:nvPicPr>
              <p:cNvPr id="121" name="Graphic 120">
                <a:extLst>
                  <a:ext uri="{FF2B5EF4-FFF2-40B4-BE49-F238E27FC236}">
                    <a16:creationId xmlns:a16="http://schemas.microsoft.com/office/drawing/2014/main" id="{1DC8B2AD-BD7D-264B-9276-FCCF7DE98A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974" y="3717881"/>
                <a:ext cx="316416" cy="316416"/>
              </a:xfrm>
              <a:prstGeom prst="rect">
                <a:avLst/>
              </a:prstGeom>
            </p:spPr>
          </p:pic>
          <p:sp>
            <p:nvSpPr>
              <p:cNvPr id="61" name="TextBox 60">
                <a:extLst>
                  <a:ext uri="{FF2B5EF4-FFF2-40B4-BE49-F238E27FC236}">
                    <a16:creationId xmlns:a16="http://schemas.microsoft.com/office/drawing/2014/main" id="{487D2496-9747-B74D-A341-FD16DA6F1733}"/>
                  </a:ext>
                </a:extLst>
              </p:cNvPr>
              <p:cNvSpPr txBox="1"/>
              <p:nvPr/>
            </p:nvSpPr>
            <p:spPr>
              <a:xfrm>
                <a:off x="963289" y="3781257"/>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1</a:t>
                </a:r>
              </a:p>
            </p:txBody>
          </p:sp>
        </p:grpSp>
      </p:grpSp>
      <p:grpSp>
        <p:nvGrpSpPr>
          <p:cNvPr id="15" name="Group 14">
            <a:extLst>
              <a:ext uri="{FF2B5EF4-FFF2-40B4-BE49-F238E27FC236}">
                <a16:creationId xmlns:a16="http://schemas.microsoft.com/office/drawing/2014/main" id="{9190FF15-0B05-56A9-F9A5-830B69582A8A}"/>
              </a:ext>
            </a:extLst>
          </p:cNvPr>
          <p:cNvGrpSpPr/>
          <p:nvPr/>
        </p:nvGrpSpPr>
        <p:grpSpPr>
          <a:xfrm>
            <a:off x="1481259" y="3599298"/>
            <a:ext cx="770026" cy="976152"/>
            <a:chOff x="1624518" y="3345113"/>
            <a:chExt cx="770026" cy="976152"/>
          </a:xfrm>
        </p:grpSpPr>
        <p:sp>
          <p:nvSpPr>
            <p:cNvPr id="62" name="TextBox 61">
              <a:extLst>
                <a:ext uri="{FF2B5EF4-FFF2-40B4-BE49-F238E27FC236}">
                  <a16:creationId xmlns:a16="http://schemas.microsoft.com/office/drawing/2014/main" id="{4D2D888E-4C7D-E981-A77A-9C943F7DA33D}"/>
                </a:ext>
              </a:extLst>
            </p:cNvPr>
            <p:cNvSpPr txBox="1"/>
            <p:nvPr/>
          </p:nvSpPr>
          <p:spPr>
            <a:xfrm>
              <a:off x="1624518" y="3345113"/>
              <a:ext cx="770026" cy="345057"/>
            </a:xfrm>
            <a:prstGeom prst="rect">
              <a:avLst/>
            </a:prstGeom>
            <a:noFill/>
          </p:spPr>
          <p:txBody>
            <a:bodyPr wrap="square" lIns="0" tIns="0" rIns="0" bIns="0" rtlCol="0" anchor="ctr">
              <a:noAutofit/>
            </a:bodyPr>
            <a:lstStyle/>
            <a:p>
              <a:pPr algn="ctr"/>
              <a:r>
                <a:rPr lang="lt-LT" sz="800">
                  <a:solidFill>
                    <a:schemeClr val="accent6"/>
                  </a:solidFill>
                  <a:latin typeface="Calibri" panose="020F0502020204030204" pitchFamily="34" charset="0"/>
                </a:rPr>
                <a:t>Įžanginiai susitikimai</a:t>
              </a:r>
              <a:endParaRPr lang="en-GB" sz="800">
                <a:solidFill>
                  <a:schemeClr val="accent6"/>
                </a:solidFill>
                <a:latin typeface="Calibri" panose="020F0502020204030204" pitchFamily="34" charset="0"/>
              </a:endParaRPr>
            </a:p>
          </p:txBody>
        </p:sp>
        <p:sp>
          <p:nvSpPr>
            <p:cNvPr id="63" name="TextBox 62">
              <a:extLst>
                <a:ext uri="{FF2B5EF4-FFF2-40B4-BE49-F238E27FC236}">
                  <a16:creationId xmlns:a16="http://schemas.microsoft.com/office/drawing/2014/main" id="{AA36D9F3-E0C0-8998-2CF6-0DF0CCA3AEE7}"/>
                </a:ext>
              </a:extLst>
            </p:cNvPr>
            <p:cNvSpPr txBox="1"/>
            <p:nvPr/>
          </p:nvSpPr>
          <p:spPr>
            <a:xfrm>
              <a:off x="1688617" y="4056772"/>
              <a:ext cx="648791" cy="264493"/>
            </a:xfrm>
            <a:prstGeom prst="rect">
              <a:avLst/>
            </a:prstGeom>
            <a:noFill/>
          </p:spPr>
          <p:txBody>
            <a:bodyPr wrap="square" lIns="0" tIns="0" rIns="0" bIns="0" rtlCol="0" anchor="ctr">
              <a:noAutofit/>
            </a:bodyPr>
            <a:lstStyle/>
            <a:p>
              <a:pPr algn="ctr"/>
              <a:r>
                <a:rPr lang="en-US" sz="1000" b="1">
                  <a:solidFill>
                    <a:srgbClr val="1F7B62"/>
                  </a:solidFill>
                  <a:latin typeface="Calibri" panose="020F0502020204030204" pitchFamily="34" charset="0"/>
                </a:rPr>
                <a:t>2023-12-0</a:t>
              </a:r>
              <a:r>
                <a:rPr lang="lt-LT" sz="1000" b="1">
                  <a:solidFill>
                    <a:srgbClr val="1F7B62"/>
                  </a:solidFill>
                  <a:latin typeface="Calibri" panose="020F0502020204030204" pitchFamily="34" charset="0"/>
                </a:rPr>
                <a:t>5;</a:t>
              </a:r>
            </a:p>
            <a:p>
              <a:pPr algn="ctr"/>
              <a:r>
                <a:rPr lang="lt-LT" sz="1000" b="1">
                  <a:solidFill>
                    <a:srgbClr val="1F7B62"/>
                  </a:solidFill>
                  <a:latin typeface="Calibri" panose="020F0502020204030204" pitchFamily="34" charset="0"/>
                </a:rPr>
                <a:t>2023-12-08</a:t>
              </a:r>
              <a:endParaRPr lang="en-US" sz="1000" b="1">
                <a:solidFill>
                  <a:srgbClr val="1F7B62"/>
                </a:solidFill>
                <a:latin typeface="Calibri" panose="020F0502020204030204" pitchFamily="34" charset="0"/>
              </a:endParaRPr>
            </a:p>
          </p:txBody>
        </p:sp>
        <p:grpSp>
          <p:nvGrpSpPr>
            <p:cNvPr id="65" name="Group 64">
              <a:extLst>
                <a:ext uri="{FF2B5EF4-FFF2-40B4-BE49-F238E27FC236}">
                  <a16:creationId xmlns:a16="http://schemas.microsoft.com/office/drawing/2014/main" id="{FADE7474-AB94-D852-80F4-7B2312AD140E}"/>
                </a:ext>
              </a:extLst>
            </p:cNvPr>
            <p:cNvGrpSpPr/>
            <p:nvPr/>
          </p:nvGrpSpPr>
          <p:grpSpPr>
            <a:xfrm>
              <a:off x="1852442" y="3717881"/>
              <a:ext cx="316416" cy="316416"/>
              <a:chOff x="894974" y="3717881"/>
              <a:chExt cx="316416" cy="316416"/>
            </a:xfrm>
          </p:grpSpPr>
          <p:pic>
            <p:nvPicPr>
              <p:cNvPr id="66" name="Graphic 65">
                <a:extLst>
                  <a:ext uri="{FF2B5EF4-FFF2-40B4-BE49-F238E27FC236}">
                    <a16:creationId xmlns:a16="http://schemas.microsoft.com/office/drawing/2014/main" id="{A53A7B09-81FE-8FA7-B0F0-65CD3F3FAB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974" y="3717881"/>
                <a:ext cx="316416" cy="316416"/>
              </a:xfrm>
              <a:prstGeom prst="rect">
                <a:avLst/>
              </a:prstGeom>
            </p:spPr>
          </p:pic>
          <p:sp>
            <p:nvSpPr>
              <p:cNvPr id="77" name="TextBox 76">
                <a:extLst>
                  <a:ext uri="{FF2B5EF4-FFF2-40B4-BE49-F238E27FC236}">
                    <a16:creationId xmlns:a16="http://schemas.microsoft.com/office/drawing/2014/main" id="{1F76A0D6-A82A-81D2-EDEC-B0C9931E6020}"/>
                  </a:ext>
                </a:extLst>
              </p:cNvPr>
              <p:cNvSpPr txBox="1"/>
              <p:nvPr/>
            </p:nvSpPr>
            <p:spPr>
              <a:xfrm>
                <a:off x="963289" y="3781257"/>
                <a:ext cx="179785" cy="179785"/>
              </a:xfrm>
              <a:prstGeom prst="rect">
                <a:avLst/>
              </a:prstGeom>
              <a:noFill/>
            </p:spPr>
            <p:txBody>
              <a:bodyPr wrap="square" lIns="0" tIns="0" rIns="0" bIns="0" rtlCol="0" anchor="ctr">
                <a:noAutofit/>
              </a:bodyPr>
              <a:lstStyle/>
              <a:p>
                <a:pPr algn="ctr"/>
                <a:r>
                  <a:rPr lang="lt-LT" b="1">
                    <a:solidFill>
                      <a:srgbClr val="E1E1D5"/>
                    </a:solidFill>
                    <a:latin typeface="Calibri" panose="020F0502020204030204" pitchFamily="34" charset="0"/>
                  </a:rPr>
                  <a:t>2</a:t>
                </a:r>
                <a:endParaRPr lang="en-US" b="1">
                  <a:solidFill>
                    <a:srgbClr val="E1E1D5"/>
                  </a:solidFill>
                  <a:latin typeface="Calibri" panose="020F0502020204030204" pitchFamily="34" charset="0"/>
                </a:endParaRPr>
              </a:p>
            </p:txBody>
          </p:sp>
        </p:grpSp>
      </p:grpSp>
      <p:grpSp>
        <p:nvGrpSpPr>
          <p:cNvPr id="16" name="Group 15">
            <a:extLst>
              <a:ext uri="{FF2B5EF4-FFF2-40B4-BE49-F238E27FC236}">
                <a16:creationId xmlns:a16="http://schemas.microsoft.com/office/drawing/2014/main" id="{035BD707-D0F7-4674-776F-0AE43F67D2B7}"/>
              </a:ext>
            </a:extLst>
          </p:cNvPr>
          <p:cNvGrpSpPr/>
          <p:nvPr/>
        </p:nvGrpSpPr>
        <p:grpSpPr>
          <a:xfrm>
            <a:off x="3469315" y="3585964"/>
            <a:ext cx="845778" cy="955214"/>
            <a:chOff x="2514062" y="3333663"/>
            <a:chExt cx="845778" cy="955214"/>
          </a:xfrm>
        </p:grpSpPr>
        <p:sp>
          <p:nvSpPr>
            <p:cNvPr id="81" name="TextBox 80">
              <a:extLst>
                <a:ext uri="{FF2B5EF4-FFF2-40B4-BE49-F238E27FC236}">
                  <a16:creationId xmlns:a16="http://schemas.microsoft.com/office/drawing/2014/main" id="{E3F2834C-C61F-D416-4A88-997FF0C151BA}"/>
                </a:ext>
              </a:extLst>
            </p:cNvPr>
            <p:cNvSpPr txBox="1"/>
            <p:nvPr/>
          </p:nvSpPr>
          <p:spPr>
            <a:xfrm>
              <a:off x="2514062" y="3333663"/>
              <a:ext cx="845778" cy="345057"/>
            </a:xfrm>
            <a:prstGeom prst="rect">
              <a:avLst/>
            </a:prstGeom>
            <a:noFill/>
          </p:spPr>
          <p:txBody>
            <a:bodyPr wrap="square" lIns="0" tIns="0" rIns="0" bIns="0" rtlCol="0" anchor="ctr">
              <a:noAutofit/>
            </a:bodyPr>
            <a:lstStyle/>
            <a:p>
              <a:pPr algn="ctr"/>
              <a:r>
                <a:rPr lang="lt-LT" sz="800">
                  <a:solidFill>
                    <a:schemeClr val="accent6"/>
                  </a:solidFill>
                  <a:latin typeface="Calibri" panose="020F0502020204030204" pitchFamily="34" charset="0"/>
                </a:rPr>
                <a:t>Tarpinių ataskaitų pateikimas</a:t>
              </a:r>
              <a:endParaRPr lang="en-GB" sz="800">
                <a:solidFill>
                  <a:schemeClr val="accent6"/>
                </a:solidFill>
                <a:latin typeface="Calibri" panose="020F0502020204030204" pitchFamily="34" charset="0"/>
              </a:endParaRPr>
            </a:p>
          </p:txBody>
        </p:sp>
        <p:sp>
          <p:nvSpPr>
            <p:cNvPr id="82" name="TextBox 81">
              <a:extLst>
                <a:ext uri="{FF2B5EF4-FFF2-40B4-BE49-F238E27FC236}">
                  <a16:creationId xmlns:a16="http://schemas.microsoft.com/office/drawing/2014/main" id="{9CB90B40-F2AF-7CEA-9A33-E145DC2E7375}"/>
                </a:ext>
              </a:extLst>
            </p:cNvPr>
            <p:cNvSpPr txBox="1"/>
            <p:nvPr/>
          </p:nvSpPr>
          <p:spPr>
            <a:xfrm>
              <a:off x="2618072" y="4134989"/>
              <a:ext cx="648791" cy="153888"/>
            </a:xfrm>
            <a:prstGeom prst="rect">
              <a:avLst/>
            </a:prstGeom>
            <a:noFill/>
          </p:spPr>
          <p:txBody>
            <a:bodyPr wrap="square" lIns="0" tIns="0" rIns="0" bIns="0" rtlCol="0" anchor="ctr">
              <a:noAutofit/>
            </a:bodyPr>
            <a:lstStyle/>
            <a:p>
              <a:pPr algn="ctr"/>
              <a:r>
                <a:rPr lang="en-US" sz="1000" b="1">
                  <a:solidFill>
                    <a:srgbClr val="1F7B62"/>
                  </a:solidFill>
                  <a:latin typeface="Calibri" panose="020F0502020204030204" pitchFamily="34" charset="0"/>
                </a:rPr>
                <a:t>2024-02-20</a:t>
              </a:r>
            </a:p>
          </p:txBody>
        </p:sp>
        <p:grpSp>
          <p:nvGrpSpPr>
            <p:cNvPr id="83" name="Group 82">
              <a:extLst>
                <a:ext uri="{FF2B5EF4-FFF2-40B4-BE49-F238E27FC236}">
                  <a16:creationId xmlns:a16="http://schemas.microsoft.com/office/drawing/2014/main" id="{CA67C6A8-CB18-A304-A447-9B972A5CDF5E}"/>
                </a:ext>
              </a:extLst>
            </p:cNvPr>
            <p:cNvGrpSpPr/>
            <p:nvPr/>
          </p:nvGrpSpPr>
          <p:grpSpPr>
            <a:xfrm>
              <a:off x="2784259" y="3717881"/>
              <a:ext cx="316416" cy="316416"/>
              <a:chOff x="894974" y="3717881"/>
              <a:chExt cx="316416" cy="316416"/>
            </a:xfrm>
          </p:grpSpPr>
          <p:pic>
            <p:nvPicPr>
              <p:cNvPr id="84" name="Graphic 83">
                <a:extLst>
                  <a:ext uri="{FF2B5EF4-FFF2-40B4-BE49-F238E27FC236}">
                    <a16:creationId xmlns:a16="http://schemas.microsoft.com/office/drawing/2014/main" id="{0CA41DE3-A072-B927-1A91-254FAF698A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974" y="3717881"/>
                <a:ext cx="316416" cy="316416"/>
              </a:xfrm>
              <a:prstGeom prst="rect">
                <a:avLst/>
              </a:prstGeom>
            </p:spPr>
          </p:pic>
          <p:sp>
            <p:nvSpPr>
              <p:cNvPr id="85" name="TextBox 84">
                <a:extLst>
                  <a:ext uri="{FF2B5EF4-FFF2-40B4-BE49-F238E27FC236}">
                    <a16:creationId xmlns:a16="http://schemas.microsoft.com/office/drawing/2014/main" id="{7AD4F689-8691-CE37-5BBC-63A8D118B263}"/>
                  </a:ext>
                </a:extLst>
              </p:cNvPr>
              <p:cNvSpPr txBox="1"/>
              <p:nvPr/>
            </p:nvSpPr>
            <p:spPr>
              <a:xfrm>
                <a:off x="963289" y="3781257"/>
                <a:ext cx="179785" cy="179785"/>
              </a:xfrm>
              <a:prstGeom prst="rect">
                <a:avLst/>
              </a:prstGeom>
              <a:noFill/>
            </p:spPr>
            <p:txBody>
              <a:bodyPr wrap="square" lIns="0" tIns="0" rIns="0" bIns="0" rtlCol="0" anchor="ctr">
                <a:noAutofit/>
              </a:bodyPr>
              <a:lstStyle/>
              <a:p>
                <a:pPr algn="ctr"/>
                <a:r>
                  <a:rPr lang="lt-LT" b="1">
                    <a:solidFill>
                      <a:srgbClr val="E1E1D5"/>
                    </a:solidFill>
                    <a:latin typeface="Calibri" panose="020F0502020204030204" pitchFamily="34" charset="0"/>
                  </a:rPr>
                  <a:t>4</a:t>
                </a:r>
                <a:endParaRPr lang="en-US" b="1">
                  <a:solidFill>
                    <a:srgbClr val="E1E1D5"/>
                  </a:solidFill>
                  <a:latin typeface="Calibri" panose="020F0502020204030204" pitchFamily="34" charset="0"/>
                </a:endParaRPr>
              </a:p>
            </p:txBody>
          </p:sp>
        </p:grpSp>
      </p:grpSp>
      <p:grpSp>
        <p:nvGrpSpPr>
          <p:cNvPr id="17" name="Group 16">
            <a:extLst>
              <a:ext uri="{FF2B5EF4-FFF2-40B4-BE49-F238E27FC236}">
                <a16:creationId xmlns:a16="http://schemas.microsoft.com/office/drawing/2014/main" id="{FAFAB505-7B16-59E3-5CDB-58B4AD3E39A1}"/>
              </a:ext>
            </a:extLst>
          </p:cNvPr>
          <p:cNvGrpSpPr/>
          <p:nvPr/>
        </p:nvGrpSpPr>
        <p:grpSpPr>
          <a:xfrm>
            <a:off x="4473441" y="3599298"/>
            <a:ext cx="986536" cy="935637"/>
            <a:chOff x="3340635" y="3346997"/>
            <a:chExt cx="986536" cy="935637"/>
          </a:xfrm>
        </p:grpSpPr>
        <p:sp>
          <p:nvSpPr>
            <p:cNvPr id="86" name="TextBox 85">
              <a:extLst>
                <a:ext uri="{FF2B5EF4-FFF2-40B4-BE49-F238E27FC236}">
                  <a16:creationId xmlns:a16="http://schemas.microsoft.com/office/drawing/2014/main" id="{AC7E6E7E-E0E3-BBF1-6427-0201E53FD441}"/>
                </a:ext>
              </a:extLst>
            </p:cNvPr>
            <p:cNvSpPr txBox="1"/>
            <p:nvPr/>
          </p:nvSpPr>
          <p:spPr>
            <a:xfrm>
              <a:off x="3340635" y="3346997"/>
              <a:ext cx="986536" cy="345057"/>
            </a:xfrm>
            <a:prstGeom prst="rect">
              <a:avLst/>
            </a:prstGeom>
            <a:noFill/>
          </p:spPr>
          <p:txBody>
            <a:bodyPr wrap="square" lIns="0" tIns="0" rIns="0" bIns="0" rtlCol="0" anchor="ctr">
              <a:noAutofit/>
            </a:bodyPr>
            <a:lstStyle/>
            <a:p>
              <a:pPr algn="ctr"/>
              <a:r>
                <a:rPr lang="fi-FI" sz="800">
                  <a:solidFill>
                    <a:schemeClr val="accent6"/>
                  </a:solidFill>
                  <a:latin typeface="Calibri" panose="020F0502020204030204" pitchFamily="34" charset="0"/>
                </a:rPr>
                <a:t>Vidaus reikalų ministerijos pastabų pateikimas</a:t>
              </a:r>
              <a:endParaRPr lang="en-GB" sz="800">
                <a:solidFill>
                  <a:schemeClr val="accent6"/>
                </a:solidFill>
                <a:latin typeface="Calibri" panose="020F0502020204030204" pitchFamily="34" charset="0"/>
              </a:endParaRPr>
            </a:p>
          </p:txBody>
        </p:sp>
        <p:sp>
          <p:nvSpPr>
            <p:cNvPr id="90" name="TextBox 89">
              <a:extLst>
                <a:ext uri="{FF2B5EF4-FFF2-40B4-BE49-F238E27FC236}">
                  <a16:creationId xmlns:a16="http://schemas.microsoft.com/office/drawing/2014/main" id="{82C5BAA9-9CC0-94AB-F47C-3E141066EE80}"/>
                </a:ext>
              </a:extLst>
            </p:cNvPr>
            <p:cNvSpPr txBox="1"/>
            <p:nvPr/>
          </p:nvSpPr>
          <p:spPr>
            <a:xfrm>
              <a:off x="3566928" y="4128746"/>
              <a:ext cx="648791" cy="153888"/>
            </a:xfrm>
            <a:prstGeom prst="rect">
              <a:avLst/>
            </a:prstGeom>
            <a:noFill/>
          </p:spPr>
          <p:txBody>
            <a:bodyPr wrap="square" lIns="0" tIns="0" rIns="0" bIns="0" rtlCol="0" anchor="ctr">
              <a:noAutofit/>
            </a:bodyPr>
            <a:lstStyle/>
            <a:p>
              <a:pPr algn="ctr"/>
              <a:r>
                <a:rPr lang="en-US" sz="1000" b="1">
                  <a:solidFill>
                    <a:srgbClr val="1F7B62"/>
                  </a:solidFill>
                  <a:latin typeface="Calibri" panose="020F0502020204030204" pitchFamily="34" charset="0"/>
                </a:rPr>
                <a:t>2024-03-01</a:t>
              </a:r>
            </a:p>
          </p:txBody>
        </p:sp>
        <p:grpSp>
          <p:nvGrpSpPr>
            <p:cNvPr id="92" name="Group 91">
              <a:extLst>
                <a:ext uri="{FF2B5EF4-FFF2-40B4-BE49-F238E27FC236}">
                  <a16:creationId xmlns:a16="http://schemas.microsoft.com/office/drawing/2014/main" id="{21082ADB-E6DE-ED27-C1F3-86F4D793CFCE}"/>
                </a:ext>
              </a:extLst>
            </p:cNvPr>
            <p:cNvGrpSpPr/>
            <p:nvPr/>
          </p:nvGrpSpPr>
          <p:grpSpPr>
            <a:xfrm>
              <a:off x="3733115" y="3717881"/>
              <a:ext cx="316416" cy="316416"/>
              <a:chOff x="894974" y="3717881"/>
              <a:chExt cx="316416" cy="316416"/>
            </a:xfrm>
          </p:grpSpPr>
          <p:pic>
            <p:nvPicPr>
              <p:cNvPr id="99" name="Graphic 98">
                <a:extLst>
                  <a:ext uri="{FF2B5EF4-FFF2-40B4-BE49-F238E27FC236}">
                    <a16:creationId xmlns:a16="http://schemas.microsoft.com/office/drawing/2014/main" id="{3723A100-C483-0FE5-FAAA-E3C8928540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974" y="3717881"/>
                <a:ext cx="316416" cy="316416"/>
              </a:xfrm>
              <a:prstGeom prst="rect">
                <a:avLst/>
              </a:prstGeom>
            </p:spPr>
          </p:pic>
          <p:sp>
            <p:nvSpPr>
              <p:cNvPr id="100" name="TextBox 99">
                <a:extLst>
                  <a:ext uri="{FF2B5EF4-FFF2-40B4-BE49-F238E27FC236}">
                    <a16:creationId xmlns:a16="http://schemas.microsoft.com/office/drawing/2014/main" id="{1CDF47A9-90CB-57BE-E1BB-56DE656F2544}"/>
                  </a:ext>
                </a:extLst>
              </p:cNvPr>
              <p:cNvSpPr txBox="1"/>
              <p:nvPr/>
            </p:nvSpPr>
            <p:spPr>
              <a:xfrm>
                <a:off x="963289" y="3781257"/>
                <a:ext cx="179785" cy="179785"/>
              </a:xfrm>
              <a:prstGeom prst="rect">
                <a:avLst/>
              </a:prstGeom>
              <a:noFill/>
            </p:spPr>
            <p:txBody>
              <a:bodyPr wrap="square" lIns="0" tIns="0" rIns="0" bIns="0" rtlCol="0" anchor="ctr">
                <a:noAutofit/>
              </a:bodyPr>
              <a:lstStyle/>
              <a:p>
                <a:pPr algn="ctr"/>
                <a:r>
                  <a:rPr lang="lt-LT" b="1">
                    <a:solidFill>
                      <a:srgbClr val="E1E1D5"/>
                    </a:solidFill>
                    <a:latin typeface="Calibri" panose="020F0502020204030204" pitchFamily="34" charset="0"/>
                  </a:rPr>
                  <a:t>5</a:t>
                </a:r>
                <a:endParaRPr lang="en-US" b="1">
                  <a:solidFill>
                    <a:srgbClr val="E1E1D5"/>
                  </a:solidFill>
                  <a:latin typeface="Calibri" panose="020F0502020204030204" pitchFamily="34" charset="0"/>
                </a:endParaRPr>
              </a:p>
            </p:txBody>
          </p:sp>
        </p:grpSp>
      </p:grpSp>
      <p:grpSp>
        <p:nvGrpSpPr>
          <p:cNvPr id="18" name="Group 17">
            <a:extLst>
              <a:ext uri="{FF2B5EF4-FFF2-40B4-BE49-F238E27FC236}">
                <a16:creationId xmlns:a16="http://schemas.microsoft.com/office/drawing/2014/main" id="{A5AA99A9-6298-CF84-157F-C1145F8B7768}"/>
              </a:ext>
            </a:extLst>
          </p:cNvPr>
          <p:cNvGrpSpPr/>
          <p:nvPr/>
        </p:nvGrpSpPr>
        <p:grpSpPr>
          <a:xfrm>
            <a:off x="5618921" y="3669388"/>
            <a:ext cx="921579" cy="874389"/>
            <a:chOff x="4408476" y="3417087"/>
            <a:chExt cx="921579" cy="874389"/>
          </a:xfrm>
        </p:grpSpPr>
        <p:sp>
          <p:nvSpPr>
            <p:cNvPr id="102" name="TextBox 101">
              <a:extLst>
                <a:ext uri="{FF2B5EF4-FFF2-40B4-BE49-F238E27FC236}">
                  <a16:creationId xmlns:a16="http://schemas.microsoft.com/office/drawing/2014/main" id="{C2B9F8B8-C4E8-158C-0EB6-DE3A99006449}"/>
                </a:ext>
              </a:extLst>
            </p:cNvPr>
            <p:cNvSpPr txBox="1"/>
            <p:nvPr/>
          </p:nvSpPr>
          <p:spPr>
            <a:xfrm>
              <a:off x="4408476" y="3417087"/>
              <a:ext cx="921579" cy="220837"/>
            </a:xfrm>
            <a:prstGeom prst="rect">
              <a:avLst/>
            </a:prstGeom>
            <a:noFill/>
          </p:spPr>
          <p:txBody>
            <a:bodyPr wrap="square" lIns="0" tIns="0" rIns="0" bIns="0" rtlCol="0" anchor="ctr">
              <a:noAutofit/>
            </a:bodyPr>
            <a:lstStyle/>
            <a:p>
              <a:pPr algn="ctr"/>
              <a:r>
                <a:rPr lang="lt-LT" sz="800">
                  <a:solidFill>
                    <a:schemeClr val="accent6"/>
                  </a:solidFill>
                  <a:latin typeface="Calibri" panose="020F0502020204030204" pitchFamily="34" charset="0"/>
                </a:rPr>
                <a:t>Galutinių ataskaitų pateikimas Vidaus reikalų ministerijai</a:t>
              </a:r>
              <a:endParaRPr lang="en-GB" sz="800">
                <a:solidFill>
                  <a:schemeClr val="accent6"/>
                </a:solidFill>
                <a:latin typeface="Calibri" panose="020F0502020204030204" pitchFamily="34" charset="0"/>
              </a:endParaRPr>
            </a:p>
          </p:txBody>
        </p:sp>
        <p:sp>
          <p:nvSpPr>
            <p:cNvPr id="104" name="TextBox 103">
              <a:extLst>
                <a:ext uri="{FF2B5EF4-FFF2-40B4-BE49-F238E27FC236}">
                  <a16:creationId xmlns:a16="http://schemas.microsoft.com/office/drawing/2014/main" id="{16EEC10D-8B1F-76C4-F75C-DCB20EB0056B}"/>
                </a:ext>
              </a:extLst>
            </p:cNvPr>
            <p:cNvSpPr txBox="1"/>
            <p:nvPr/>
          </p:nvSpPr>
          <p:spPr>
            <a:xfrm>
              <a:off x="4534850" y="4137588"/>
              <a:ext cx="648791" cy="153888"/>
            </a:xfrm>
            <a:prstGeom prst="rect">
              <a:avLst/>
            </a:prstGeom>
            <a:noFill/>
          </p:spPr>
          <p:txBody>
            <a:bodyPr wrap="square" lIns="0" tIns="0" rIns="0" bIns="0" rtlCol="0" anchor="ctr">
              <a:noAutofit/>
            </a:bodyPr>
            <a:lstStyle/>
            <a:p>
              <a:pPr algn="ctr"/>
              <a:r>
                <a:rPr lang="en-US" sz="1000" b="1">
                  <a:solidFill>
                    <a:srgbClr val="1F7B62"/>
                  </a:solidFill>
                  <a:latin typeface="Calibri" panose="020F0502020204030204" pitchFamily="34" charset="0"/>
                </a:rPr>
                <a:t>2024-03-18</a:t>
              </a:r>
            </a:p>
          </p:txBody>
        </p:sp>
        <p:grpSp>
          <p:nvGrpSpPr>
            <p:cNvPr id="106" name="Group 105">
              <a:extLst>
                <a:ext uri="{FF2B5EF4-FFF2-40B4-BE49-F238E27FC236}">
                  <a16:creationId xmlns:a16="http://schemas.microsoft.com/office/drawing/2014/main" id="{8F722A45-DAF1-966C-DBA2-6B87A13B2AB4}"/>
                </a:ext>
              </a:extLst>
            </p:cNvPr>
            <p:cNvGrpSpPr/>
            <p:nvPr/>
          </p:nvGrpSpPr>
          <p:grpSpPr>
            <a:xfrm>
              <a:off x="4701037" y="3717881"/>
              <a:ext cx="316416" cy="316416"/>
              <a:chOff x="894974" y="3717881"/>
              <a:chExt cx="316416" cy="316416"/>
            </a:xfrm>
          </p:grpSpPr>
          <p:pic>
            <p:nvPicPr>
              <p:cNvPr id="108" name="Graphic 107">
                <a:extLst>
                  <a:ext uri="{FF2B5EF4-FFF2-40B4-BE49-F238E27FC236}">
                    <a16:creationId xmlns:a16="http://schemas.microsoft.com/office/drawing/2014/main" id="{E205ABA4-5746-2E66-4431-1D3C73E880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974" y="3717881"/>
                <a:ext cx="316416" cy="316416"/>
              </a:xfrm>
              <a:prstGeom prst="rect">
                <a:avLst/>
              </a:prstGeom>
            </p:spPr>
          </p:pic>
          <p:sp>
            <p:nvSpPr>
              <p:cNvPr id="109" name="TextBox 108">
                <a:extLst>
                  <a:ext uri="{FF2B5EF4-FFF2-40B4-BE49-F238E27FC236}">
                    <a16:creationId xmlns:a16="http://schemas.microsoft.com/office/drawing/2014/main" id="{9AB0B833-662B-AD7F-319B-114D6FBF5932}"/>
                  </a:ext>
                </a:extLst>
              </p:cNvPr>
              <p:cNvSpPr txBox="1"/>
              <p:nvPr/>
            </p:nvSpPr>
            <p:spPr>
              <a:xfrm>
                <a:off x="963289" y="3781257"/>
                <a:ext cx="179785" cy="179785"/>
              </a:xfrm>
              <a:prstGeom prst="rect">
                <a:avLst/>
              </a:prstGeom>
              <a:noFill/>
            </p:spPr>
            <p:txBody>
              <a:bodyPr wrap="square" lIns="0" tIns="0" rIns="0" bIns="0" rtlCol="0" anchor="ctr">
                <a:noAutofit/>
              </a:bodyPr>
              <a:lstStyle/>
              <a:p>
                <a:pPr algn="ctr"/>
                <a:r>
                  <a:rPr lang="lt-LT" b="1">
                    <a:solidFill>
                      <a:srgbClr val="E1E1D5"/>
                    </a:solidFill>
                    <a:latin typeface="Calibri" panose="020F0502020204030204" pitchFamily="34" charset="0"/>
                  </a:rPr>
                  <a:t>6</a:t>
                </a:r>
                <a:endParaRPr lang="en-US" b="1">
                  <a:solidFill>
                    <a:srgbClr val="E1E1D5"/>
                  </a:solidFill>
                  <a:latin typeface="Calibri" panose="020F0502020204030204" pitchFamily="34" charset="0"/>
                </a:endParaRPr>
              </a:p>
            </p:txBody>
          </p:sp>
        </p:grpSp>
      </p:grpSp>
      <p:grpSp>
        <p:nvGrpSpPr>
          <p:cNvPr id="19" name="Group 18">
            <a:extLst>
              <a:ext uri="{FF2B5EF4-FFF2-40B4-BE49-F238E27FC236}">
                <a16:creationId xmlns:a16="http://schemas.microsoft.com/office/drawing/2014/main" id="{D8F573B3-83F8-E851-F11F-A928204E0C62}"/>
              </a:ext>
            </a:extLst>
          </p:cNvPr>
          <p:cNvGrpSpPr/>
          <p:nvPr/>
        </p:nvGrpSpPr>
        <p:grpSpPr>
          <a:xfrm>
            <a:off x="6645826" y="3612775"/>
            <a:ext cx="921578" cy="930362"/>
            <a:chOff x="5398630" y="3360474"/>
            <a:chExt cx="921578" cy="930362"/>
          </a:xfrm>
        </p:grpSpPr>
        <p:sp>
          <p:nvSpPr>
            <p:cNvPr id="110" name="TextBox 109">
              <a:extLst>
                <a:ext uri="{FF2B5EF4-FFF2-40B4-BE49-F238E27FC236}">
                  <a16:creationId xmlns:a16="http://schemas.microsoft.com/office/drawing/2014/main" id="{A45BD603-348F-9208-14CB-82B83EA8F2AE}"/>
                </a:ext>
              </a:extLst>
            </p:cNvPr>
            <p:cNvSpPr txBox="1"/>
            <p:nvPr/>
          </p:nvSpPr>
          <p:spPr>
            <a:xfrm>
              <a:off x="5398630" y="3360474"/>
              <a:ext cx="921578" cy="345057"/>
            </a:xfrm>
            <a:prstGeom prst="rect">
              <a:avLst/>
            </a:prstGeom>
            <a:noFill/>
          </p:spPr>
          <p:txBody>
            <a:bodyPr wrap="square" lIns="0" tIns="0" rIns="0" bIns="0" rtlCol="0" anchor="ctr">
              <a:noAutofit/>
            </a:bodyPr>
            <a:lstStyle/>
            <a:p>
              <a:pPr algn="ctr"/>
              <a:r>
                <a:rPr lang="lt-LT" sz="800">
                  <a:solidFill>
                    <a:schemeClr val="accent6"/>
                  </a:solidFill>
                  <a:latin typeface="Calibri" panose="020F0502020204030204" pitchFamily="34" charset="0"/>
                </a:rPr>
                <a:t>Galutinių ataskaitų pateikimas EK</a:t>
              </a:r>
              <a:endParaRPr lang="en-GB" sz="800">
                <a:solidFill>
                  <a:schemeClr val="accent6"/>
                </a:solidFill>
                <a:latin typeface="Calibri" panose="020F0502020204030204" pitchFamily="34" charset="0"/>
              </a:endParaRPr>
            </a:p>
          </p:txBody>
        </p:sp>
        <p:sp>
          <p:nvSpPr>
            <p:cNvPr id="111" name="TextBox 110">
              <a:extLst>
                <a:ext uri="{FF2B5EF4-FFF2-40B4-BE49-F238E27FC236}">
                  <a16:creationId xmlns:a16="http://schemas.microsoft.com/office/drawing/2014/main" id="{6096AFBD-4B75-E8BA-81AE-12AE15252A56}"/>
                </a:ext>
              </a:extLst>
            </p:cNvPr>
            <p:cNvSpPr txBox="1"/>
            <p:nvPr/>
          </p:nvSpPr>
          <p:spPr>
            <a:xfrm>
              <a:off x="5492127" y="4136948"/>
              <a:ext cx="648791" cy="153888"/>
            </a:xfrm>
            <a:prstGeom prst="rect">
              <a:avLst/>
            </a:prstGeom>
            <a:noFill/>
          </p:spPr>
          <p:txBody>
            <a:bodyPr wrap="square" lIns="0" tIns="0" rIns="0" bIns="0" rtlCol="0" anchor="ctr">
              <a:noAutofit/>
            </a:bodyPr>
            <a:lstStyle/>
            <a:p>
              <a:pPr algn="ctr"/>
              <a:r>
                <a:rPr lang="en-US" sz="1000" b="1">
                  <a:solidFill>
                    <a:srgbClr val="1F7B62"/>
                  </a:solidFill>
                  <a:latin typeface="Calibri" panose="020F0502020204030204" pitchFamily="34" charset="0"/>
                </a:rPr>
                <a:t>2024-03-31</a:t>
              </a:r>
            </a:p>
          </p:txBody>
        </p:sp>
        <p:grpSp>
          <p:nvGrpSpPr>
            <p:cNvPr id="113" name="Group 112">
              <a:extLst>
                <a:ext uri="{FF2B5EF4-FFF2-40B4-BE49-F238E27FC236}">
                  <a16:creationId xmlns:a16="http://schemas.microsoft.com/office/drawing/2014/main" id="{8CE3BEA8-9EE9-BF31-7551-6D5F36C2A09C}"/>
                </a:ext>
              </a:extLst>
            </p:cNvPr>
            <p:cNvGrpSpPr/>
            <p:nvPr/>
          </p:nvGrpSpPr>
          <p:grpSpPr>
            <a:xfrm>
              <a:off x="5658314" y="3717881"/>
              <a:ext cx="316416" cy="316416"/>
              <a:chOff x="894974" y="3717881"/>
              <a:chExt cx="316416" cy="316416"/>
            </a:xfrm>
          </p:grpSpPr>
          <p:pic>
            <p:nvPicPr>
              <p:cNvPr id="114" name="Graphic 113">
                <a:extLst>
                  <a:ext uri="{FF2B5EF4-FFF2-40B4-BE49-F238E27FC236}">
                    <a16:creationId xmlns:a16="http://schemas.microsoft.com/office/drawing/2014/main" id="{34447FF3-22DE-A96F-6ECB-287C555E79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974" y="3717881"/>
                <a:ext cx="316416" cy="316416"/>
              </a:xfrm>
              <a:prstGeom prst="rect">
                <a:avLst/>
              </a:prstGeom>
            </p:spPr>
          </p:pic>
          <p:sp>
            <p:nvSpPr>
              <p:cNvPr id="116" name="TextBox 115">
                <a:extLst>
                  <a:ext uri="{FF2B5EF4-FFF2-40B4-BE49-F238E27FC236}">
                    <a16:creationId xmlns:a16="http://schemas.microsoft.com/office/drawing/2014/main" id="{2C2F3786-DA9D-A6FB-2203-97C4AD1C72F9}"/>
                  </a:ext>
                </a:extLst>
              </p:cNvPr>
              <p:cNvSpPr txBox="1"/>
              <p:nvPr/>
            </p:nvSpPr>
            <p:spPr>
              <a:xfrm>
                <a:off x="963289" y="3781257"/>
                <a:ext cx="179785" cy="179785"/>
              </a:xfrm>
              <a:prstGeom prst="rect">
                <a:avLst/>
              </a:prstGeom>
              <a:noFill/>
            </p:spPr>
            <p:txBody>
              <a:bodyPr wrap="square" lIns="0" tIns="0" rIns="0" bIns="0" rtlCol="0" anchor="ctr">
                <a:noAutofit/>
              </a:bodyPr>
              <a:lstStyle/>
              <a:p>
                <a:pPr algn="ctr"/>
                <a:r>
                  <a:rPr lang="lt-LT" b="1">
                    <a:solidFill>
                      <a:srgbClr val="E1E1D5"/>
                    </a:solidFill>
                    <a:latin typeface="Calibri" panose="020F0502020204030204" pitchFamily="34" charset="0"/>
                  </a:rPr>
                  <a:t>7</a:t>
                </a:r>
                <a:endParaRPr lang="en-US" b="1">
                  <a:solidFill>
                    <a:srgbClr val="E1E1D5"/>
                  </a:solidFill>
                  <a:latin typeface="Calibri" panose="020F0502020204030204" pitchFamily="34" charset="0"/>
                </a:endParaRPr>
              </a:p>
            </p:txBody>
          </p:sp>
        </p:grpSp>
      </p:grpSp>
      <p:grpSp>
        <p:nvGrpSpPr>
          <p:cNvPr id="20" name="Group 19">
            <a:extLst>
              <a:ext uri="{FF2B5EF4-FFF2-40B4-BE49-F238E27FC236}">
                <a16:creationId xmlns:a16="http://schemas.microsoft.com/office/drawing/2014/main" id="{6A0E0A4F-924C-D7EF-BC6C-FCC3E6CD7EF8}"/>
              </a:ext>
            </a:extLst>
          </p:cNvPr>
          <p:cNvGrpSpPr/>
          <p:nvPr/>
        </p:nvGrpSpPr>
        <p:grpSpPr>
          <a:xfrm>
            <a:off x="7662741" y="3617616"/>
            <a:ext cx="875353" cy="925521"/>
            <a:chOff x="6470200" y="3365315"/>
            <a:chExt cx="875353" cy="925521"/>
          </a:xfrm>
        </p:grpSpPr>
        <p:sp>
          <p:nvSpPr>
            <p:cNvPr id="117" name="TextBox 116">
              <a:extLst>
                <a:ext uri="{FF2B5EF4-FFF2-40B4-BE49-F238E27FC236}">
                  <a16:creationId xmlns:a16="http://schemas.microsoft.com/office/drawing/2014/main" id="{C8F4D4B9-77BA-36AE-2356-5DE628E06DBB}"/>
                </a:ext>
              </a:extLst>
            </p:cNvPr>
            <p:cNvSpPr txBox="1"/>
            <p:nvPr/>
          </p:nvSpPr>
          <p:spPr>
            <a:xfrm>
              <a:off x="6470200" y="3365315"/>
              <a:ext cx="875353" cy="310383"/>
            </a:xfrm>
            <a:prstGeom prst="rect">
              <a:avLst/>
            </a:prstGeom>
            <a:noFill/>
          </p:spPr>
          <p:txBody>
            <a:bodyPr wrap="square" lIns="0" tIns="0" rIns="0" bIns="0" rtlCol="0" anchor="ctr">
              <a:noAutofit/>
            </a:bodyPr>
            <a:lstStyle/>
            <a:p>
              <a:pPr algn="ctr"/>
              <a:r>
                <a:rPr lang="lt-LT" sz="800">
                  <a:solidFill>
                    <a:schemeClr val="accent6"/>
                  </a:solidFill>
                  <a:latin typeface="Calibri" panose="020F0502020204030204" pitchFamily="34" charset="0"/>
                </a:rPr>
                <a:t>Atsakymų į EK pastabas pateikimas</a:t>
              </a:r>
              <a:endParaRPr lang="en-GB" sz="800">
                <a:solidFill>
                  <a:schemeClr val="accent6"/>
                </a:solidFill>
                <a:latin typeface="Calibri" panose="020F0502020204030204" pitchFamily="34" charset="0"/>
              </a:endParaRPr>
            </a:p>
          </p:txBody>
        </p:sp>
        <p:sp>
          <p:nvSpPr>
            <p:cNvPr id="119" name="TextBox 118">
              <a:extLst>
                <a:ext uri="{FF2B5EF4-FFF2-40B4-BE49-F238E27FC236}">
                  <a16:creationId xmlns:a16="http://schemas.microsoft.com/office/drawing/2014/main" id="{30B973BB-5374-5CE5-5506-1B6C5330BF84}"/>
                </a:ext>
              </a:extLst>
            </p:cNvPr>
            <p:cNvSpPr txBox="1"/>
            <p:nvPr/>
          </p:nvSpPr>
          <p:spPr>
            <a:xfrm>
              <a:off x="6540808" y="4136948"/>
              <a:ext cx="648791" cy="153888"/>
            </a:xfrm>
            <a:prstGeom prst="rect">
              <a:avLst/>
            </a:prstGeom>
            <a:noFill/>
          </p:spPr>
          <p:txBody>
            <a:bodyPr wrap="square" lIns="0" tIns="0" rIns="0" bIns="0" rtlCol="0" anchor="ctr">
              <a:noAutofit/>
            </a:bodyPr>
            <a:lstStyle/>
            <a:p>
              <a:pPr algn="ctr"/>
              <a:r>
                <a:rPr lang="en-US" sz="1000" b="1">
                  <a:solidFill>
                    <a:srgbClr val="1F7B62"/>
                  </a:solidFill>
                  <a:latin typeface="Calibri" panose="020F0502020204030204" pitchFamily="34" charset="0"/>
                </a:rPr>
                <a:t>2024-05-15</a:t>
              </a:r>
            </a:p>
          </p:txBody>
        </p:sp>
        <p:grpSp>
          <p:nvGrpSpPr>
            <p:cNvPr id="120" name="Group 119">
              <a:extLst>
                <a:ext uri="{FF2B5EF4-FFF2-40B4-BE49-F238E27FC236}">
                  <a16:creationId xmlns:a16="http://schemas.microsoft.com/office/drawing/2014/main" id="{1FDB1173-E7EC-E606-51E2-7C727DEE2AD5}"/>
                </a:ext>
              </a:extLst>
            </p:cNvPr>
            <p:cNvGrpSpPr/>
            <p:nvPr/>
          </p:nvGrpSpPr>
          <p:grpSpPr>
            <a:xfrm>
              <a:off x="6706995" y="3717881"/>
              <a:ext cx="316416" cy="316416"/>
              <a:chOff x="894974" y="3717881"/>
              <a:chExt cx="316416" cy="316416"/>
            </a:xfrm>
          </p:grpSpPr>
          <p:pic>
            <p:nvPicPr>
              <p:cNvPr id="123" name="Graphic 122">
                <a:extLst>
                  <a:ext uri="{FF2B5EF4-FFF2-40B4-BE49-F238E27FC236}">
                    <a16:creationId xmlns:a16="http://schemas.microsoft.com/office/drawing/2014/main" id="{D74D4BCF-A389-4E66-E002-6111C8B18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974" y="3717881"/>
                <a:ext cx="316416" cy="316416"/>
              </a:xfrm>
              <a:prstGeom prst="rect">
                <a:avLst/>
              </a:prstGeom>
            </p:spPr>
          </p:pic>
          <p:sp>
            <p:nvSpPr>
              <p:cNvPr id="124" name="TextBox 123">
                <a:extLst>
                  <a:ext uri="{FF2B5EF4-FFF2-40B4-BE49-F238E27FC236}">
                    <a16:creationId xmlns:a16="http://schemas.microsoft.com/office/drawing/2014/main" id="{773DA8B8-B047-9C2F-D08A-5203D1B5CF5E}"/>
                  </a:ext>
                </a:extLst>
              </p:cNvPr>
              <p:cNvSpPr txBox="1"/>
              <p:nvPr/>
            </p:nvSpPr>
            <p:spPr>
              <a:xfrm>
                <a:off x="963289" y="3781257"/>
                <a:ext cx="179785" cy="179785"/>
              </a:xfrm>
              <a:prstGeom prst="rect">
                <a:avLst/>
              </a:prstGeom>
              <a:noFill/>
            </p:spPr>
            <p:txBody>
              <a:bodyPr wrap="square" lIns="0" tIns="0" rIns="0" bIns="0" rtlCol="0" anchor="ctr">
                <a:noAutofit/>
              </a:bodyPr>
              <a:lstStyle/>
              <a:p>
                <a:pPr algn="ctr"/>
                <a:r>
                  <a:rPr lang="lt-LT" b="1">
                    <a:solidFill>
                      <a:srgbClr val="E1E1D5"/>
                    </a:solidFill>
                    <a:latin typeface="Calibri" panose="020F0502020204030204" pitchFamily="34" charset="0"/>
                  </a:rPr>
                  <a:t>8</a:t>
                </a:r>
                <a:endParaRPr lang="en-US" b="1">
                  <a:solidFill>
                    <a:srgbClr val="E1E1D5"/>
                  </a:solidFill>
                  <a:latin typeface="Calibri" panose="020F0502020204030204" pitchFamily="34" charset="0"/>
                </a:endParaRPr>
              </a:p>
            </p:txBody>
          </p:sp>
        </p:grpSp>
      </p:grpSp>
      <p:sp>
        <p:nvSpPr>
          <p:cNvPr id="174" name="Text Placeholder 7">
            <a:extLst>
              <a:ext uri="{FF2B5EF4-FFF2-40B4-BE49-F238E27FC236}">
                <a16:creationId xmlns:a16="http://schemas.microsoft.com/office/drawing/2014/main" id="{67FD59C7-0452-F5A4-1FCD-2E2ED7E880EC}"/>
              </a:ext>
            </a:extLst>
          </p:cNvPr>
          <p:cNvSpPr txBox="1">
            <a:spLocks/>
          </p:cNvSpPr>
          <p:nvPr/>
        </p:nvSpPr>
        <p:spPr>
          <a:xfrm>
            <a:off x="539749" y="1456637"/>
            <a:ext cx="8070831" cy="408951"/>
          </a:xfrm>
          <a:prstGeom prst="rect">
            <a:avLst/>
          </a:prstGeom>
          <a:solidFill>
            <a:srgbClr val="E1E1D5"/>
          </a:solidFill>
        </p:spPr>
        <p:txBody>
          <a:bodyPr vert="horz" wrap="square" lIns="45720" tIns="45720" rIns="4572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lt-LT" dirty="0">
                <a:solidFill>
                  <a:schemeClr val="accent6"/>
                </a:solidFill>
                <a:latin typeface="Calibri" panose="020F0502020204030204" pitchFamily="34" charset="0"/>
              </a:rPr>
              <a:t>Atliekant vertinimus turi būti įvertinta programų intervencijos logika, atsižvelgiant į vertinimo kriterijus (žr. toliau), ir konkrečių programų tikslų lygmeniu, įvertinant esamą padėtį, galimas spragas ir pasikeitusius poreikius. Vertinimai turi apimti programas, įskaitant programose numatytus konkrečius veiksmus, temines priemones ar kitus papildomus išteklius. Vertinimų išvados ir rekomendacijos turi būti pagrįstos kritiškai įvertintais įrodymais.</a:t>
            </a:r>
            <a:endParaRPr lang="en-GB" dirty="0">
              <a:solidFill>
                <a:schemeClr val="accent6"/>
              </a:solidFill>
              <a:latin typeface="Calibri" panose="020F0502020204030204" pitchFamily="34" charset="0"/>
            </a:endParaRPr>
          </a:p>
        </p:txBody>
      </p:sp>
      <p:sp>
        <p:nvSpPr>
          <p:cNvPr id="148" name="Rectangle 147">
            <a:extLst>
              <a:ext uri="{FF2B5EF4-FFF2-40B4-BE49-F238E27FC236}">
                <a16:creationId xmlns:a16="http://schemas.microsoft.com/office/drawing/2014/main" id="{94A289AB-2B99-C2CF-322E-00129EC8A24F}"/>
              </a:ext>
            </a:extLst>
          </p:cNvPr>
          <p:cNvSpPr/>
          <p:nvPr/>
        </p:nvSpPr>
        <p:spPr>
          <a:xfrm>
            <a:off x="536576" y="1259252"/>
            <a:ext cx="8074024" cy="180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b="1">
                <a:solidFill>
                  <a:srgbClr val="E1E1D5"/>
                </a:solidFill>
                <a:latin typeface="Calibri" panose="020F0502020204030204" pitchFamily="34" charset="0"/>
              </a:rPr>
              <a:t>Tikslai</a:t>
            </a:r>
          </a:p>
        </p:txBody>
      </p:sp>
      <p:sp>
        <p:nvSpPr>
          <p:cNvPr id="2" name="Text Placeholder 7">
            <a:extLst>
              <a:ext uri="{FF2B5EF4-FFF2-40B4-BE49-F238E27FC236}">
                <a16:creationId xmlns:a16="http://schemas.microsoft.com/office/drawing/2014/main" id="{2F6934D6-03E3-39AC-B2AE-DEC834E94D9A}"/>
              </a:ext>
            </a:extLst>
          </p:cNvPr>
          <p:cNvSpPr txBox="1">
            <a:spLocks/>
          </p:cNvSpPr>
          <p:nvPr/>
        </p:nvSpPr>
        <p:spPr>
          <a:xfrm>
            <a:off x="539751" y="2118388"/>
            <a:ext cx="8064500" cy="1197284"/>
          </a:xfrm>
          <a:prstGeom prst="rect">
            <a:avLst/>
          </a:prstGeom>
          <a:solidFill>
            <a:srgbClr val="E1E1D5"/>
          </a:solidFill>
        </p:spPr>
        <p:txBody>
          <a:bodyPr vert="horz" wrap="square" lIns="45720" tIns="45720" rIns="4572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just">
              <a:lnSpc>
                <a:spcPct val="100000"/>
              </a:lnSpc>
              <a:spcBef>
                <a:spcPts val="0"/>
              </a:spcBef>
              <a:buFont typeface="+mj-lt"/>
              <a:buAutoNum type="arabicPeriod"/>
            </a:pPr>
            <a:r>
              <a:rPr lang="lt-LT" dirty="0">
                <a:solidFill>
                  <a:schemeClr val="accent6"/>
                </a:solidFill>
                <a:effectLst/>
                <a:latin typeface="+mn-lt"/>
                <a:ea typeface="Times New Roman" panose="02020603050405020304" pitchFamily="18" charset="0"/>
              </a:rPr>
              <a:t>Įvertinti pažangą, padarytą siekiant programose nustatytų tikslų, atsižvelgiant į turimus programose suplanuotus išteklius, atsižvelgiant į programų patvirtinimo momentą ir faktinę jų įgyvendinimo pradžią;</a:t>
            </a:r>
          </a:p>
          <a:p>
            <a:pPr marL="228600" indent="-228600" algn="just">
              <a:lnSpc>
                <a:spcPct val="100000"/>
              </a:lnSpc>
              <a:spcBef>
                <a:spcPts val="0"/>
              </a:spcBef>
              <a:buFont typeface="+mj-lt"/>
              <a:buAutoNum type="arabicPeriod"/>
            </a:pPr>
            <a:r>
              <a:rPr lang="lt-LT" dirty="0">
                <a:solidFill>
                  <a:schemeClr val="accent6"/>
                </a:solidFill>
                <a:latin typeface="+mn-lt"/>
                <a:ea typeface="Times New Roman" panose="02020603050405020304" pitchFamily="18" charset="0"/>
              </a:rPr>
              <a:t>Į</a:t>
            </a:r>
            <a:r>
              <a:rPr lang="lt-LT" dirty="0">
                <a:solidFill>
                  <a:schemeClr val="accent6"/>
                </a:solidFill>
                <a:effectLst/>
                <a:latin typeface="+mn-lt"/>
                <a:ea typeface="Times New Roman" panose="02020603050405020304" pitchFamily="18" charset="0"/>
              </a:rPr>
              <a:t>vertinti suderinamumą su kitais finansavimo šaltiniais ir programomis; </a:t>
            </a:r>
          </a:p>
          <a:p>
            <a:pPr marL="228600" indent="-228600" algn="just">
              <a:lnSpc>
                <a:spcPct val="100000"/>
              </a:lnSpc>
              <a:spcBef>
                <a:spcPts val="0"/>
              </a:spcBef>
              <a:buFont typeface="+mj-lt"/>
              <a:buAutoNum type="arabicPeriod"/>
            </a:pPr>
            <a:r>
              <a:rPr lang="lt-LT" dirty="0">
                <a:solidFill>
                  <a:schemeClr val="accent6"/>
                </a:solidFill>
                <a:latin typeface="+mn-lt"/>
                <a:ea typeface="Times New Roman" panose="02020603050405020304" pitchFamily="18" charset="0"/>
              </a:rPr>
              <a:t>N</a:t>
            </a:r>
            <a:r>
              <a:rPr lang="lt-LT" dirty="0">
                <a:solidFill>
                  <a:schemeClr val="accent6"/>
                </a:solidFill>
                <a:effectLst/>
                <a:latin typeface="+mn-lt"/>
                <a:ea typeface="Times New Roman" panose="02020603050405020304" pitchFamily="18" charset="0"/>
              </a:rPr>
              <a:t>ustatyti veiksnius, turinčius įtakos programose nustatytų tikslų ir priemonių įgyvendinimui, ir, jei reikia, pasiūlyti naujas ir (arba) papildomas priemones, pateikti rekomendacijas ir (arba) atitinkamai pakoreguoti programas. Rekomendacijos turi būti aiškios ir realios, nurodant adresatą ir rekomenduojamus veiksmus;</a:t>
            </a:r>
          </a:p>
          <a:p>
            <a:pPr marL="228600" indent="-228600" algn="just">
              <a:lnSpc>
                <a:spcPct val="100000"/>
              </a:lnSpc>
              <a:spcBef>
                <a:spcPts val="0"/>
              </a:spcBef>
              <a:buFont typeface="+mj-lt"/>
              <a:buAutoNum type="arabicPeriod"/>
            </a:pPr>
            <a:r>
              <a:rPr lang="lt-LT" dirty="0">
                <a:solidFill>
                  <a:schemeClr val="accent6"/>
                </a:solidFill>
                <a:effectLst/>
                <a:latin typeface="+mn-lt"/>
                <a:ea typeface="Times New Roman" panose="02020603050405020304" pitchFamily="18" charset="0"/>
              </a:rPr>
              <a:t>Įvertinti programų ir jų projektų valdymo procedūras, ypač programų rodiklių stebėsenos procedūras. Vertinant nustatytas programų ir jų projektų valdymo procedūras, atsižvelgti į nacionalinių strateginio valdymo teisės aktų (pvz., Strateginio valdymo metodikos) reikalavimų poveikį programų ir projektų valdymui;</a:t>
            </a:r>
          </a:p>
          <a:p>
            <a:pPr marL="228600" indent="-228600" algn="just">
              <a:lnSpc>
                <a:spcPct val="100000"/>
              </a:lnSpc>
              <a:spcBef>
                <a:spcPts val="0"/>
              </a:spcBef>
              <a:buFont typeface="+mj-lt"/>
              <a:buAutoNum type="arabicPeriod"/>
            </a:pPr>
            <a:r>
              <a:rPr lang="lt-LT" dirty="0">
                <a:solidFill>
                  <a:schemeClr val="accent6"/>
                </a:solidFill>
                <a:latin typeface="+mn-lt"/>
                <a:ea typeface="Times New Roman" panose="02020603050405020304" pitchFamily="18" charset="0"/>
              </a:rPr>
              <a:t>Į</a:t>
            </a:r>
            <a:r>
              <a:rPr lang="lt-LT" dirty="0">
                <a:solidFill>
                  <a:schemeClr val="accent6"/>
                </a:solidFill>
                <a:effectLst/>
                <a:latin typeface="+mn-lt"/>
                <a:ea typeface="Times New Roman" panose="02020603050405020304" pitchFamily="18" charset="0"/>
              </a:rPr>
              <a:t>vertinti kitus su programų valdymu ir įgyvendinimu susijusius aspektus.</a:t>
            </a:r>
          </a:p>
          <a:p>
            <a:pPr algn="just">
              <a:lnSpc>
                <a:spcPct val="100000"/>
              </a:lnSpc>
              <a:spcBef>
                <a:spcPts val="0"/>
              </a:spcBef>
            </a:pPr>
            <a:r>
              <a:rPr lang="lt-LT" dirty="0">
                <a:solidFill>
                  <a:schemeClr val="accent6"/>
                </a:solidFill>
                <a:effectLst/>
                <a:latin typeface="+mn-lt"/>
                <a:ea typeface="Times New Roman" panose="02020603050405020304" pitchFamily="18" charset="0"/>
              </a:rPr>
              <a:t>Vertinimai atliekami pagal 5 kriterijus: Tinkamumas, veiksmingumas, efektyvumas, tvarumas, suderinamumas ir ES pridėtinė vertė. Atliekant vertinimus remiamasi Europos Komisijos gairėmis.</a:t>
            </a:r>
            <a:endParaRPr lang="en-US" dirty="0">
              <a:solidFill>
                <a:schemeClr val="accent6"/>
              </a:solidFill>
              <a:latin typeface="+mn-lt"/>
              <a:ea typeface="Times New Roman" panose="02020603050405020304" pitchFamily="18" charset="0"/>
            </a:endParaRPr>
          </a:p>
        </p:txBody>
      </p:sp>
      <p:sp>
        <p:nvSpPr>
          <p:cNvPr id="7" name="Rectangle 6">
            <a:extLst>
              <a:ext uri="{FF2B5EF4-FFF2-40B4-BE49-F238E27FC236}">
                <a16:creationId xmlns:a16="http://schemas.microsoft.com/office/drawing/2014/main" id="{138CFA94-736F-E6D5-AA7A-DA4B7A54679C}"/>
              </a:ext>
            </a:extLst>
          </p:cNvPr>
          <p:cNvSpPr/>
          <p:nvPr/>
        </p:nvSpPr>
        <p:spPr>
          <a:xfrm>
            <a:off x="536575" y="1879422"/>
            <a:ext cx="8077261" cy="180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a:solidFill>
                  <a:srgbClr val="E1E1D5"/>
                </a:solidFill>
                <a:latin typeface="Calibri" panose="020F0502020204030204" pitchFamily="34" charset="0"/>
              </a:rPr>
              <a:t>U</a:t>
            </a:r>
            <a:r>
              <a:rPr lang="lt-LT" sz="900" b="1" err="1">
                <a:solidFill>
                  <a:srgbClr val="E1E1D5"/>
                </a:solidFill>
                <a:latin typeface="Calibri" panose="020F0502020204030204" pitchFamily="34" charset="0"/>
              </a:rPr>
              <a:t>ždaviniai</a:t>
            </a:r>
            <a:endParaRPr lang="lt-LT" sz="900" b="1">
              <a:solidFill>
                <a:srgbClr val="E1E1D5"/>
              </a:solidFill>
              <a:latin typeface="Calibri" panose="020F0502020204030204" pitchFamily="34" charset="0"/>
            </a:endParaRPr>
          </a:p>
        </p:txBody>
      </p:sp>
      <p:sp>
        <p:nvSpPr>
          <p:cNvPr id="8" name="Rectangle 7">
            <a:extLst>
              <a:ext uri="{FF2B5EF4-FFF2-40B4-BE49-F238E27FC236}">
                <a16:creationId xmlns:a16="http://schemas.microsoft.com/office/drawing/2014/main" id="{5FAF2CC7-D1E1-54C9-AACD-10D6B18F6CED}"/>
              </a:ext>
            </a:extLst>
          </p:cNvPr>
          <p:cNvSpPr/>
          <p:nvPr/>
        </p:nvSpPr>
        <p:spPr>
          <a:xfrm>
            <a:off x="536576" y="3421261"/>
            <a:ext cx="8074024" cy="180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b="1">
                <a:solidFill>
                  <a:srgbClr val="E1E1D5"/>
                </a:solidFill>
                <a:latin typeface="Calibri" panose="020F0502020204030204" pitchFamily="34" charset="0"/>
              </a:rPr>
              <a:t>Tvarkaraštis ir terminai</a:t>
            </a:r>
          </a:p>
        </p:txBody>
      </p:sp>
      <p:sp>
        <p:nvSpPr>
          <p:cNvPr id="5" name="Rectangle 4">
            <a:extLst>
              <a:ext uri="{FF2B5EF4-FFF2-40B4-BE49-F238E27FC236}">
                <a16:creationId xmlns:a16="http://schemas.microsoft.com/office/drawing/2014/main" id="{7A8FF91C-EDED-BB16-CB79-4B9B1AE4DA57}"/>
              </a:ext>
            </a:extLst>
          </p:cNvPr>
          <p:cNvSpPr/>
          <p:nvPr/>
        </p:nvSpPr>
        <p:spPr>
          <a:xfrm>
            <a:off x="1946786" y="4606925"/>
            <a:ext cx="5159829" cy="451191"/>
          </a:xfrm>
          <a:prstGeom prst="rect">
            <a:avLst/>
          </a:prstGeom>
          <a:noFill/>
          <a:ln>
            <a:noFill/>
          </a:ln>
        </p:spPr>
        <p:txBody>
          <a:bodyPr spcFirstLastPara="1" wrap="square" lIns="91425" tIns="91425" rIns="91425" bIns="91425" numCol="1" rtlCol="0" anchor="ctr" anchorCtr="0">
            <a:noAutofit/>
          </a:bodyPr>
          <a:lstStyle/>
          <a:p>
            <a:pPr marL="0" indent="0" algn="ctr" rtl="0">
              <a:spcBef>
                <a:spcPts val="0"/>
              </a:spcBef>
              <a:spcAft>
                <a:spcPts val="0"/>
              </a:spcAft>
              <a:buNone/>
            </a:pPr>
            <a:r>
              <a:rPr lang="en-US" sz="700" dirty="0">
                <a:solidFill>
                  <a:schemeClr val="bg2"/>
                </a:solidFill>
              </a:rPr>
              <a:t>E</a:t>
            </a:r>
            <a:r>
              <a:rPr lang="lt-LT" sz="700" dirty="0">
                <a:solidFill>
                  <a:schemeClr val="bg2"/>
                </a:solidFill>
              </a:rPr>
              <a:t>K</a:t>
            </a:r>
            <a:r>
              <a:rPr lang="en-US" sz="700" dirty="0">
                <a:solidFill>
                  <a:schemeClr val="bg2"/>
                </a:solidFill>
              </a:rPr>
              <a:t> – </a:t>
            </a:r>
            <a:r>
              <a:rPr lang="lt-LT" sz="700" dirty="0">
                <a:solidFill>
                  <a:schemeClr val="bg2"/>
                </a:solidFill>
              </a:rPr>
              <a:t>Europos Komisija</a:t>
            </a:r>
            <a:endParaRPr lang="en-US" sz="700" dirty="0">
              <a:solidFill>
                <a:schemeClr val="bg2"/>
              </a:solidFill>
            </a:endParaRPr>
          </a:p>
          <a:p>
            <a:pPr marL="0" indent="0" algn="ctr" rtl="0">
              <a:spcBef>
                <a:spcPts val="0"/>
              </a:spcBef>
              <a:spcAft>
                <a:spcPts val="0"/>
              </a:spcAft>
              <a:buNone/>
            </a:pPr>
            <a:r>
              <a:rPr lang="lt-LT" sz="700" dirty="0">
                <a:solidFill>
                  <a:schemeClr val="bg2"/>
                </a:solidFill>
              </a:rPr>
              <a:t>VRM</a:t>
            </a:r>
            <a:r>
              <a:rPr lang="en-US" sz="700" dirty="0">
                <a:solidFill>
                  <a:schemeClr val="bg2"/>
                </a:solidFill>
              </a:rPr>
              <a:t> – </a:t>
            </a:r>
            <a:r>
              <a:rPr lang="lt-LT" sz="700" dirty="0">
                <a:solidFill>
                  <a:schemeClr val="bg2"/>
                </a:solidFill>
              </a:rPr>
              <a:t>Vidaus reikalų ministerija</a:t>
            </a:r>
          </a:p>
        </p:txBody>
      </p:sp>
      <p:grpSp>
        <p:nvGrpSpPr>
          <p:cNvPr id="32" name="Group 31">
            <a:extLst>
              <a:ext uri="{FF2B5EF4-FFF2-40B4-BE49-F238E27FC236}">
                <a16:creationId xmlns:a16="http://schemas.microsoft.com/office/drawing/2014/main" id="{70ED64CE-B830-17FF-4E41-80B54433F912}"/>
              </a:ext>
            </a:extLst>
          </p:cNvPr>
          <p:cNvGrpSpPr/>
          <p:nvPr/>
        </p:nvGrpSpPr>
        <p:grpSpPr>
          <a:xfrm>
            <a:off x="2475287" y="3586715"/>
            <a:ext cx="845778" cy="961244"/>
            <a:chOff x="2129135" y="3647675"/>
            <a:chExt cx="845778" cy="961244"/>
          </a:xfrm>
        </p:grpSpPr>
        <p:pic>
          <p:nvPicPr>
            <p:cNvPr id="21" name="Graphic 20">
              <a:extLst>
                <a:ext uri="{FF2B5EF4-FFF2-40B4-BE49-F238E27FC236}">
                  <a16:creationId xmlns:a16="http://schemas.microsoft.com/office/drawing/2014/main" id="{77ECEF02-3F11-5205-FE1B-2DB69268F0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10956" y="4033026"/>
              <a:ext cx="316416" cy="316416"/>
            </a:xfrm>
            <a:prstGeom prst="rect">
              <a:avLst/>
            </a:prstGeom>
          </p:spPr>
        </p:pic>
        <p:sp>
          <p:nvSpPr>
            <p:cNvPr id="22" name="TextBox 21">
              <a:extLst>
                <a:ext uri="{FF2B5EF4-FFF2-40B4-BE49-F238E27FC236}">
                  <a16:creationId xmlns:a16="http://schemas.microsoft.com/office/drawing/2014/main" id="{333245FB-49E0-E0CA-9E0F-19224F937546}"/>
                </a:ext>
              </a:extLst>
            </p:cNvPr>
            <p:cNvSpPr txBox="1"/>
            <p:nvPr/>
          </p:nvSpPr>
          <p:spPr>
            <a:xfrm>
              <a:off x="2479271" y="4098640"/>
              <a:ext cx="179785" cy="179785"/>
            </a:xfrm>
            <a:prstGeom prst="rect">
              <a:avLst/>
            </a:prstGeom>
            <a:noFill/>
          </p:spPr>
          <p:txBody>
            <a:bodyPr wrap="square" lIns="0" tIns="0" rIns="0" bIns="0" rtlCol="0" anchor="ctr">
              <a:noAutofit/>
            </a:bodyPr>
            <a:lstStyle/>
            <a:p>
              <a:pPr algn="ctr"/>
              <a:r>
                <a:rPr lang="lt-LT" b="1">
                  <a:solidFill>
                    <a:srgbClr val="E1E1D5"/>
                  </a:solidFill>
                  <a:latin typeface="Calibri" panose="020F0502020204030204" pitchFamily="34" charset="0"/>
                </a:rPr>
                <a:t>3</a:t>
              </a:r>
              <a:endParaRPr lang="en-US" b="1">
                <a:solidFill>
                  <a:srgbClr val="E1E1D5"/>
                </a:solidFill>
                <a:latin typeface="Calibri" panose="020F0502020204030204" pitchFamily="34" charset="0"/>
              </a:endParaRPr>
            </a:p>
          </p:txBody>
        </p:sp>
        <p:sp>
          <p:nvSpPr>
            <p:cNvPr id="23" name="TextBox 22">
              <a:extLst>
                <a:ext uri="{FF2B5EF4-FFF2-40B4-BE49-F238E27FC236}">
                  <a16:creationId xmlns:a16="http://schemas.microsoft.com/office/drawing/2014/main" id="{05DD7913-D5AF-DBD0-60F8-9C4B4F2134DA}"/>
                </a:ext>
              </a:extLst>
            </p:cNvPr>
            <p:cNvSpPr txBox="1"/>
            <p:nvPr/>
          </p:nvSpPr>
          <p:spPr>
            <a:xfrm>
              <a:off x="2244767" y="4455031"/>
              <a:ext cx="648791" cy="153888"/>
            </a:xfrm>
            <a:prstGeom prst="rect">
              <a:avLst/>
            </a:prstGeom>
            <a:noFill/>
          </p:spPr>
          <p:txBody>
            <a:bodyPr wrap="square" lIns="0" tIns="0" rIns="0" bIns="0" rtlCol="0" anchor="ctr">
              <a:noAutofit/>
            </a:bodyPr>
            <a:lstStyle/>
            <a:p>
              <a:pPr algn="ctr"/>
              <a:r>
                <a:rPr lang="en-US" sz="1000" b="1">
                  <a:solidFill>
                    <a:srgbClr val="1F7B62"/>
                  </a:solidFill>
                  <a:latin typeface="Calibri" panose="020F0502020204030204" pitchFamily="34" charset="0"/>
                </a:rPr>
                <a:t>2024-01-31</a:t>
              </a:r>
            </a:p>
          </p:txBody>
        </p:sp>
        <p:sp>
          <p:nvSpPr>
            <p:cNvPr id="31" name="TextBox 30">
              <a:extLst>
                <a:ext uri="{FF2B5EF4-FFF2-40B4-BE49-F238E27FC236}">
                  <a16:creationId xmlns:a16="http://schemas.microsoft.com/office/drawing/2014/main" id="{3A9FB0DA-C46D-529A-96E1-C7708451C6EA}"/>
                </a:ext>
              </a:extLst>
            </p:cNvPr>
            <p:cNvSpPr txBox="1"/>
            <p:nvPr/>
          </p:nvSpPr>
          <p:spPr>
            <a:xfrm>
              <a:off x="2129135" y="3647675"/>
              <a:ext cx="845778" cy="345057"/>
            </a:xfrm>
            <a:prstGeom prst="rect">
              <a:avLst/>
            </a:prstGeom>
            <a:noFill/>
          </p:spPr>
          <p:txBody>
            <a:bodyPr wrap="square" lIns="0" tIns="0" rIns="0" bIns="0" rtlCol="0" anchor="ctr">
              <a:noAutofit/>
            </a:bodyPr>
            <a:lstStyle/>
            <a:p>
              <a:pPr algn="ctr"/>
              <a:r>
                <a:rPr lang="lt-LT" sz="800">
                  <a:solidFill>
                    <a:schemeClr val="accent6"/>
                  </a:solidFill>
                  <a:latin typeface="Calibri" panose="020F0502020204030204" pitchFamily="34" charset="0"/>
                </a:rPr>
                <a:t>Preliminarių išvadų pristatymas</a:t>
              </a:r>
              <a:endParaRPr lang="en-GB" sz="800">
                <a:solidFill>
                  <a:schemeClr val="accent6"/>
                </a:solidFill>
                <a:latin typeface="Calibri" panose="020F0502020204030204" pitchFamily="34" charset="0"/>
              </a:endParaRPr>
            </a:p>
          </p:txBody>
        </p:sp>
      </p:grpSp>
    </p:spTree>
    <p:extLst>
      <p:ext uri="{BB962C8B-B14F-4D97-AF65-F5344CB8AC3E}">
        <p14:creationId xmlns:p14="http://schemas.microsoft.com/office/powerpoint/2010/main" val="411789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a:extLst>
              <a:ext uri="{FF2B5EF4-FFF2-40B4-BE49-F238E27FC236}">
                <a16:creationId xmlns:a16="http://schemas.microsoft.com/office/drawing/2014/main" id="{EEF2D2A0-D8A8-A3C0-BED3-6353021AAB64}"/>
              </a:ext>
            </a:extLst>
          </p:cNvPr>
          <p:cNvSpPr>
            <a:spLocks noGrp="1"/>
          </p:cNvSpPr>
          <p:nvPr>
            <p:ph type="title"/>
          </p:nvPr>
        </p:nvSpPr>
        <p:spPr>
          <a:xfrm>
            <a:off x="546100" y="361950"/>
            <a:ext cx="8051800" cy="446088"/>
          </a:xfrm>
        </p:spPr>
        <p:txBody>
          <a:bodyPr anchor="ctr">
            <a:noAutofit/>
          </a:bodyPr>
          <a:lstStyle/>
          <a:p>
            <a:pPr algn="just"/>
            <a:r>
              <a:rPr lang="lt-LT" sz="1100" dirty="0">
                <a:solidFill>
                  <a:schemeClr val="accent6"/>
                </a:solidFill>
              </a:rPr>
              <a:t>Vertinimas atliktas vadovaujantis iš anksto suderinta Vertinimo matrica. Taikyti 5 pagrindiniai metodai arba metodų grupės – intervencijų logikos rekonstrukcija, poreikių vertinimas, pusiau struktūruoti interviu, finansinės ir fizinės pažangos analizė, pirminių ir antrinių šaltinių analizė. Visi Vertinimo klausimai buvo atsakyti</a:t>
            </a:r>
            <a:endParaRPr lang="en-GB" sz="1100" dirty="0">
              <a:solidFill>
                <a:schemeClr val="accent6"/>
              </a:solidFill>
            </a:endParaRPr>
          </a:p>
        </p:txBody>
      </p:sp>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p:txBody>
          <a:bodyPr/>
          <a:lstStyle/>
          <a:p>
            <a:fld id="{42B1E8F1-27DF-3C4C-AF5E-F329429EDE92}" type="slidenum">
              <a:rPr lang="en-US"/>
              <a:t>4</a:t>
            </a:fld>
            <a:endParaRPr lang="en-US"/>
          </a:p>
        </p:txBody>
      </p:sp>
      <p:sp>
        <p:nvSpPr>
          <p:cNvPr id="17" name="Rectangle 16">
            <a:extLst>
              <a:ext uri="{FF2B5EF4-FFF2-40B4-BE49-F238E27FC236}">
                <a16:creationId xmlns:a16="http://schemas.microsoft.com/office/drawing/2014/main" id="{C66F1D39-2C66-C8CC-F2C0-3E1AD3513880}"/>
              </a:ext>
            </a:extLst>
          </p:cNvPr>
          <p:cNvSpPr/>
          <p:nvPr/>
        </p:nvSpPr>
        <p:spPr>
          <a:xfrm>
            <a:off x="2289392" y="4637969"/>
            <a:ext cx="4549283" cy="451191"/>
          </a:xfrm>
          <a:prstGeom prst="rect">
            <a:avLst/>
          </a:prstGeom>
          <a:noFill/>
          <a:ln>
            <a:noFill/>
          </a:ln>
        </p:spPr>
        <p:txBody>
          <a:bodyPr spcFirstLastPara="1" wrap="square" lIns="91425" tIns="91425" rIns="91425" bIns="91425" numCol="2" rtlCol="0" anchor="ctr" anchorCtr="0">
            <a:noAutofit/>
          </a:bodyPr>
          <a:lstStyle/>
          <a:p>
            <a:pPr algn="just"/>
            <a:endParaRPr lang="lt-LT" sz="700" dirty="0">
              <a:solidFill>
                <a:schemeClr val="bg2"/>
              </a:solidFill>
            </a:endParaRPr>
          </a:p>
        </p:txBody>
      </p:sp>
      <p:sp>
        <p:nvSpPr>
          <p:cNvPr id="22" name="Rectangle 21">
            <a:extLst>
              <a:ext uri="{FF2B5EF4-FFF2-40B4-BE49-F238E27FC236}">
                <a16:creationId xmlns:a16="http://schemas.microsoft.com/office/drawing/2014/main" id="{21A98428-2435-2D06-7B7E-C0942FDF53EA}"/>
              </a:ext>
            </a:extLst>
          </p:cNvPr>
          <p:cNvSpPr/>
          <p:nvPr/>
        </p:nvSpPr>
        <p:spPr>
          <a:xfrm>
            <a:off x="895757" y="1050720"/>
            <a:ext cx="2606616" cy="177139"/>
          </a:xfrm>
          <a:prstGeom prst="rect">
            <a:avLst/>
          </a:prstGeom>
          <a:solidFill>
            <a:schemeClr val="tx2"/>
          </a:solidFill>
          <a:ln w="12700" cap="flat" cmpd="sng" algn="ctr">
            <a:noFill/>
            <a:prstDash val="solid"/>
            <a:miter lim="800000"/>
          </a:ln>
          <a:effectLst/>
        </p:spPr>
        <p:txBody>
          <a:bodyPr lIns="18000" tIns="36000" rIns="36000" bIns="36000"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1.1. </a:t>
            </a:r>
            <a:r>
              <a:rPr lang="lt-LT" sz="700">
                <a:effectLst/>
                <a:latin typeface="+mj-lt"/>
                <a:ea typeface="Calibri" panose="020F0502020204030204" pitchFamily="34" charset="0"/>
                <a:cs typeface="Arial" panose="020B0604020202020204" pitchFamily="34" charset="0"/>
              </a:rPr>
              <a:t>Kokiu mastu programa atitinka besikeičiančius poreikius? </a:t>
            </a:r>
            <a:endParaRPr kumimoji="0" lang="lt-LT" sz="800" b="0" i="0" u="none" strike="noStrike" kern="0" cap="none" spc="0" normalizeH="0" baseline="0">
              <a:ln>
                <a:noFill/>
              </a:ln>
              <a:effectLst/>
              <a:uLnTx/>
              <a:uFillTx/>
              <a:latin typeface="+mj-lt"/>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AEA20002-67AB-6F57-370A-9EAEC22D17AC}"/>
              </a:ext>
            </a:extLst>
          </p:cNvPr>
          <p:cNvSpPr/>
          <p:nvPr/>
        </p:nvSpPr>
        <p:spPr>
          <a:xfrm>
            <a:off x="895757" y="1254502"/>
            <a:ext cx="2606617" cy="191801"/>
          </a:xfrm>
          <a:prstGeom prst="rect">
            <a:avLst/>
          </a:prstGeom>
          <a:solidFill>
            <a:schemeClr val="tx2"/>
          </a:solidFill>
          <a:ln w="12700" cap="flat" cmpd="sng" algn="ctr">
            <a:noFill/>
            <a:prstDash val="solid"/>
            <a:miter lim="800000"/>
          </a:ln>
          <a:effectLst/>
        </p:spPr>
        <p:txBody>
          <a:bodyPr lIns="18000" tIns="36000" rIns="36000" bIns="36000" rtlCol="0" anchor="ctr"/>
          <a:lstStyle/>
          <a:p>
            <a:pPr algn="just" defTabSz="914400">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1.2. </a:t>
            </a:r>
            <a:r>
              <a:rPr lang="lt-LT" sz="700">
                <a:effectLst/>
                <a:latin typeface="+mj-lt"/>
                <a:ea typeface="Calibri" panose="020F0502020204030204" pitchFamily="34" charset="0"/>
                <a:cs typeface="Arial" panose="020B0604020202020204" pitchFamily="34" charset="0"/>
              </a:rPr>
              <a:t>Kokiu mastu programa gali prisitaikyti prie kintančių poreikių?</a:t>
            </a:r>
            <a:endParaRPr lang="en-LT" sz="700">
              <a:effectLst/>
              <a:latin typeface="+mj-lt"/>
              <a:ea typeface="Calibri" panose="020F050202020403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FECD6839-3D91-F753-0459-2E91E9E82E87}"/>
              </a:ext>
            </a:extLst>
          </p:cNvPr>
          <p:cNvSpPr/>
          <p:nvPr/>
        </p:nvSpPr>
        <p:spPr>
          <a:xfrm>
            <a:off x="895757" y="1472946"/>
            <a:ext cx="2606616" cy="197204"/>
          </a:xfrm>
          <a:prstGeom prst="rect">
            <a:avLst/>
          </a:prstGeom>
          <a:solidFill>
            <a:schemeClr val="tx2"/>
          </a:solidFill>
          <a:ln w="12700" cap="flat" cmpd="sng" algn="ctr">
            <a:noFill/>
            <a:prstDash val="solid"/>
            <a:miter lim="800000"/>
          </a:ln>
          <a:effectLst/>
        </p:spPr>
        <p:txBody>
          <a:bodyPr lIns="18000" tIns="36000" rIns="36000" bIns="36000" rtlCol="0" anchor="ctr"/>
          <a:lstStyle/>
          <a:p>
            <a:pPr algn="just" defTabSz="914400">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2.1. </a:t>
            </a:r>
            <a:r>
              <a:rPr lang="lt-LT" sz="700">
                <a:effectLst/>
                <a:latin typeface="+mj-lt"/>
                <a:ea typeface="Calibri" panose="020F0502020204030204" pitchFamily="34" charset="0"/>
                <a:cs typeface="Arial" panose="020B0604020202020204" pitchFamily="34" charset="0"/>
              </a:rPr>
              <a:t>Kokiu mastu programa įgyvendinama siekiant jos tikslų?</a:t>
            </a:r>
            <a:endParaRPr lang="en-LT" sz="800">
              <a:effectLst/>
              <a:latin typeface="+mj-lt"/>
              <a:ea typeface="Calibri" panose="020F050202020403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C0F7683-B0D4-6DAB-DF0F-8B42F593D5B9}"/>
              </a:ext>
            </a:extLst>
          </p:cNvPr>
          <p:cNvSpPr/>
          <p:nvPr/>
        </p:nvSpPr>
        <p:spPr>
          <a:xfrm>
            <a:off x="895758" y="1696793"/>
            <a:ext cx="2606615" cy="334201"/>
          </a:xfrm>
          <a:prstGeom prst="rect">
            <a:avLst/>
          </a:prstGeom>
          <a:solidFill>
            <a:schemeClr val="tx2"/>
          </a:solidFill>
          <a:ln w="12700" cap="flat" cmpd="sng" algn="ctr">
            <a:noFill/>
            <a:prstDash val="solid"/>
            <a:miter lim="800000"/>
          </a:ln>
          <a:effectLst/>
        </p:spPr>
        <p:txBody>
          <a:bodyPr lIns="18000" tIns="36000" rIns="36000" bIns="36000"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effectLst/>
                <a:uLnTx/>
                <a:uFillTx/>
                <a:latin typeface="+mj-lt"/>
                <a:ea typeface="Arial" panose="020B0604020202020204" pitchFamily="34" charset="0"/>
                <a:cs typeface="Times New Roman" panose="02020603050405020304" pitchFamily="18" charset="0"/>
              </a:rPr>
              <a:t>2.2. </a:t>
            </a:r>
            <a:r>
              <a:rPr lang="lt-LT" sz="700" dirty="0">
                <a:effectLst/>
                <a:latin typeface="+mj-lt"/>
                <a:ea typeface="Calibri" panose="020F0502020204030204" pitchFamily="34" charset="0"/>
                <a:cs typeface="Arial" panose="020B0604020202020204" pitchFamily="34" charset="0"/>
              </a:rPr>
              <a:t>Kokiu mastu stebėsenos ir vertinimo sistema yra tinkama informuoti apie pažangą siekiant Programos tikslų? </a:t>
            </a:r>
            <a:endParaRPr kumimoji="0" lang="en-GB" sz="800" b="0" i="0" u="none" strike="noStrike" kern="0" cap="none" spc="0" normalizeH="0" baseline="0" noProof="0" dirty="0">
              <a:ln>
                <a:noFill/>
              </a:ln>
              <a:effectLst/>
              <a:uLnTx/>
              <a:uFillTx/>
              <a:latin typeface="+mj-lt"/>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9AEC3241-B74A-3D98-C9DD-30ECAF9B03AB}"/>
              </a:ext>
            </a:extLst>
          </p:cNvPr>
          <p:cNvSpPr/>
          <p:nvPr/>
        </p:nvSpPr>
        <p:spPr>
          <a:xfrm>
            <a:off x="895865" y="2054868"/>
            <a:ext cx="2606400" cy="312110"/>
          </a:xfrm>
          <a:prstGeom prst="rect">
            <a:avLst/>
          </a:prstGeom>
          <a:solidFill>
            <a:schemeClr val="tx2"/>
          </a:solidFill>
          <a:ln w="12700" cap="flat" cmpd="sng" algn="ctr">
            <a:noFill/>
            <a:prstDash val="solid"/>
            <a:miter lim="800000"/>
          </a:ln>
          <a:effectLst/>
        </p:spPr>
        <p:txBody>
          <a:bodyPr lIns="18000" tIns="36000" rIns="36000" bIns="36000" rtlCol="0" anchor="ctr"/>
          <a:lstStyle/>
          <a:p>
            <a:pPr algn="just" defTabSz="914400">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2.3. </a:t>
            </a:r>
            <a:r>
              <a:rPr lang="lt-LT" sz="700">
                <a:effectLst/>
                <a:latin typeface="+mj-lt"/>
                <a:ea typeface="Calibri" panose="020F0502020204030204" pitchFamily="34" charset="0"/>
                <a:cs typeface="Arial" panose="020B0604020202020204" pitchFamily="34" charset="0"/>
              </a:rPr>
              <a:t>Kaip buvo užtikrintas atitinkamų partnerių dalyvavimas visuose programavimo, įgyvendinimo, stebėsenos ir vertinimo etapuose?</a:t>
            </a:r>
            <a:endParaRPr lang="en-LT" sz="800">
              <a:effectLst/>
              <a:latin typeface="+mj-lt"/>
              <a:ea typeface="Calibri" panose="020F050202020403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8BE70015-5F9E-7611-0527-0293F582AB68}"/>
              </a:ext>
            </a:extLst>
          </p:cNvPr>
          <p:cNvSpPr/>
          <p:nvPr/>
        </p:nvSpPr>
        <p:spPr>
          <a:xfrm>
            <a:off x="895865" y="2402121"/>
            <a:ext cx="2606400" cy="193577"/>
          </a:xfrm>
          <a:prstGeom prst="rect">
            <a:avLst/>
          </a:prstGeom>
          <a:solidFill>
            <a:schemeClr val="tx2"/>
          </a:solidFill>
          <a:ln w="12700" cap="flat" cmpd="sng" algn="ctr">
            <a:noFill/>
            <a:prstDash val="solid"/>
            <a:miter lim="800000"/>
          </a:ln>
          <a:effectLst/>
        </p:spPr>
        <p:txBody>
          <a:bodyPr lIns="18000" tIns="36000" rIns="36000" bIns="36000"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2.4. </a:t>
            </a:r>
            <a:r>
              <a:rPr lang="lt-LT" sz="700">
                <a:effectLst/>
                <a:latin typeface="+mj-lt"/>
                <a:ea typeface="Calibri" panose="020F0502020204030204" pitchFamily="34" charset="0"/>
                <a:cs typeface="Arial" panose="020B0604020202020204" pitchFamily="34" charset="0"/>
              </a:rPr>
              <a:t>Kokiu mastu įgyvendinant programą laikomasi horizontaliųjų principų arba kaip jie skatinami? </a:t>
            </a:r>
            <a:endParaRPr kumimoji="0" lang="en-GB" sz="800" b="0" i="0" u="none" strike="noStrike" kern="0" cap="none" spc="0" normalizeH="0" baseline="0" noProof="0">
              <a:ln>
                <a:noFill/>
              </a:ln>
              <a:effectLst/>
              <a:uLnTx/>
              <a:uFillTx/>
              <a:latin typeface="+mj-l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A3604CD-9F08-A173-18BD-E79EAB3D38E4}"/>
              </a:ext>
            </a:extLst>
          </p:cNvPr>
          <p:cNvSpPr/>
          <p:nvPr/>
        </p:nvSpPr>
        <p:spPr>
          <a:xfrm>
            <a:off x="895865" y="2625208"/>
            <a:ext cx="2606400" cy="276563"/>
          </a:xfrm>
          <a:prstGeom prst="rect">
            <a:avLst/>
          </a:prstGeom>
          <a:solidFill>
            <a:schemeClr val="tx2"/>
          </a:solidFill>
          <a:ln w="12700" cap="flat" cmpd="sng" algn="ctr">
            <a:noFill/>
            <a:prstDash val="solid"/>
            <a:miter lim="800000"/>
          </a:ln>
          <a:effectLst/>
        </p:spPr>
        <p:txBody>
          <a:bodyPr lIns="18000" tIns="36000" rIns="36000" bIns="36000" rtlCol="0" anchor="ctr"/>
          <a:lstStyle/>
          <a:p>
            <a:pPr algn="just" defTabSz="914400">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2.5. </a:t>
            </a:r>
            <a:r>
              <a:rPr lang="lt-LT" sz="700">
                <a:effectLst/>
                <a:latin typeface="+mj-lt"/>
                <a:ea typeface="Calibri" panose="020F0502020204030204" pitchFamily="34" charset="0"/>
                <a:cs typeface="Arial" panose="020B0604020202020204" pitchFamily="34" charset="0"/>
              </a:rPr>
              <a:t>Kiek veiksmingai informuojama ir skleidžiama informacija apie programos galimybes ir pasiekimus? </a:t>
            </a:r>
          </a:p>
        </p:txBody>
      </p:sp>
      <p:sp>
        <p:nvSpPr>
          <p:cNvPr id="11" name="Rectangle 10">
            <a:extLst>
              <a:ext uri="{FF2B5EF4-FFF2-40B4-BE49-F238E27FC236}">
                <a16:creationId xmlns:a16="http://schemas.microsoft.com/office/drawing/2014/main" id="{F12095B7-7F08-0AD6-60B2-533F843ADEDC}"/>
              </a:ext>
            </a:extLst>
          </p:cNvPr>
          <p:cNvSpPr/>
          <p:nvPr/>
        </p:nvSpPr>
        <p:spPr>
          <a:xfrm>
            <a:off x="895865" y="2938550"/>
            <a:ext cx="2606400" cy="179803"/>
          </a:xfrm>
          <a:prstGeom prst="rect">
            <a:avLst/>
          </a:prstGeom>
          <a:solidFill>
            <a:schemeClr val="tx2"/>
          </a:solidFill>
          <a:ln w="12700" cap="flat" cmpd="sng" algn="ctr">
            <a:noFill/>
            <a:prstDash val="solid"/>
            <a:miter lim="800000"/>
          </a:ln>
          <a:effectLst/>
        </p:spPr>
        <p:txBody>
          <a:bodyPr lIns="18000" tIns="36000" rIns="36000" bIns="36000"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3.1. </a:t>
            </a:r>
            <a:r>
              <a:rPr lang="lt-LT" sz="700">
                <a:effectLst/>
                <a:latin typeface="+mj-lt"/>
                <a:ea typeface="Calibri" panose="020F0502020204030204" pitchFamily="34" charset="0"/>
                <a:cs typeface="Arial" panose="020B0604020202020204" pitchFamily="34" charset="0"/>
              </a:rPr>
              <a:t>Kokiu mastu programa remia ekonomiškai efektyvias priemonės? </a:t>
            </a:r>
            <a:endParaRPr kumimoji="0" lang="en-GB" sz="800" b="0" i="0" u="none" strike="noStrike" kern="0" cap="none" spc="0" normalizeH="0" baseline="0" noProof="0">
              <a:ln>
                <a:noFill/>
              </a:ln>
              <a:effectLst/>
              <a:uLnTx/>
              <a:uFillTx/>
              <a:latin typeface="+mj-l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1C149E9D-8B88-9E5A-EC4C-005A3B6F1502}"/>
              </a:ext>
            </a:extLst>
          </p:cNvPr>
          <p:cNvSpPr/>
          <p:nvPr/>
        </p:nvSpPr>
        <p:spPr>
          <a:xfrm>
            <a:off x="895865" y="3149932"/>
            <a:ext cx="2606400" cy="176699"/>
          </a:xfrm>
          <a:prstGeom prst="rect">
            <a:avLst/>
          </a:prstGeom>
          <a:solidFill>
            <a:schemeClr val="tx2"/>
          </a:solidFill>
          <a:ln w="12700" cap="flat" cmpd="sng" algn="ctr">
            <a:noFill/>
            <a:prstDash val="solid"/>
            <a:miter lim="800000"/>
          </a:ln>
          <a:effectLst/>
        </p:spPr>
        <p:txBody>
          <a:bodyPr lIns="18000" tIns="36000" rIns="36000" bIns="36000"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3.2. </a:t>
            </a:r>
            <a:r>
              <a:rPr lang="lt-LT" sz="700">
                <a:effectLst/>
                <a:latin typeface="+mj-lt"/>
                <a:ea typeface="Calibri" panose="020F0502020204030204" pitchFamily="34" charset="0"/>
                <a:cs typeface="Arial" panose="020B0604020202020204" pitchFamily="34" charset="0"/>
              </a:rPr>
              <a:t>Kiek valdymo ir kontrolės sistema yra veiksminga?</a:t>
            </a:r>
            <a:endParaRPr kumimoji="0" lang="en-GB" sz="800" b="0" i="0" u="none" strike="noStrike" kern="0" cap="none" spc="0" normalizeH="0" baseline="0" noProof="0">
              <a:ln>
                <a:noFill/>
              </a:ln>
              <a:effectLst/>
              <a:uLnTx/>
              <a:uFillTx/>
              <a:latin typeface="+mj-l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3C58A380-8E53-55F9-7BB3-D33065BACA6A}"/>
              </a:ext>
            </a:extLst>
          </p:cNvPr>
          <p:cNvSpPr/>
          <p:nvPr/>
        </p:nvSpPr>
        <p:spPr>
          <a:xfrm>
            <a:off x="895865" y="3353514"/>
            <a:ext cx="2606400" cy="179012"/>
          </a:xfrm>
          <a:prstGeom prst="rect">
            <a:avLst/>
          </a:prstGeom>
          <a:solidFill>
            <a:schemeClr val="tx2"/>
          </a:solidFill>
          <a:ln w="12700" cap="flat" cmpd="sng" algn="ctr">
            <a:noFill/>
            <a:prstDash val="solid"/>
            <a:miter lim="800000"/>
          </a:ln>
          <a:effectLst/>
        </p:spPr>
        <p:txBody>
          <a:bodyPr lIns="18000" tIns="36000" rIns="36000" bIns="36000"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3.3. </a:t>
            </a:r>
            <a:r>
              <a:rPr lang="pt-BR" sz="700">
                <a:effectLst/>
                <a:latin typeface="+mj-lt"/>
                <a:ea typeface="Calibri" panose="020F0502020204030204" pitchFamily="34" charset="0"/>
                <a:cs typeface="Arial" panose="020B0604020202020204" pitchFamily="34" charset="0"/>
              </a:rPr>
              <a:t>Kokiu mastu ir kaip galima dar labiau supaprastinti?</a:t>
            </a:r>
            <a:endParaRPr kumimoji="0" lang="en-GB" sz="800" b="0" i="0" u="none" strike="noStrike" kern="0" cap="none" spc="0" normalizeH="0" baseline="0" noProof="0">
              <a:ln>
                <a:noFill/>
              </a:ln>
              <a:effectLst/>
              <a:uLnTx/>
              <a:uFillTx/>
              <a:latin typeface="+mj-l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0A57651F-8320-F23B-CC2D-8CBD264E3E20}"/>
              </a:ext>
            </a:extLst>
          </p:cNvPr>
          <p:cNvSpPr/>
          <p:nvPr/>
        </p:nvSpPr>
        <p:spPr>
          <a:xfrm>
            <a:off x="895865" y="3562312"/>
            <a:ext cx="2606400" cy="367756"/>
          </a:xfrm>
          <a:prstGeom prst="rect">
            <a:avLst/>
          </a:prstGeom>
          <a:solidFill>
            <a:schemeClr val="tx2"/>
          </a:solidFill>
          <a:ln w="12700" cap="flat" cmpd="sng" algn="ctr">
            <a:noFill/>
            <a:prstDash val="solid"/>
            <a:miter lim="800000"/>
          </a:ln>
          <a:effectLst/>
        </p:spPr>
        <p:txBody>
          <a:bodyPr lIns="18000" tIns="36000" rIns="36000" bIns="36000" rtlCol="0" anchor="ctr"/>
          <a:lstStyle/>
          <a:p>
            <a:pPr algn="just" defTabSz="914400">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4.1. </a:t>
            </a:r>
            <a:r>
              <a:rPr lang="lt-LT" sz="700">
                <a:effectLst/>
                <a:latin typeface="+mj-lt"/>
                <a:ea typeface="Calibri" panose="020F0502020204030204" pitchFamily="34" charset="0"/>
                <a:cs typeface="Arial" panose="020B0604020202020204" pitchFamily="34" charset="0"/>
              </a:rPr>
              <a:t>Kiek programa suderinta su iniciatyvomis, remiamomis pagal jos politikos sritį, su parama pagal teminę priemonę įvairiais valdymo būdais?</a:t>
            </a:r>
            <a:endParaRPr lang="lt-LT" sz="800">
              <a:effectLst/>
              <a:latin typeface="+mj-lt"/>
              <a:ea typeface="Calibri" panose="020F050202020403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4FE844A-D857-CB76-965E-92462C0E7499}"/>
              </a:ext>
            </a:extLst>
          </p:cNvPr>
          <p:cNvSpPr/>
          <p:nvPr/>
        </p:nvSpPr>
        <p:spPr>
          <a:xfrm>
            <a:off x="895865" y="3959577"/>
            <a:ext cx="2606400" cy="300595"/>
          </a:xfrm>
          <a:prstGeom prst="rect">
            <a:avLst/>
          </a:prstGeom>
          <a:solidFill>
            <a:schemeClr val="tx2"/>
          </a:solidFill>
          <a:ln w="12700" cap="flat" cmpd="sng" algn="ctr">
            <a:noFill/>
            <a:prstDash val="solid"/>
            <a:miter lim="800000"/>
          </a:ln>
          <a:effectLst/>
        </p:spPr>
        <p:txBody>
          <a:bodyPr lIns="18000" tIns="36000" rIns="36000" bIns="36000"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4.2. </a:t>
            </a:r>
            <a:r>
              <a:rPr kumimoji="0" lang="lt-LT"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Kiek programa suderinama su kitais ES fondais (įskaitant kitus vidaus reikalų fondus), ypač su ES išorės veiksmais?</a:t>
            </a:r>
            <a:endParaRPr kumimoji="0" lang="en-GB" sz="700" b="0" i="0" u="none" strike="noStrike" kern="0" cap="none" spc="0" normalizeH="0" baseline="0" noProof="0">
              <a:ln>
                <a:noFill/>
              </a:ln>
              <a:effectLst/>
              <a:uLnTx/>
              <a:uFillTx/>
              <a:latin typeface="+mj-lt"/>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2B081D3D-698C-4958-2C4C-E2F6B1D1E661}"/>
              </a:ext>
            </a:extLst>
          </p:cNvPr>
          <p:cNvSpPr/>
          <p:nvPr/>
        </p:nvSpPr>
        <p:spPr>
          <a:xfrm>
            <a:off x="895865" y="4293811"/>
            <a:ext cx="2606400" cy="300595"/>
          </a:xfrm>
          <a:prstGeom prst="rect">
            <a:avLst/>
          </a:prstGeom>
          <a:solidFill>
            <a:schemeClr val="tx2"/>
          </a:solidFill>
          <a:ln w="12700" cap="flat" cmpd="sng" algn="ctr">
            <a:noFill/>
            <a:prstDash val="solid"/>
            <a:miter lim="800000"/>
          </a:ln>
          <a:effectLst/>
        </p:spPr>
        <p:txBody>
          <a:bodyPr lIns="18000" tIns="36000" rIns="36000" bIns="36000"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5.1. </a:t>
            </a:r>
            <a:r>
              <a:rPr kumimoji="0" lang="lt-LT" sz="700" b="0" i="0" u="none" strike="noStrike" kern="0" cap="none" spc="0" normalizeH="0" baseline="0" noProof="0">
                <a:ln>
                  <a:noFill/>
                </a:ln>
                <a:effectLst/>
                <a:uLnTx/>
                <a:uFillTx/>
                <a:latin typeface="+mj-lt"/>
                <a:ea typeface="Arial" panose="020B0604020202020204" pitchFamily="34" charset="0"/>
                <a:cs typeface="Times New Roman" panose="02020603050405020304" pitchFamily="18" charset="0"/>
              </a:rPr>
              <a:t>Kokiu mastu programa sukuria ES pridėtinės vertės?</a:t>
            </a:r>
            <a:endParaRPr kumimoji="0" lang="en-GB" sz="700" b="0" i="0" u="none" strike="noStrike" kern="0" cap="none" spc="0" normalizeH="0" baseline="0" noProof="0">
              <a:ln>
                <a:noFill/>
              </a:ln>
              <a:effectLst/>
              <a:uLnTx/>
              <a:uFillTx/>
              <a:latin typeface="+mj-lt"/>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2719622-8842-0044-3BD0-B0D510E35C63}"/>
              </a:ext>
            </a:extLst>
          </p:cNvPr>
          <p:cNvSpPr/>
          <p:nvPr/>
        </p:nvSpPr>
        <p:spPr>
          <a:xfrm rot="16200000">
            <a:off x="493380" y="1087192"/>
            <a:ext cx="415651" cy="307976"/>
          </a:xfrm>
          <a:prstGeom prst="rect">
            <a:avLst/>
          </a:prstGeom>
          <a:solidFill>
            <a:schemeClr val="accent2"/>
          </a:solidFill>
          <a:ln w="12700" cap="flat" cmpd="sng" algn="ctr">
            <a:no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550" b="1" i="0" u="none" strike="noStrike" kern="0" cap="none" spc="0" normalizeH="0" baseline="0" noProof="0">
                <a:ln>
                  <a:noFill/>
                </a:ln>
                <a:solidFill>
                  <a:schemeClr val="accent6"/>
                </a:solidFill>
                <a:effectLst/>
                <a:uLnTx/>
                <a:uFillTx/>
                <a:latin typeface="+mj-lt"/>
                <a:ea typeface="Arial" panose="020B0604020202020204" pitchFamily="34" charset="0"/>
                <a:cs typeface="Times New Roman" panose="02020603050405020304" pitchFamily="18" charset="0"/>
              </a:rPr>
              <a:t>Tinkamumas</a:t>
            </a:r>
            <a:endParaRPr kumimoji="0" lang="en-GB" sz="550" b="1" i="0" u="none" strike="noStrike" kern="0" cap="none" spc="0" normalizeH="0" baseline="0" noProof="0">
              <a:ln>
                <a:noFill/>
              </a:ln>
              <a:solidFill>
                <a:schemeClr val="accent6"/>
              </a:solidFill>
              <a:effectLst/>
              <a:uLnTx/>
              <a:uFillTx/>
              <a:latin typeface="+mj-lt"/>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00D7DDF9-5943-8629-1B8F-D323C4D454FF}"/>
              </a:ext>
            </a:extLst>
          </p:cNvPr>
          <p:cNvSpPr/>
          <p:nvPr/>
        </p:nvSpPr>
        <p:spPr>
          <a:xfrm rot="16200000">
            <a:off x="-11980" y="2034845"/>
            <a:ext cx="1426374" cy="307977"/>
          </a:xfrm>
          <a:prstGeom prst="rect">
            <a:avLst/>
          </a:prstGeom>
          <a:solidFill>
            <a:schemeClr val="accent2"/>
          </a:solidFill>
          <a:ln w="12700" cap="flat" cmpd="sng" algn="ctr">
            <a:no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550" b="1" i="0" u="none" strike="noStrike" kern="0" cap="none" spc="0" normalizeH="0" baseline="0" noProof="0">
                <a:ln>
                  <a:noFill/>
                </a:ln>
                <a:solidFill>
                  <a:schemeClr val="accent6"/>
                </a:solidFill>
                <a:effectLst/>
                <a:uLnTx/>
                <a:uFillTx/>
                <a:latin typeface="+mj-lt"/>
                <a:ea typeface="Arial" panose="020B0604020202020204" pitchFamily="34" charset="0"/>
                <a:cs typeface="Times New Roman" panose="02020603050405020304" pitchFamily="18" charset="0"/>
              </a:rPr>
              <a:t>Veiksmingumas</a:t>
            </a:r>
            <a:endParaRPr kumimoji="0" lang="en-GB" sz="550" b="1" i="0" u="none" strike="noStrike" kern="0" cap="none" spc="0" normalizeH="0" baseline="0" noProof="0">
              <a:ln>
                <a:noFill/>
              </a:ln>
              <a:solidFill>
                <a:schemeClr val="accent6"/>
              </a:solidFill>
              <a:effectLst/>
              <a:uLnTx/>
              <a:uFillTx/>
              <a:latin typeface="+mj-lt"/>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3928AA5F-7FEE-0D67-01D0-1C0395E2A1E8}"/>
              </a:ext>
            </a:extLst>
          </p:cNvPr>
          <p:cNvSpPr/>
          <p:nvPr/>
        </p:nvSpPr>
        <p:spPr>
          <a:xfrm rot="16200000">
            <a:off x="401461" y="3077121"/>
            <a:ext cx="599491" cy="307976"/>
          </a:xfrm>
          <a:prstGeom prst="rect">
            <a:avLst/>
          </a:prstGeom>
          <a:solidFill>
            <a:schemeClr val="accent2"/>
          </a:solidFill>
          <a:ln w="12700" cap="flat" cmpd="sng" algn="ctr">
            <a:no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550" b="1" i="0" u="none" strike="noStrike" kern="0" cap="none" spc="0" normalizeH="0" baseline="0" noProof="0">
                <a:ln>
                  <a:noFill/>
                </a:ln>
                <a:solidFill>
                  <a:schemeClr val="accent6"/>
                </a:solidFill>
                <a:effectLst/>
                <a:uLnTx/>
                <a:uFillTx/>
                <a:latin typeface="+mj-lt"/>
                <a:ea typeface="Arial" panose="020B0604020202020204" pitchFamily="34" charset="0"/>
                <a:cs typeface="Times New Roman" panose="02020603050405020304" pitchFamily="18" charset="0"/>
              </a:rPr>
              <a:t>Efektyvumas</a:t>
            </a:r>
            <a:endParaRPr kumimoji="0" lang="en-GB" sz="550" b="1" i="0" u="none" strike="noStrike" kern="0" cap="none" spc="0" normalizeH="0" baseline="0" noProof="0">
              <a:ln>
                <a:noFill/>
              </a:ln>
              <a:solidFill>
                <a:schemeClr val="accent6"/>
              </a:solidFill>
              <a:effectLst/>
              <a:uLnTx/>
              <a:uFillTx/>
              <a:latin typeface="+mj-lt"/>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99BB6E1C-F711-98E8-A1D6-2867A28CEE41}"/>
              </a:ext>
            </a:extLst>
          </p:cNvPr>
          <p:cNvSpPr/>
          <p:nvPr/>
        </p:nvSpPr>
        <p:spPr>
          <a:xfrm rot="16200000">
            <a:off x="350103" y="3756197"/>
            <a:ext cx="699974" cy="307976"/>
          </a:xfrm>
          <a:prstGeom prst="rect">
            <a:avLst/>
          </a:prstGeom>
          <a:solidFill>
            <a:schemeClr val="accent2"/>
          </a:solidFill>
          <a:ln w="12700" cap="flat" cmpd="sng" algn="ctr">
            <a:no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550" b="1" i="0" u="none" strike="noStrike" kern="0" cap="none" spc="0" normalizeH="0" baseline="0" noProof="0">
                <a:ln>
                  <a:noFill/>
                </a:ln>
                <a:solidFill>
                  <a:schemeClr val="accent6"/>
                </a:solidFill>
                <a:effectLst/>
                <a:uLnTx/>
                <a:uFillTx/>
                <a:latin typeface="+mj-lt"/>
                <a:ea typeface="Arial" panose="020B0604020202020204" pitchFamily="34" charset="0"/>
                <a:cs typeface="Times New Roman" panose="02020603050405020304" pitchFamily="18" charset="0"/>
              </a:rPr>
              <a:t>suderinamumas</a:t>
            </a:r>
            <a:endParaRPr kumimoji="0" lang="en-GB" sz="550" b="1" i="0" u="none" strike="noStrike" kern="0" cap="none" spc="0" normalizeH="0" baseline="0" noProof="0">
              <a:ln>
                <a:noFill/>
              </a:ln>
              <a:solidFill>
                <a:schemeClr val="accent6"/>
              </a:solidFill>
              <a:effectLst/>
              <a:uLnTx/>
              <a:uFillTx/>
              <a:latin typeface="+mj-lt"/>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FE6FF81E-528F-AE13-5784-04209A280EA6}"/>
              </a:ext>
            </a:extLst>
          </p:cNvPr>
          <p:cNvSpPr/>
          <p:nvPr/>
        </p:nvSpPr>
        <p:spPr>
          <a:xfrm rot="16200000">
            <a:off x="546632" y="4299493"/>
            <a:ext cx="306915" cy="307976"/>
          </a:xfrm>
          <a:prstGeom prst="rect">
            <a:avLst/>
          </a:prstGeom>
          <a:solidFill>
            <a:schemeClr val="accent2"/>
          </a:solidFill>
          <a:ln w="12700" cap="flat" cmpd="sng" algn="ctr">
            <a:no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50" b="1" i="0" u="none" strike="noStrike" kern="0" cap="none" spc="0" normalizeH="0" baseline="0" noProof="0">
                <a:ln>
                  <a:noFill/>
                </a:ln>
                <a:solidFill>
                  <a:schemeClr val="accent6"/>
                </a:solidFill>
                <a:effectLst/>
                <a:uLnTx/>
                <a:uFillTx/>
                <a:latin typeface="+mj-lt"/>
                <a:ea typeface="Arial" panose="020B0604020202020204" pitchFamily="34" charset="0"/>
                <a:cs typeface="Times New Roman" panose="02020603050405020304" pitchFamily="18" charset="0"/>
              </a:rPr>
              <a:t>E</a:t>
            </a:r>
            <a:r>
              <a:rPr kumimoji="0" lang="lt-LT" sz="550" b="1" i="0" u="none" strike="noStrike" kern="0" cap="none" spc="0" normalizeH="0" baseline="0" noProof="0">
                <a:ln>
                  <a:noFill/>
                </a:ln>
                <a:solidFill>
                  <a:schemeClr val="accent6"/>
                </a:solidFill>
                <a:effectLst/>
                <a:uLnTx/>
                <a:uFillTx/>
                <a:latin typeface="+mj-lt"/>
                <a:ea typeface="Arial" panose="020B0604020202020204" pitchFamily="34" charset="0"/>
                <a:cs typeface="Times New Roman" panose="02020603050405020304" pitchFamily="18" charset="0"/>
              </a:rPr>
              <a:t>S pridėtine vertė</a:t>
            </a:r>
            <a:endParaRPr kumimoji="0" lang="en-GB" sz="550" b="1" i="0" u="none" strike="noStrike" kern="0" cap="none" spc="0" normalizeH="0" baseline="0" noProof="0">
              <a:ln>
                <a:noFill/>
              </a:ln>
              <a:solidFill>
                <a:schemeClr val="accent6"/>
              </a:solidFill>
              <a:effectLst/>
              <a:uLnTx/>
              <a:uFillTx/>
              <a:latin typeface="+mj-lt"/>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575A2898-755F-43C5-7F79-590905ADE9BA}"/>
              </a:ext>
            </a:extLst>
          </p:cNvPr>
          <p:cNvSpPr/>
          <p:nvPr/>
        </p:nvSpPr>
        <p:spPr>
          <a:xfrm>
            <a:off x="546100" y="849689"/>
            <a:ext cx="2962332" cy="144000"/>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lt-LT" sz="900" b="1" noProof="1">
                <a:solidFill>
                  <a:schemeClr val="tx2"/>
                </a:solidFill>
                <a:latin typeface="+mj-lt"/>
                <a:cs typeface="Arial" panose="020B0604020202020204" pitchFamily="34" charset="0"/>
              </a:rPr>
              <a:t>Vertinimo klausimai</a:t>
            </a:r>
            <a:endParaRPr lang="en-GB" sz="900" b="1" noProof="1">
              <a:solidFill>
                <a:schemeClr val="tx2"/>
              </a:solidFill>
              <a:latin typeface="+mj-lt"/>
              <a:cs typeface="Arial" panose="020B0604020202020204" pitchFamily="34" charset="0"/>
            </a:endParaRPr>
          </a:p>
        </p:txBody>
      </p:sp>
      <p:sp>
        <p:nvSpPr>
          <p:cNvPr id="38" name="Rectangle 37">
            <a:extLst>
              <a:ext uri="{FF2B5EF4-FFF2-40B4-BE49-F238E27FC236}">
                <a16:creationId xmlns:a16="http://schemas.microsoft.com/office/drawing/2014/main" id="{5673BCE5-042C-0075-14BB-42FAA428FA71}"/>
              </a:ext>
            </a:extLst>
          </p:cNvPr>
          <p:cNvSpPr/>
          <p:nvPr/>
        </p:nvSpPr>
        <p:spPr>
          <a:xfrm>
            <a:off x="3624976" y="863735"/>
            <a:ext cx="414244" cy="129136"/>
          </a:xfrm>
          <a:prstGeom prst="rect">
            <a:avLst/>
          </a:prstGeom>
          <a:solidFill>
            <a:schemeClr val="accent2"/>
          </a:solidFill>
          <a:ln w="12700" cap="flat" cmpd="sng" algn="ctr">
            <a:no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chemeClr val="accent6"/>
                </a:solidFill>
                <a:effectLst/>
                <a:uLnTx/>
                <a:uFillTx/>
                <a:latin typeface="+mj-lt"/>
                <a:ea typeface="Arial" panose="020B0604020202020204" pitchFamily="34" charset="0"/>
                <a:cs typeface="Times New Roman" panose="02020603050405020304" pitchFamily="18" charset="0"/>
              </a:rPr>
              <a:t>SVVP</a:t>
            </a:r>
            <a:endParaRPr kumimoji="0" lang="en-GB" sz="700" b="1" i="0" u="none" strike="noStrike" kern="0" cap="none" spc="0" normalizeH="0" baseline="0" noProof="0" dirty="0">
              <a:ln>
                <a:noFill/>
              </a:ln>
              <a:solidFill>
                <a:schemeClr val="accent6"/>
              </a:solidFill>
              <a:effectLst/>
              <a:uLnTx/>
              <a:uFillTx/>
              <a:latin typeface="+mj-lt"/>
              <a:ea typeface="Calibri" panose="020F0502020204030204" pitchFamily="34" charset="0"/>
              <a:cs typeface="Times New Roman" panose="02020603050405020304" pitchFamily="18" charset="0"/>
            </a:endParaRPr>
          </a:p>
        </p:txBody>
      </p:sp>
      <p:pic>
        <p:nvPicPr>
          <p:cNvPr id="90" name="Graphic 89" descr="Tick with solid fill">
            <a:extLst>
              <a:ext uri="{FF2B5EF4-FFF2-40B4-BE49-F238E27FC236}">
                <a16:creationId xmlns:a16="http://schemas.microsoft.com/office/drawing/2014/main" id="{D7ECA494-F4CF-FD2D-3FA8-D2B7111D5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4357220"/>
            <a:ext cx="180000" cy="176821"/>
          </a:xfrm>
          <a:prstGeom prst="rect">
            <a:avLst/>
          </a:prstGeom>
        </p:spPr>
      </p:pic>
      <p:pic>
        <p:nvPicPr>
          <p:cNvPr id="58" name="Graphic 57" descr="Tick with solid fill">
            <a:extLst>
              <a:ext uri="{FF2B5EF4-FFF2-40B4-BE49-F238E27FC236}">
                <a16:creationId xmlns:a16="http://schemas.microsoft.com/office/drawing/2014/main" id="{86E64457-29C0-E35C-471B-5706079CF0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1043947"/>
            <a:ext cx="180000" cy="176821"/>
          </a:xfrm>
          <a:prstGeom prst="rect">
            <a:avLst/>
          </a:prstGeom>
        </p:spPr>
      </p:pic>
      <p:pic>
        <p:nvPicPr>
          <p:cNvPr id="64" name="Graphic 63" descr="Tick with solid fill">
            <a:extLst>
              <a:ext uri="{FF2B5EF4-FFF2-40B4-BE49-F238E27FC236}">
                <a16:creationId xmlns:a16="http://schemas.microsoft.com/office/drawing/2014/main" id="{CFF60ABD-0590-EFB5-344C-3C33A8E576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1244309"/>
            <a:ext cx="180000" cy="176821"/>
          </a:xfrm>
          <a:prstGeom prst="rect">
            <a:avLst/>
          </a:prstGeom>
        </p:spPr>
      </p:pic>
      <p:pic>
        <p:nvPicPr>
          <p:cNvPr id="67" name="Graphic 66" descr="Tick with solid fill">
            <a:extLst>
              <a:ext uri="{FF2B5EF4-FFF2-40B4-BE49-F238E27FC236}">
                <a16:creationId xmlns:a16="http://schemas.microsoft.com/office/drawing/2014/main" id="{876D9210-3B71-9661-8F24-631C164BF9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1483757"/>
            <a:ext cx="180000" cy="176821"/>
          </a:xfrm>
          <a:prstGeom prst="rect">
            <a:avLst/>
          </a:prstGeom>
        </p:spPr>
      </p:pic>
      <p:pic>
        <p:nvPicPr>
          <p:cNvPr id="68" name="Graphic 67" descr="Tick with solid fill">
            <a:extLst>
              <a:ext uri="{FF2B5EF4-FFF2-40B4-BE49-F238E27FC236}">
                <a16:creationId xmlns:a16="http://schemas.microsoft.com/office/drawing/2014/main" id="{7752F49C-FB90-7A3E-D9FB-165C9E8B4C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1761237"/>
            <a:ext cx="180000" cy="176821"/>
          </a:xfrm>
          <a:prstGeom prst="rect">
            <a:avLst/>
          </a:prstGeom>
        </p:spPr>
      </p:pic>
      <p:pic>
        <p:nvPicPr>
          <p:cNvPr id="74" name="Graphic 73" descr="Tick with solid fill">
            <a:extLst>
              <a:ext uri="{FF2B5EF4-FFF2-40B4-BE49-F238E27FC236}">
                <a16:creationId xmlns:a16="http://schemas.microsoft.com/office/drawing/2014/main" id="{8E70BEDA-877D-9AC0-2C54-7258BC5DEB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2392068"/>
            <a:ext cx="180000" cy="176821"/>
          </a:xfrm>
          <a:prstGeom prst="rect">
            <a:avLst/>
          </a:prstGeom>
        </p:spPr>
      </p:pic>
      <p:pic>
        <p:nvPicPr>
          <p:cNvPr id="81" name="Graphic 80" descr="Tick with solid fill">
            <a:extLst>
              <a:ext uri="{FF2B5EF4-FFF2-40B4-BE49-F238E27FC236}">
                <a16:creationId xmlns:a16="http://schemas.microsoft.com/office/drawing/2014/main" id="{BB01A3A6-31EB-E962-F4E7-03D814FC4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2657646"/>
            <a:ext cx="180000" cy="176821"/>
          </a:xfrm>
          <a:prstGeom prst="rect">
            <a:avLst/>
          </a:prstGeom>
        </p:spPr>
      </p:pic>
      <p:pic>
        <p:nvPicPr>
          <p:cNvPr id="86" name="Graphic 85" descr="Tick with solid fill">
            <a:extLst>
              <a:ext uri="{FF2B5EF4-FFF2-40B4-BE49-F238E27FC236}">
                <a16:creationId xmlns:a16="http://schemas.microsoft.com/office/drawing/2014/main" id="{B9E7296B-D4B1-28BF-E856-E6D2E4265B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3165092"/>
            <a:ext cx="180000" cy="176821"/>
          </a:xfrm>
          <a:prstGeom prst="rect">
            <a:avLst/>
          </a:prstGeom>
        </p:spPr>
      </p:pic>
      <p:pic>
        <p:nvPicPr>
          <p:cNvPr id="87" name="Graphic 86" descr="Tick with solid fill">
            <a:extLst>
              <a:ext uri="{FF2B5EF4-FFF2-40B4-BE49-F238E27FC236}">
                <a16:creationId xmlns:a16="http://schemas.microsoft.com/office/drawing/2014/main" id="{6B1619A1-1817-8602-BCB7-728BAB8BBC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3657779"/>
            <a:ext cx="180000" cy="176821"/>
          </a:xfrm>
          <a:prstGeom prst="rect">
            <a:avLst/>
          </a:prstGeom>
        </p:spPr>
      </p:pic>
      <p:pic>
        <p:nvPicPr>
          <p:cNvPr id="88" name="Graphic 87" descr="Tick with solid fill">
            <a:extLst>
              <a:ext uri="{FF2B5EF4-FFF2-40B4-BE49-F238E27FC236}">
                <a16:creationId xmlns:a16="http://schemas.microsoft.com/office/drawing/2014/main" id="{6C688A28-0CDD-31A8-EB79-EB77152FF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4025728"/>
            <a:ext cx="180000" cy="176821"/>
          </a:xfrm>
          <a:prstGeom prst="rect">
            <a:avLst/>
          </a:prstGeom>
        </p:spPr>
      </p:pic>
      <p:sp>
        <p:nvSpPr>
          <p:cNvPr id="19" name="Rectangle 18">
            <a:extLst>
              <a:ext uri="{FF2B5EF4-FFF2-40B4-BE49-F238E27FC236}">
                <a16:creationId xmlns:a16="http://schemas.microsoft.com/office/drawing/2014/main" id="{EA747FC6-1C6E-3638-312D-80D3E54C1984}"/>
              </a:ext>
            </a:extLst>
          </p:cNvPr>
          <p:cNvSpPr/>
          <p:nvPr/>
        </p:nvSpPr>
        <p:spPr>
          <a:xfrm>
            <a:off x="4132368" y="863734"/>
            <a:ext cx="414244" cy="129137"/>
          </a:xfrm>
          <a:prstGeom prst="rect">
            <a:avLst/>
          </a:prstGeom>
          <a:solidFill>
            <a:schemeClr val="accent2"/>
          </a:solidFill>
          <a:ln w="12700" cap="flat" cmpd="sng" algn="ctr">
            <a:no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accent6"/>
                </a:solidFill>
                <a:effectLst/>
                <a:uLnTx/>
                <a:uFillTx/>
                <a:latin typeface="+mj-lt"/>
                <a:ea typeface="Arial" panose="020B0604020202020204" pitchFamily="34" charset="0"/>
                <a:cs typeface="Times New Roman" panose="02020603050405020304" pitchFamily="18" charset="0"/>
              </a:rPr>
              <a:t>VSF</a:t>
            </a:r>
            <a:endParaRPr kumimoji="0" lang="en-GB" sz="700" b="1" i="0" u="none" strike="noStrike" kern="0" cap="none" spc="0" normalizeH="0" baseline="0" noProof="0">
              <a:ln>
                <a:noFill/>
              </a:ln>
              <a:solidFill>
                <a:schemeClr val="accent6"/>
              </a:solidFill>
              <a:effectLst/>
              <a:uLnTx/>
              <a:uFillTx/>
              <a:latin typeface="+mj-lt"/>
              <a:ea typeface="Calibri" panose="020F0502020204030204" pitchFamily="34" charset="0"/>
              <a:cs typeface="Times New Roman" panose="02020603050405020304" pitchFamily="18" charset="0"/>
            </a:endParaRPr>
          </a:p>
        </p:txBody>
      </p:sp>
      <p:pic>
        <p:nvPicPr>
          <p:cNvPr id="92" name="Graphic 91" descr="Tick with solid fill">
            <a:extLst>
              <a:ext uri="{FF2B5EF4-FFF2-40B4-BE49-F238E27FC236}">
                <a16:creationId xmlns:a16="http://schemas.microsoft.com/office/drawing/2014/main" id="{5DE71FFB-E8A8-7792-928A-FDD4E74B9D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1475668"/>
            <a:ext cx="180000" cy="176821"/>
          </a:xfrm>
          <a:prstGeom prst="rect">
            <a:avLst/>
          </a:prstGeom>
        </p:spPr>
      </p:pic>
      <p:pic>
        <p:nvPicPr>
          <p:cNvPr id="63" name="Graphic 62" descr="Tick with solid fill">
            <a:extLst>
              <a:ext uri="{FF2B5EF4-FFF2-40B4-BE49-F238E27FC236}">
                <a16:creationId xmlns:a16="http://schemas.microsoft.com/office/drawing/2014/main" id="{CA90F8E2-926F-41AA-34F1-2AB6A3CA6E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1035612"/>
            <a:ext cx="180000" cy="176821"/>
          </a:xfrm>
          <a:prstGeom prst="rect">
            <a:avLst/>
          </a:prstGeom>
        </p:spPr>
      </p:pic>
      <p:pic>
        <p:nvPicPr>
          <p:cNvPr id="65" name="Graphic 64" descr="Tick with solid fill">
            <a:extLst>
              <a:ext uri="{FF2B5EF4-FFF2-40B4-BE49-F238E27FC236}">
                <a16:creationId xmlns:a16="http://schemas.microsoft.com/office/drawing/2014/main" id="{E4674615-C29E-F04B-E282-F51DCF7034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1234118"/>
            <a:ext cx="180000" cy="176821"/>
          </a:xfrm>
          <a:prstGeom prst="rect">
            <a:avLst/>
          </a:prstGeom>
        </p:spPr>
      </p:pic>
      <p:pic>
        <p:nvPicPr>
          <p:cNvPr id="93" name="Graphic 92" descr="Tick with solid fill">
            <a:extLst>
              <a:ext uri="{FF2B5EF4-FFF2-40B4-BE49-F238E27FC236}">
                <a16:creationId xmlns:a16="http://schemas.microsoft.com/office/drawing/2014/main" id="{32077092-88DB-4557-A459-B5A33B2455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1758651"/>
            <a:ext cx="180000" cy="176821"/>
          </a:xfrm>
          <a:prstGeom prst="rect">
            <a:avLst/>
          </a:prstGeom>
        </p:spPr>
      </p:pic>
      <p:pic>
        <p:nvPicPr>
          <p:cNvPr id="95" name="Graphic 94" descr="Tick with solid fill">
            <a:extLst>
              <a:ext uri="{FF2B5EF4-FFF2-40B4-BE49-F238E27FC236}">
                <a16:creationId xmlns:a16="http://schemas.microsoft.com/office/drawing/2014/main" id="{5F7BD45B-0254-7463-D049-721C185465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2374161"/>
            <a:ext cx="180000" cy="176821"/>
          </a:xfrm>
          <a:prstGeom prst="rect">
            <a:avLst/>
          </a:prstGeom>
        </p:spPr>
      </p:pic>
      <p:pic>
        <p:nvPicPr>
          <p:cNvPr id="110" name="Graphic 109" descr="Tick with solid fill">
            <a:extLst>
              <a:ext uri="{FF2B5EF4-FFF2-40B4-BE49-F238E27FC236}">
                <a16:creationId xmlns:a16="http://schemas.microsoft.com/office/drawing/2014/main" id="{CFCB42E7-96C7-BC01-1B55-AC2DC3F6E3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2656917"/>
            <a:ext cx="180000" cy="176821"/>
          </a:xfrm>
          <a:prstGeom prst="rect">
            <a:avLst/>
          </a:prstGeom>
        </p:spPr>
      </p:pic>
      <p:pic>
        <p:nvPicPr>
          <p:cNvPr id="113" name="Graphic 112" descr="Tick with solid fill">
            <a:extLst>
              <a:ext uri="{FF2B5EF4-FFF2-40B4-BE49-F238E27FC236}">
                <a16:creationId xmlns:a16="http://schemas.microsoft.com/office/drawing/2014/main" id="{E398CBF5-D55B-51AB-D0F8-2F2830D9ED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3641035"/>
            <a:ext cx="180000" cy="176821"/>
          </a:xfrm>
          <a:prstGeom prst="rect">
            <a:avLst/>
          </a:prstGeom>
        </p:spPr>
      </p:pic>
      <p:pic>
        <p:nvPicPr>
          <p:cNvPr id="114" name="Graphic 113" descr="Tick with solid fill">
            <a:extLst>
              <a:ext uri="{FF2B5EF4-FFF2-40B4-BE49-F238E27FC236}">
                <a16:creationId xmlns:a16="http://schemas.microsoft.com/office/drawing/2014/main" id="{85402ED1-9A1D-8FD7-EF8B-20A126AFC7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4013940"/>
            <a:ext cx="180000" cy="176821"/>
          </a:xfrm>
          <a:prstGeom prst="rect">
            <a:avLst/>
          </a:prstGeom>
        </p:spPr>
      </p:pic>
      <p:pic>
        <p:nvPicPr>
          <p:cNvPr id="115" name="Graphic 114" descr="Tick with solid fill">
            <a:extLst>
              <a:ext uri="{FF2B5EF4-FFF2-40B4-BE49-F238E27FC236}">
                <a16:creationId xmlns:a16="http://schemas.microsoft.com/office/drawing/2014/main" id="{25903D9B-359B-416C-1970-7ADF6786B8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4339001"/>
            <a:ext cx="180000" cy="176821"/>
          </a:xfrm>
          <a:prstGeom prst="rect">
            <a:avLst/>
          </a:prstGeom>
        </p:spPr>
      </p:pic>
      <p:pic>
        <p:nvPicPr>
          <p:cNvPr id="15" name="Graphic 14" descr="Tick with solid fill">
            <a:extLst>
              <a:ext uri="{FF2B5EF4-FFF2-40B4-BE49-F238E27FC236}">
                <a16:creationId xmlns:a16="http://schemas.microsoft.com/office/drawing/2014/main" id="{48206833-AE99-9911-37B5-B3C23353E3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3157938"/>
            <a:ext cx="180000" cy="176821"/>
          </a:xfrm>
          <a:prstGeom prst="rect">
            <a:avLst/>
          </a:prstGeom>
        </p:spPr>
      </p:pic>
      <p:grpSp>
        <p:nvGrpSpPr>
          <p:cNvPr id="8" name="Group 7">
            <a:extLst>
              <a:ext uri="{FF2B5EF4-FFF2-40B4-BE49-F238E27FC236}">
                <a16:creationId xmlns:a16="http://schemas.microsoft.com/office/drawing/2014/main" id="{B288806F-6050-7559-1A25-F6A0693BD715}"/>
              </a:ext>
            </a:extLst>
          </p:cNvPr>
          <p:cNvGrpSpPr/>
          <p:nvPr/>
        </p:nvGrpSpPr>
        <p:grpSpPr>
          <a:xfrm>
            <a:off x="5175020" y="1050720"/>
            <a:ext cx="3431165" cy="3527630"/>
            <a:chOff x="5159088" y="973715"/>
            <a:chExt cx="3431165" cy="3604123"/>
          </a:xfrm>
        </p:grpSpPr>
        <p:sp>
          <p:nvSpPr>
            <p:cNvPr id="16" name="Rectangle 15">
              <a:extLst>
                <a:ext uri="{FF2B5EF4-FFF2-40B4-BE49-F238E27FC236}">
                  <a16:creationId xmlns:a16="http://schemas.microsoft.com/office/drawing/2014/main" id="{9FD93228-9EDC-7BED-AC3E-884454DAEBC6}"/>
                </a:ext>
              </a:extLst>
            </p:cNvPr>
            <p:cNvSpPr/>
            <p:nvPr/>
          </p:nvSpPr>
          <p:spPr>
            <a:xfrm>
              <a:off x="5163788" y="973715"/>
              <a:ext cx="3421765" cy="689457"/>
            </a:xfrm>
            <a:prstGeom prst="rect">
              <a:avLst/>
            </a:prstGeom>
            <a:solidFill>
              <a:schemeClr val="accent2">
                <a:lumMod val="20000"/>
                <a:lumOff val="80000"/>
              </a:schemeClr>
            </a:solidFill>
            <a:ln w="12700">
              <a:solidFill>
                <a:schemeClr val="bg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28800" tIns="0" rIns="28800" bIns="0" rtlCol="0" anchor="t"/>
            <a:lstStyle/>
            <a:p>
              <a:r>
                <a:rPr lang="en-GB" sz="900" b="1" dirty="0">
                  <a:solidFill>
                    <a:schemeClr val="accent1"/>
                  </a:solidFill>
                </a:rPr>
                <a:t>1. </a:t>
              </a:r>
              <a:r>
                <a:rPr lang="lt-LT" sz="900" b="1" dirty="0">
                  <a:solidFill>
                    <a:schemeClr val="accent1"/>
                  </a:solidFill>
                </a:rPr>
                <a:t>Intervencijos</a:t>
              </a:r>
              <a:r>
                <a:rPr lang="en-US" sz="900" b="1" dirty="0">
                  <a:solidFill>
                    <a:schemeClr val="accent1"/>
                  </a:solidFill>
                </a:rPr>
                <a:t> </a:t>
              </a:r>
              <a:r>
                <a:rPr lang="lt-LT" sz="900" b="1" dirty="0">
                  <a:solidFill>
                    <a:schemeClr val="accent1"/>
                  </a:solidFill>
                </a:rPr>
                <a:t>logikos</a:t>
              </a:r>
              <a:r>
                <a:rPr lang="en-US" sz="900" b="1" dirty="0">
                  <a:solidFill>
                    <a:schemeClr val="accent1"/>
                  </a:solidFill>
                </a:rPr>
                <a:t> </a:t>
              </a:r>
              <a:r>
                <a:rPr lang="lt-LT" sz="900" b="1" dirty="0">
                  <a:solidFill>
                    <a:schemeClr val="accent1"/>
                  </a:solidFill>
                </a:rPr>
                <a:t>rekonstrukcija</a:t>
              </a:r>
              <a:endParaRPr lang="en-GB" sz="1000" b="1" dirty="0">
                <a:solidFill>
                  <a:schemeClr val="accent1"/>
                </a:solidFill>
              </a:endParaRPr>
            </a:p>
            <a:p>
              <a:pPr algn="just"/>
              <a:r>
                <a:rPr lang="lt-LT" sz="800" dirty="0">
                  <a:solidFill>
                    <a:schemeClr val="tx1"/>
                  </a:solidFill>
                </a:rPr>
                <a:t>Atskirai kiekvienai iš Programų, išanalizuoti abiejų programų dokumentai ir antriniai šaltiniai; nustatyti priežastiniai ryšiai tarp intervencijų tipų ir veiksmų.</a:t>
              </a:r>
            </a:p>
          </p:txBody>
        </p:sp>
        <p:sp>
          <p:nvSpPr>
            <p:cNvPr id="18" name="Rectangle 17">
              <a:extLst>
                <a:ext uri="{FF2B5EF4-FFF2-40B4-BE49-F238E27FC236}">
                  <a16:creationId xmlns:a16="http://schemas.microsoft.com/office/drawing/2014/main" id="{5356777D-5272-7C7A-6F87-B7A8A58F8314}"/>
                </a:ext>
              </a:extLst>
            </p:cNvPr>
            <p:cNvSpPr/>
            <p:nvPr/>
          </p:nvSpPr>
          <p:spPr>
            <a:xfrm>
              <a:off x="5159088" y="1709298"/>
              <a:ext cx="3431165" cy="796300"/>
            </a:xfrm>
            <a:prstGeom prst="rect">
              <a:avLst/>
            </a:prstGeom>
            <a:solidFill>
              <a:schemeClr val="accent2">
                <a:lumMod val="20000"/>
                <a:lumOff val="80000"/>
              </a:schemeClr>
            </a:solidFill>
            <a:ln w="12700">
              <a:solidFill>
                <a:schemeClr val="bg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28800" tIns="0" rIns="28800" bIns="0" rtlCol="0" anchor="t"/>
            <a:lstStyle/>
            <a:p>
              <a:r>
                <a:rPr lang="lt-LT" sz="900" b="1" dirty="0">
                  <a:solidFill>
                    <a:schemeClr val="accent1"/>
                  </a:solidFill>
                </a:rPr>
                <a:t>2. Poreikių vertinimas / suinteresuotųjų šalių žemėlapio sudarymas</a:t>
              </a:r>
              <a:endParaRPr lang="en-US" sz="900" b="1" dirty="0">
                <a:solidFill>
                  <a:schemeClr val="accent1"/>
                </a:solidFill>
              </a:endParaRPr>
            </a:p>
            <a:p>
              <a:pPr algn="just"/>
              <a:r>
                <a:rPr lang="lt-LT" sz="800" dirty="0">
                  <a:solidFill>
                    <a:schemeClr val="tx1"/>
                  </a:solidFill>
                </a:rPr>
                <a:t>Atskirai kiekvienai iš Programų, nustatytos suinteresuotosios šalys, atlikti pusiau struktūruoti interviu; išanalizuotos ir interpretuotos suinteresuotųjų šalių įžvalgos, siekiant gauti preliminarių įžvalgų, kurias būtų galima panaudoti.</a:t>
              </a:r>
              <a:endParaRPr lang="en-GB" sz="800" dirty="0">
                <a:solidFill>
                  <a:schemeClr val="tx1"/>
                </a:solidFill>
                <a:cs typeface="Calibri"/>
              </a:endParaRPr>
            </a:p>
          </p:txBody>
        </p:sp>
        <p:sp>
          <p:nvSpPr>
            <p:cNvPr id="20" name="Rectangle 19">
              <a:extLst>
                <a:ext uri="{FF2B5EF4-FFF2-40B4-BE49-F238E27FC236}">
                  <a16:creationId xmlns:a16="http://schemas.microsoft.com/office/drawing/2014/main" id="{0039012B-0491-5C85-9DDB-B88D135C49DA}"/>
                </a:ext>
              </a:extLst>
            </p:cNvPr>
            <p:cNvSpPr/>
            <p:nvPr/>
          </p:nvSpPr>
          <p:spPr>
            <a:xfrm>
              <a:off x="5163789" y="2551724"/>
              <a:ext cx="3421763" cy="666590"/>
            </a:xfrm>
            <a:prstGeom prst="rect">
              <a:avLst/>
            </a:prstGeom>
            <a:solidFill>
              <a:schemeClr val="accent2">
                <a:lumMod val="20000"/>
                <a:lumOff val="80000"/>
              </a:schemeClr>
            </a:solidFill>
            <a:ln w="12700">
              <a:solidFill>
                <a:schemeClr val="bg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28800" tIns="0" rIns="28800" bIns="0" rtlCol="0" anchor="t"/>
            <a:lstStyle/>
            <a:p>
              <a:r>
                <a:rPr lang="lt-LT" sz="900" b="1" dirty="0">
                  <a:solidFill>
                    <a:schemeClr val="accent1"/>
                  </a:solidFill>
                </a:rPr>
                <a:t>3. Pusiau struktūruoti interviu </a:t>
              </a:r>
            </a:p>
            <a:p>
              <a:r>
                <a:rPr lang="lt-LT" sz="800" b="1" dirty="0">
                  <a:solidFill>
                    <a:schemeClr val="tx1"/>
                  </a:solidFill>
                </a:rPr>
                <a:t>Interviu su 11 institucijomis, dalyvavo 20 atstovų</a:t>
              </a:r>
              <a:r>
                <a:rPr lang="lt-LT" sz="800" dirty="0">
                  <a:solidFill>
                    <a:schemeClr val="tx1"/>
                  </a:solidFill>
                </a:rPr>
                <a:t>; suinteresuotųjų šalių įžvalgos išanalizuotos ir interpretuotos, siekiant gauti preliminarių įžvalgų, kurias būtų galima panaudoti.</a:t>
              </a:r>
              <a:endParaRPr lang="en-US" sz="800" dirty="0">
                <a:solidFill>
                  <a:schemeClr val="tx1"/>
                </a:solidFill>
              </a:endParaRPr>
            </a:p>
          </p:txBody>
        </p:sp>
        <p:sp>
          <p:nvSpPr>
            <p:cNvPr id="21" name="Rectangle 20">
              <a:extLst>
                <a:ext uri="{FF2B5EF4-FFF2-40B4-BE49-F238E27FC236}">
                  <a16:creationId xmlns:a16="http://schemas.microsoft.com/office/drawing/2014/main" id="{6DC12F8A-183B-6204-EB37-2B7BB87662E0}"/>
                </a:ext>
              </a:extLst>
            </p:cNvPr>
            <p:cNvSpPr/>
            <p:nvPr/>
          </p:nvSpPr>
          <p:spPr>
            <a:xfrm>
              <a:off x="5163789" y="3264439"/>
              <a:ext cx="3421762" cy="666590"/>
            </a:xfrm>
            <a:prstGeom prst="rect">
              <a:avLst/>
            </a:prstGeom>
            <a:solidFill>
              <a:schemeClr val="accent2">
                <a:lumMod val="20000"/>
                <a:lumOff val="80000"/>
              </a:schemeClr>
            </a:solidFill>
            <a:ln w="12700">
              <a:solidFill>
                <a:schemeClr val="bg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28800" tIns="0" rIns="28800" bIns="0" rtlCol="0" anchor="t"/>
            <a:lstStyle/>
            <a:p>
              <a:r>
                <a:rPr lang="en-GB" sz="900" b="1" dirty="0">
                  <a:solidFill>
                    <a:schemeClr val="accent1"/>
                  </a:solidFill>
                </a:rPr>
                <a:t>4. </a:t>
              </a:r>
              <a:r>
                <a:rPr lang="pt-BR" sz="900" b="1" dirty="0">
                  <a:solidFill>
                    <a:schemeClr val="accent1"/>
                  </a:solidFill>
                </a:rPr>
                <a:t>Finansinės ir fizinės pažangos analizė</a:t>
              </a:r>
              <a:endParaRPr lang="en-GB" sz="900" b="1" dirty="0">
                <a:solidFill>
                  <a:schemeClr val="accent1"/>
                </a:solidFill>
              </a:endParaRPr>
            </a:p>
            <a:p>
              <a:r>
                <a:rPr lang="lt-LT" sz="800" dirty="0">
                  <a:solidFill>
                    <a:schemeClr val="tx1"/>
                  </a:solidFill>
                </a:rPr>
                <a:t>Atskirai kiekvienai iš Programų, analizuojami kiekybiniai duomenys, susiję su programų projektais, jų finansavimu, pažanga ir ekonominiu efektyvumu.</a:t>
              </a:r>
            </a:p>
          </p:txBody>
        </p:sp>
        <p:sp>
          <p:nvSpPr>
            <p:cNvPr id="23" name="Rectangle 22">
              <a:extLst>
                <a:ext uri="{FF2B5EF4-FFF2-40B4-BE49-F238E27FC236}">
                  <a16:creationId xmlns:a16="http://schemas.microsoft.com/office/drawing/2014/main" id="{8DB3E23E-EFAB-EC6F-7B9B-BFB8D6732E14}"/>
                </a:ext>
              </a:extLst>
            </p:cNvPr>
            <p:cNvSpPr/>
            <p:nvPr/>
          </p:nvSpPr>
          <p:spPr>
            <a:xfrm>
              <a:off x="5163789" y="3977154"/>
              <a:ext cx="3421762" cy="600684"/>
            </a:xfrm>
            <a:prstGeom prst="rect">
              <a:avLst/>
            </a:prstGeom>
            <a:solidFill>
              <a:schemeClr val="accent2">
                <a:lumMod val="20000"/>
                <a:lumOff val="80000"/>
              </a:schemeClr>
            </a:solidFill>
            <a:ln w="12700">
              <a:solidFill>
                <a:schemeClr val="bg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28800" tIns="0" rIns="28800" bIns="0" rtlCol="0" anchor="t"/>
            <a:lstStyle/>
            <a:p>
              <a:r>
                <a:rPr lang="en-GB" sz="900" b="1" dirty="0">
                  <a:solidFill>
                    <a:schemeClr val="accent1"/>
                  </a:solidFill>
                </a:rPr>
                <a:t>5. </a:t>
              </a:r>
              <a:r>
                <a:rPr lang="pt-BR" sz="900" b="1" dirty="0">
                  <a:solidFill>
                    <a:schemeClr val="accent1"/>
                  </a:solidFill>
                </a:rPr>
                <a:t>Pirminių ir antrinių šaltinių analizė</a:t>
              </a:r>
              <a:r>
                <a:rPr lang="lt-LT" sz="900" b="1" dirty="0">
                  <a:solidFill>
                    <a:schemeClr val="accent1"/>
                  </a:solidFill>
                </a:rPr>
                <a:t> </a:t>
              </a:r>
            </a:p>
            <a:p>
              <a:r>
                <a:rPr lang="lt-LT" sz="800" dirty="0">
                  <a:solidFill>
                    <a:schemeClr val="tx1"/>
                  </a:solidFill>
                </a:rPr>
                <a:t>Oficialūs dokumentai, susiję su abiem programomis, kiti statistiniai ir kokybiniai duomenys, analizuota mokslinė literatūra, prieš tai atlikti vertinimai</a:t>
              </a:r>
              <a:r>
                <a:rPr lang="en-GB" sz="800" dirty="0">
                  <a:solidFill>
                    <a:schemeClr val="tx1"/>
                  </a:solidFill>
                </a:rPr>
                <a:t>.</a:t>
              </a:r>
            </a:p>
          </p:txBody>
        </p:sp>
      </p:grpSp>
      <p:sp>
        <p:nvSpPr>
          <p:cNvPr id="55" name="Rectangle 54">
            <a:extLst>
              <a:ext uri="{FF2B5EF4-FFF2-40B4-BE49-F238E27FC236}">
                <a16:creationId xmlns:a16="http://schemas.microsoft.com/office/drawing/2014/main" id="{5882A227-EBC4-F473-30A0-E37162F89C35}"/>
              </a:ext>
            </a:extLst>
          </p:cNvPr>
          <p:cNvSpPr/>
          <p:nvPr/>
        </p:nvSpPr>
        <p:spPr>
          <a:xfrm>
            <a:off x="5177962" y="851108"/>
            <a:ext cx="3435870" cy="144000"/>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lt-LT" sz="900" b="1" noProof="1">
                <a:solidFill>
                  <a:schemeClr val="tx2"/>
                </a:solidFill>
                <a:latin typeface="+mj-lt"/>
                <a:cs typeface="Arial" panose="020B0604020202020204" pitchFamily="34" charset="0"/>
              </a:rPr>
              <a:t>Taikyti metodai</a:t>
            </a:r>
            <a:endParaRPr lang="en-GB" sz="900" b="1" noProof="1">
              <a:solidFill>
                <a:schemeClr val="tx2"/>
              </a:solidFill>
              <a:latin typeface="+mj-lt"/>
              <a:cs typeface="Arial" panose="020B0604020202020204" pitchFamily="34" charset="0"/>
            </a:endParaRPr>
          </a:p>
        </p:txBody>
      </p:sp>
      <p:sp>
        <p:nvSpPr>
          <p:cNvPr id="59" name="Triangle 58">
            <a:extLst>
              <a:ext uri="{FF2B5EF4-FFF2-40B4-BE49-F238E27FC236}">
                <a16:creationId xmlns:a16="http://schemas.microsoft.com/office/drawing/2014/main" id="{1B94511A-F9CF-373F-33AA-9FAE3B50DF28}"/>
              </a:ext>
            </a:extLst>
          </p:cNvPr>
          <p:cNvSpPr/>
          <p:nvPr/>
        </p:nvSpPr>
        <p:spPr>
          <a:xfrm rot="16200000">
            <a:off x="3244465" y="2644544"/>
            <a:ext cx="3280629" cy="237884"/>
          </a:xfrm>
          <a:prstGeom prst="triangle">
            <a:avLst>
              <a:gd name="adj" fmla="val 50000"/>
            </a:avLst>
          </a:prstGeom>
          <a:solidFill>
            <a:schemeClr val="accent1"/>
          </a:solidFill>
          <a:ln>
            <a:solidFill>
              <a:schemeClr val="accent1"/>
            </a:solid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lt1"/>
              </a:solidFill>
            </a:endParaRPr>
          </a:p>
        </p:txBody>
      </p:sp>
      <p:grpSp>
        <p:nvGrpSpPr>
          <p:cNvPr id="139" name="Group 138">
            <a:extLst>
              <a:ext uri="{FF2B5EF4-FFF2-40B4-BE49-F238E27FC236}">
                <a16:creationId xmlns:a16="http://schemas.microsoft.com/office/drawing/2014/main" id="{ACE520E5-6F72-618B-F12F-EF26AC0B88DD}"/>
              </a:ext>
            </a:extLst>
          </p:cNvPr>
          <p:cNvGrpSpPr/>
          <p:nvPr/>
        </p:nvGrpSpPr>
        <p:grpSpPr>
          <a:xfrm>
            <a:off x="546100" y="127178"/>
            <a:ext cx="7704623" cy="216000"/>
            <a:chOff x="533396" y="158665"/>
            <a:chExt cx="4175121" cy="256990"/>
          </a:xfrm>
        </p:grpSpPr>
        <p:sp>
          <p:nvSpPr>
            <p:cNvPr id="140" name="Parallelogram 139">
              <a:extLst>
                <a:ext uri="{FF2B5EF4-FFF2-40B4-BE49-F238E27FC236}">
                  <a16:creationId xmlns:a16="http://schemas.microsoft.com/office/drawing/2014/main" id="{53770F21-90A4-D85B-C6D6-B8EB30B2D681}"/>
                </a:ext>
              </a:extLst>
            </p:cNvPr>
            <p:cNvSpPr/>
            <p:nvPr/>
          </p:nvSpPr>
          <p:spPr>
            <a:xfrm>
              <a:off x="1567421" y="158665"/>
              <a:ext cx="1073046" cy="256990"/>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bg1"/>
                  </a:solidFill>
                  <a:latin typeface="Calibri" panose="020F0502020204030204" pitchFamily="34" charset="0"/>
                </a:rPr>
                <a:t>2. </a:t>
              </a:r>
              <a:r>
                <a:rPr lang="lt-LT" sz="800" dirty="0"/>
                <a:t>Vertinimo</a:t>
              </a:r>
              <a:r>
                <a:rPr lang="en-GB" sz="800" dirty="0"/>
                <a:t> </a:t>
              </a:r>
              <a:r>
                <a:rPr lang="lt-LT" sz="800" dirty="0"/>
                <a:t>procesas</a:t>
              </a:r>
            </a:p>
          </p:txBody>
        </p:sp>
        <p:sp>
          <p:nvSpPr>
            <p:cNvPr id="141" name="Parallelogram 140">
              <a:extLst>
                <a:ext uri="{FF2B5EF4-FFF2-40B4-BE49-F238E27FC236}">
                  <a16:creationId xmlns:a16="http://schemas.microsoft.com/office/drawing/2014/main" id="{BC04A8CF-8E8B-49F8-52E0-A18C9AA439D8}"/>
                </a:ext>
              </a:extLst>
            </p:cNvPr>
            <p:cNvSpPr/>
            <p:nvPr/>
          </p:nvSpPr>
          <p:spPr>
            <a:xfrm>
              <a:off x="533396" y="158665"/>
              <a:ext cx="1073046" cy="256990"/>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00">
                  <a:solidFill>
                    <a:schemeClr val="tx1"/>
                  </a:solidFill>
                  <a:latin typeface="Calibri" panose="020F0502020204030204" pitchFamily="34" charset="0"/>
                </a:rPr>
                <a:t>1. </a:t>
              </a:r>
              <a:r>
                <a:rPr lang="lt-LT" sz="800">
                  <a:solidFill>
                    <a:schemeClr val="tx1"/>
                  </a:solidFill>
                </a:rPr>
                <a:t>Tikslai, uždaviniai ir terminai</a:t>
              </a:r>
            </a:p>
          </p:txBody>
        </p:sp>
        <p:sp>
          <p:nvSpPr>
            <p:cNvPr id="142" name="Parallelogram 141">
              <a:extLst>
                <a:ext uri="{FF2B5EF4-FFF2-40B4-BE49-F238E27FC236}">
                  <a16:creationId xmlns:a16="http://schemas.microsoft.com/office/drawing/2014/main" id="{EE02130A-4C47-F551-B3FF-46B2305E52C4}"/>
                </a:ext>
              </a:extLst>
            </p:cNvPr>
            <p:cNvSpPr/>
            <p:nvPr/>
          </p:nvSpPr>
          <p:spPr>
            <a:xfrm>
              <a:off x="2601446" y="158665"/>
              <a:ext cx="1073046" cy="256990"/>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tx1"/>
                  </a:solidFill>
                  <a:latin typeface="Calibri" panose="020F0502020204030204" pitchFamily="34" charset="0"/>
                </a:rPr>
                <a:t>3. </a:t>
              </a:r>
              <a:r>
                <a:rPr lang="lt-LT" sz="800" dirty="0">
                  <a:solidFill>
                    <a:schemeClr val="tx1"/>
                  </a:solidFill>
                  <a:latin typeface="Calibri" panose="020F0502020204030204" pitchFamily="34" charset="0"/>
                </a:rPr>
                <a:t>I</a:t>
              </a:r>
              <a:r>
                <a:rPr lang="lt-LT" sz="800" dirty="0">
                  <a:solidFill>
                    <a:schemeClr val="tx1"/>
                  </a:solidFill>
                </a:rPr>
                <a:t>švadų pristatymas</a:t>
              </a:r>
              <a:endParaRPr lang="en-GB" sz="800" dirty="0">
                <a:solidFill>
                  <a:schemeClr val="tx1"/>
                </a:solidFill>
              </a:endParaRPr>
            </a:p>
          </p:txBody>
        </p:sp>
        <p:sp>
          <p:nvSpPr>
            <p:cNvPr id="143" name="Parallelogram 142">
              <a:extLst>
                <a:ext uri="{FF2B5EF4-FFF2-40B4-BE49-F238E27FC236}">
                  <a16:creationId xmlns:a16="http://schemas.microsoft.com/office/drawing/2014/main" id="{4C641671-4EF8-8DB3-DA34-DCFE9346F0AD}"/>
                </a:ext>
              </a:extLst>
            </p:cNvPr>
            <p:cNvSpPr/>
            <p:nvPr/>
          </p:nvSpPr>
          <p:spPr>
            <a:xfrm>
              <a:off x="3635471" y="158665"/>
              <a:ext cx="1073046" cy="256990"/>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tx1"/>
                  </a:solidFill>
                  <a:latin typeface="Calibri" panose="020F0502020204030204" pitchFamily="34" charset="0"/>
                </a:rPr>
                <a:t>4. </a:t>
              </a:r>
              <a:r>
                <a:rPr lang="lt-LT" sz="800" dirty="0">
                  <a:solidFill>
                    <a:schemeClr val="tx1"/>
                  </a:solidFill>
                  <a:latin typeface="Calibri" panose="020F0502020204030204" pitchFamily="34" charset="0"/>
                </a:rPr>
                <a:t>Į</a:t>
              </a:r>
              <a:r>
                <a:rPr lang="lt-LT" sz="800" dirty="0">
                  <a:solidFill>
                    <a:schemeClr val="tx1"/>
                  </a:solidFill>
                </a:rPr>
                <a:t>gyta</a:t>
              </a:r>
              <a:r>
                <a:rPr lang="en-GB" sz="800" dirty="0">
                  <a:solidFill>
                    <a:schemeClr val="tx1"/>
                  </a:solidFill>
                </a:rPr>
                <a:t> </a:t>
              </a:r>
              <a:r>
                <a:rPr lang="lt-LT" sz="800" dirty="0">
                  <a:solidFill>
                    <a:schemeClr val="tx1"/>
                  </a:solidFill>
                </a:rPr>
                <a:t>patirtis</a:t>
              </a:r>
              <a:r>
                <a:rPr lang="en-GB" sz="800" dirty="0">
                  <a:solidFill>
                    <a:schemeClr val="tx1"/>
                  </a:solidFill>
                </a:rPr>
                <a:t>, </a:t>
              </a:r>
              <a:r>
                <a:rPr lang="lt-LT" sz="800" dirty="0">
                  <a:solidFill>
                    <a:schemeClr val="tx1"/>
                  </a:solidFill>
                </a:rPr>
                <a:t>geroji</a:t>
              </a:r>
              <a:r>
                <a:rPr lang="en-GB" sz="800" dirty="0">
                  <a:solidFill>
                    <a:schemeClr val="tx1"/>
                  </a:solidFill>
                </a:rPr>
                <a:t> </a:t>
              </a:r>
              <a:r>
                <a:rPr lang="lt-LT" sz="800" dirty="0">
                  <a:solidFill>
                    <a:schemeClr val="tx1"/>
                  </a:solidFill>
                </a:rPr>
                <a:t>praktika</a:t>
              </a:r>
              <a:r>
                <a:rPr lang="en-GB" sz="800" dirty="0">
                  <a:solidFill>
                    <a:schemeClr val="tx1"/>
                  </a:solidFill>
                </a:rPr>
                <a:t> </a:t>
              </a:r>
              <a:r>
                <a:rPr lang="lt-LT" sz="800" dirty="0">
                  <a:solidFill>
                    <a:schemeClr val="tx1"/>
                  </a:solidFill>
                </a:rPr>
                <a:t>ir</a:t>
              </a:r>
              <a:r>
                <a:rPr lang="en-GB" sz="800" dirty="0">
                  <a:solidFill>
                    <a:schemeClr val="tx1"/>
                  </a:solidFill>
                </a:rPr>
                <a:t> </a:t>
              </a:r>
              <a:r>
                <a:rPr lang="lt-LT" sz="800" dirty="0">
                  <a:solidFill>
                    <a:schemeClr val="tx1"/>
                  </a:solidFill>
                </a:rPr>
                <a:t>rekomendacijos</a:t>
              </a:r>
              <a:endParaRPr lang="pt-BR" sz="700" dirty="0">
                <a:solidFill>
                  <a:schemeClr val="accent6"/>
                </a:solidFill>
                <a:latin typeface="Calibri" panose="020F0502020204030204" pitchFamily="34" charset="0"/>
              </a:endParaRPr>
            </a:p>
          </p:txBody>
        </p:sp>
      </p:grpSp>
      <p:pic>
        <p:nvPicPr>
          <p:cNvPr id="6" name="Graphic 5" descr="Tick with solid fill">
            <a:extLst>
              <a:ext uri="{FF2B5EF4-FFF2-40B4-BE49-F238E27FC236}">
                <a16:creationId xmlns:a16="http://schemas.microsoft.com/office/drawing/2014/main" id="{B45A84DB-90FD-33AE-C4E8-58171A5353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2119869"/>
            <a:ext cx="180000" cy="176821"/>
          </a:xfrm>
          <a:prstGeom prst="rect">
            <a:avLst/>
          </a:prstGeom>
        </p:spPr>
      </p:pic>
      <p:pic>
        <p:nvPicPr>
          <p:cNvPr id="7" name="Graphic 6" descr="Tick with solid fill">
            <a:extLst>
              <a:ext uri="{FF2B5EF4-FFF2-40B4-BE49-F238E27FC236}">
                <a16:creationId xmlns:a16="http://schemas.microsoft.com/office/drawing/2014/main" id="{F71C8E14-01B6-47B6-E3CF-EBB3507484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2117283"/>
            <a:ext cx="180000" cy="176821"/>
          </a:xfrm>
          <a:prstGeom prst="rect">
            <a:avLst/>
          </a:prstGeom>
        </p:spPr>
      </p:pic>
      <p:pic>
        <p:nvPicPr>
          <p:cNvPr id="9" name="Graphic 8" descr="Tick with solid fill">
            <a:extLst>
              <a:ext uri="{FF2B5EF4-FFF2-40B4-BE49-F238E27FC236}">
                <a16:creationId xmlns:a16="http://schemas.microsoft.com/office/drawing/2014/main" id="{B3CFCC19-7756-8BD1-D0ED-31447D00F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2960205"/>
            <a:ext cx="180000" cy="176821"/>
          </a:xfrm>
          <a:prstGeom prst="rect">
            <a:avLst/>
          </a:prstGeom>
        </p:spPr>
      </p:pic>
      <p:pic>
        <p:nvPicPr>
          <p:cNvPr id="35" name="Graphic 34" descr="Tick with solid fill">
            <a:extLst>
              <a:ext uri="{FF2B5EF4-FFF2-40B4-BE49-F238E27FC236}">
                <a16:creationId xmlns:a16="http://schemas.microsoft.com/office/drawing/2014/main" id="{25E883A7-DAC6-7746-DB45-448704A2C6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2959476"/>
            <a:ext cx="180000" cy="176821"/>
          </a:xfrm>
          <a:prstGeom prst="rect">
            <a:avLst/>
          </a:prstGeom>
        </p:spPr>
      </p:pic>
      <p:pic>
        <p:nvPicPr>
          <p:cNvPr id="36" name="Graphic 35" descr="Tick with solid fill">
            <a:extLst>
              <a:ext uri="{FF2B5EF4-FFF2-40B4-BE49-F238E27FC236}">
                <a16:creationId xmlns:a16="http://schemas.microsoft.com/office/drawing/2014/main" id="{85EFE375-7A47-9757-996D-77B344917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2098" y="3363781"/>
            <a:ext cx="180000" cy="176821"/>
          </a:xfrm>
          <a:prstGeom prst="rect">
            <a:avLst/>
          </a:prstGeom>
        </p:spPr>
      </p:pic>
      <p:pic>
        <p:nvPicPr>
          <p:cNvPr id="37" name="Graphic 36" descr="Tick with solid fill">
            <a:extLst>
              <a:ext uri="{FF2B5EF4-FFF2-40B4-BE49-F238E27FC236}">
                <a16:creationId xmlns:a16="http://schemas.microsoft.com/office/drawing/2014/main" id="{5B5E09C1-A71F-DE24-3348-7C18144CA5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490" y="3356627"/>
            <a:ext cx="180000" cy="176821"/>
          </a:xfrm>
          <a:prstGeom prst="rect">
            <a:avLst/>
          </a:prstGeom>
        </p:spPr>
      </p:pic>
    </p:spTree>
    <p:extLst>
      <p:ext uri="{BB962C8B-B14F-4D97-AF65-F5344CB8AC3E}">
        <p14:creationId xmlns:p14="http://schemas.microsoft.com/office/powerpoint/2010/main" val="254469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DAD547-1B2C-024B-9A9D-BBAA775F4D0C}"/>
              </a:ext>
            </a:extLst>
          </p:cNvPr>
          <p:cNvSpPr>
            <a:spLocks noGrp="1"/>
          </p:cNvSpPr>
          <p:nvPr>
            <p:ph type="sldNum" sz="quarter" idx="12"/>
          </p:nvPr>
        </p:nvSpPr>
        <p:spPr>
          <a:xfrm>
            <a:off x="6540500" y="169669"/>
            <a:ext cx="2057400" cy="183555"/>
          </a:xfrm>
        </p:spPr>
        <p:txBody>
          <a:bodyPr/>
          <a:lstStyle/>
          <a:p>
            <a:fld id="{42B1E8F1-27DF-3C4C-AF5E-F329429EDE92}" type="slidenum">
              <a:rPr lang="en-US"/>
              <a:pPr/>
              <a:t>5</a:t>
            </a:fld>
            <a:endParaRPr lang="en-US"/>
          </a:p>
        </p:txBody>
      </p:sp>
      <p:sp>
        <p:nvSpPr>
          <p:cNvPr id="4" name="Text Placeholder 3">
            <a:extLst>
              <a:ext uri="{FF2B5EF4-FFF2-40B4-BE49-F238E27FC236}">
                <a16:creationId xmlns:a16="http://schemas.microsoft.com/office/drawing/2014/main" id="{8B1C5FD0-1D0D-5846-AAB0-8DE01FBAC556}"/>
              </a:ext>
            </a:extLst>
          </p:cNvPr>
          <p:cNvSpPr>
            <a:spLocks noGrp="1"/>
          </p:cNvSpPr>
          <p:nvPr>
            <p:ph type="body" sz="quarter" idx="14"/>
          </p:nvPr>
        </p:nvSpPr>
        <p:spPr>
          <a:xfrm>
            <a:off x="4610100" y="361950"/>
            <a:ext cx="4000500" cy="1380082"/>
          </a:xfrm>
        </p:spPr>
        <p:txBody>
          <a:bodyPr anchor="t">
            <a:noAutofit/>
          </a:bodyPr>
          <a:lstStyle/>
          <a:p>
            <a:r>
              <a:rPr lang="lt-LT" sz="2400"/>
              <a:t>2. Vertinimo rezultatai</a:t>
            </a:r>
            <a:endParaRPr lang="en-US" sz="2400"/>
          </a:p>
        </p:txBody>
      </p:sp>
      <p:pic>
        <p:nvPicPr>
          <p:cNvPr id="7" name="Picture Placeholder 6" descr="Glowing hanging light bulb in front of dark light bulbs">
            <a:extLst>
              <a:ext uri="{FF2B5EF4-FFF2-40B4-BE49-F238E27FC236}">
                <a16:creationId xmlns:a16="http://schemas.microsoft.com/office/drawing/2014/main" id="{7F5EAB50-972E-E34F-8059-7723B3DF59C3}"/>
              </a:ext>
            </a:extLst>
          </p:cNvPr>
          <p:cNvPicPr>
            <a:picLocks noGrp="1" noChangeAspect="1"/>
          </p:cNvPicPr>
          <p:nvPr>
            <p:ph type="pic" sz="quarter" idx="15"/>
          </p:nvPr>
        </p:nvPicPr>
        <p:blipFill>
          <a:blip r:embed="rId2"/>
          <a:srcRect l="20871" r="20871"/>
          <a:stretch/>
        </p:blipFill>
        <p:spPr>
          <a:xfrm>
            <a:off x="0" y="0"/>
            <a:ext cx="4535488" cy="5143500"/>
          </a:xfrm>
        </p:spPr>
      </p:pic>
      <p:sp>
        <p:nvSpPr>
          <p:cNvPr id="14" name="Rectangle 13">
            <a:extLst>
              <a:ext uri="{FF2B5EF4-FFF2-40B4-BE49-F238E27FC236}">
                <a16:creationId xmlns:a16="http://schemas.microsoft.com/office/drawing/2014/main" id="{23C6DD48-DA87-56C9-D302-C809C8D5AC69}"/>
              </a:ext>
            </a:extLst>
          </p:cNvPr>
          <p:cNvSpPr/>
          <p:nvPr/>
        </p:nvSpPr>
        <p:spPr>
          <a:xfrm>
            <a:off x="4610102" y="3319046"/>
            <a:ext cx="3746314" cy="80576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95602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a:extLst>
              <a:ext uri="{FF2B5EF4-FFF2-40B4-BE49-F238E27FC236}">
                <a16:creationId xmlns:a16="http://schemas.microsoft.com/office/drawing/2014/main" id="{EEF2D2A0-D8A8-A3C0-BED3-6353021AAB64}"/>
              </a:ext>
            </a:extLst>
          </p:cNvPr>
          <p:cNvSpPr>
            <a:spLocks noGrp="1"/>
          </p:cNvSpPr>
          <p:nvPr>
            <p:ph type="title"/>
          </p:nvPr>
        </p:nvSpPr>
        <p:spPr>
          <a:xfrm>
            <a:off x="539750" y="389362"/>
            <a:ext cx="8064500" cy="434651"/>
          </a:xfrm>
        </p:spPr>
        <p:txBody>
          <a:bodyPr anchor="ctr">
            <a:noAutofit/>
          </a:bodyPr>
          <a:lstStyle/>
          <a:p>
            <a:pPr algn="just"/>
            <a:r>
              <a:rPr lang="lt-LT" sz="1100" dirty="0">
                <a:solidFill>
                  <a:schemeClr val="accent6"/>
                </a:solidFill>
              </a:rPr>
              <a:t>Abi programos buvo suformuotos atsižvelgiant į suinteresuotųjų šalių poreikius, Programų pokyčiai inicijuojami ir vykdomi nesudėtingai, dėl glaudaus bendradarbiavimo tarp dalyvaujančių institucijų bei Stebėsenos komiteto darbo. Nebuvo nustatyta jokių neatitikimų ES ar nacionaliniams prioritetams, taip pat dubliavimosi su kitais fondais</a:t>
            </a:r>
            <a:endParaRPr lang="en-GB" sz="1100" dirty="0">
              <a:solidFill>
                <a:schemeClr val="accent6"/>
              </a:solidFill>
            </a:endParaRPr>
          </a:p>
        </p:txBody>
      </p:sp>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p:txBody>
          <a:bodyPr/>
          <a:lstStyle/>
          <a:p>
            <a:fld id="{42B1E8F1-27DF-3C4C-AF5E-F329429EDE92}" type="slidenum">
              <a:rPr lang="en-US"/>
              <a:t>6</a:t>
            </a:fld>
            <a:endParaRPr lang="en-US"/>
          </a:p>
        </p:txBody>
      </p:sp>
      <p:sp>
        <p:nvSpPr>
          <p:cNvPr id="161" name="Rectangle 160">
            <a:extLst>
              <a:ext uri="{FF2B5EF4-FFF2-40B4-BE49-F238E27FC236}">
                <a16:creationId xmlns:a16="http://schemas.microsoft.com/office/drawing/2014/main" id="{C6E07098-D5EE-2E09-38FC-90687C85274D}"/>
              </a:ext>
            </a:extLst>
          </p:cNvPr>
          <p:cNvSpPr/>
          <p:nvPr/>
        </p:nvSpPr>
        <p:spPr>
          <a:xfrm>
            <a:off x="2285999" y="4637969"/>
            <a:ext cx="5159829" cy="451191"/>
          </a:xfrm>
          <a:prstGeom prst="rect">
            <a:avLst/>
          </a:prstGeom>
          <a:noFill/>
          <a:ln>
            <a:noFill/>
          </a:ln>
        </p:spPr>
        <p:txBody>
          <a:bodyPr spcFirstLastPara="1" wrap="square" lIns="91425" tIns="91425" rIns="91425" bIns="91425" numCol="2" rtlCol="0" anchor="ctr" anchorCtr="0">
            <a:noAutofit/>
          </a:bodyPr>
          <a:lstStyle/>
          <a:p>
            <a:pPr marL="0" indent="0" algn="just" rtl="0">
              <a:spcBef>
                <a:spcPts val="0"/>
              </a:spcBef>
              <a:spcAft>
                <a:spcPts val="0"/>
              </a:spcAft>
              <a:buNone/>
            </a:pPr>
            <a:r>
              <a:rPr lang="en-US" sz="700" dirty="0">
                <a:solidFill>
                  <a:schemeClr val="bg2"/>
                </a:solidFill>
              </a:rPr>
              <a:t>ILR – </a:t>
            </a:r>
            <a:r>
              <a:rPr lang="en-US" sz="700" dirty="0" err="1">
                <a:solidFill>
                  <a:schemeClr val="bg2"/>
                </a:solidFill>
              </a:rPr>
              <a:t>Intervencijų</a:t>
            </a:r>
            <a:r>
              <a:rPr lang="en-US" sz="700" dirty="0">
                <a:solidFill>
                  <a:schemeClr val="bg2"/>
                </a:solidFill>
              </a:rPr>
              <a:t> </a:t>
            </a:r>
            <a:r>
              <a:rPr lang="en-US" sz="700" dirty="0" err="1">
                <a:solidFill>
                  <a:schemeClr val="bg2"/>
                </a:solidFill>
              </a:rPr>
              <a:t>logikos</a:t>
            </a:r>
            <a:r>
              <a:rPr lang="en-US" sz="700" dirty="0">
                <a:solidFill>
                  <a:schemeClr val="bg2"/>
                </a:solidFill>
              </a:rPr>
              <a:t> </a:t>
            </a:r>
            <a:r>
              <a:rPr lang="en-US" sz="700" dirty="0" err="1">
                <a:solidFill>
                  <a:schemeClr val="bg2"/>
                </a:solidFill>
              </a:rPr>
              <a:t>rekonstrukcija</a:t>
            </a:r>
            <a:r>
              <a:rPr lang="lt-LT" sz="700" dirty="0">
                <a:solidFill>
                  <a:schemeClr val="bg2"/>
                </a:solidFill>
              </a:rPr>
              <a:t>;</a:t>
            </a:r>
          </a:p>
          <a:p>
            <a:pPr marL="0" indent="0" algn="just" rtl="0">
              <a:spcBef>
                <a:spcPts val="0"/>
              </a:spcBef>
              <a:spcAft>
                <a:spcPts val="0"/>
              </a:spcAft>
              <a:buNone/>
            </a:pPr>
            <a:r>
              <a:rPr lang="lt-LT" sz="700" dirty="0">
                <a:solidFill>
                  <a:schemeClr val="bg2"/>
                </a:solidFill>
              </a:rPr>
              <a:t>SVVP – </a:t>
            </a:r>
            <a:r>
              <a:rPr lang="sv-SE" sz="700" dirty="0">
                <a:solidFill>
                  <a:schemeClr val="bg2"/>
                </a:solidFill>
              </a:rPr>
              <a:t>Sienų valdymo ir vizų politikos finansinė priemonė</a:t>
            </a:r>
            <a:r>
              <a:rPr lang="lt-LT" sz="700" dirty="0">
                <a:solidFill>
                  <a:schemeClr val="bg2"/>
                </a:solidFill>
              </a:rPr>
              <a:t>;</a:t>
            </a:r>
          </a:p>
          <a:p>
            <a:pPr marL="0" indent="0" algn="just" rtl="0">
              <a:spcBef>
                <a:spcPts val="0"/>
              </a:spcBef>
              <a:spcAft>
                <a:spcPts val="0"/>
              </a:spcAft>
              <a:buNone/>
            </a:pPr>
            <a:r>
              <a:rPr lang="lt-LT" sz="700" dirty="0">
                <a:solidFill>
                  <a:schemeClr val="bg2"/>
                </a:solidFill>
              </a:rPr>
              <a:t>VSF – Vidaus saugumo fondas;</a:t>
            </a:r>
          </a:p>
          <a:p>
            <a:pPr marL="0" indent="0" algn="just" rtl="0">
              <a:spcBef>
                <a:spcPts val="0"/>
              </a:spcBef>
              <a:spcAft>
                <a:spcPts val="0"/>
              </a:spcAft>
              <a:buNone/>
            </a:pPr>
            <a:r>
              <a:rPr lang="en-US" sz="700" dirty="0">
                <a:solidFill>
                  <a:schemeClr val="bg2"/>
                </a:solidFill>
              </a:rPr>
              <a:t>VSAT – </a:t>
            </a:r>
            <a:r>
              <a:rPr lang="en-US" sz="700" dirty="0" err="1">
                <a:solidFill>
                  <a:schemeClr val="bg2"/>
                </a:solidFill>
              </a:rPr>
              <a:t>Valstybės</a:t>
            </a:r>
            <a:r>
              <a:rPr lang="en-US" sz="700" dirty="0">
                <a:solidFill>
                  <a:schemeClr val="bg2"/>
                </a:solidFill>
              </a:rPr>
              <a:t> </a:t>
            </a:r>
            <a:r>
              <a:rPr lang="en-US" sz="700" dirty="0" err="1">
                <a:solidFill>
                  <a:schemeClr val="bg2"/>
                </a:solidFill>
              </a:rPr>
              <a:t>sienos</a:t>
            </a:r>
            <a:r>
              <a:rPr lang="en-US" sz="700" dirty="0">
                <a:solidFill>
                  <a:schemeClr val="bg2"/>
                </a:solidFill>
              </a:rPr>
              <a:t> </a:t>
            </a:r>
            <a:r>
              <a:rPr lang="en-US" sz="700" dirty="0" err="1">
                <a:solidFill>
                  <a:schemeClr val="bg2"/>
                </a:solidFill>
              </a:rPr>
              <a:t>apsaugos</a:t>
            </a:r>
            <a:r>
              <a:rPr lang="en-US" sz="700" dirty="0">
                <a:solidFill>
                  <a:schemeClr val="bg2"/>
                </a:solidFill>
              </a:rPr>
              <a:t> </a:t>
            </a:r>
            <a:r>
              <a:rPr lang="en-US" sz="700" dirty="0" err="1">
                <a:solidFill>
                  <a:schemeClr val="bg2"/>
                </a:solidFill>
              </a:rPr>
              <a:t>tarnyba</a:t>
            </a:r>
            <a:endParaRPr lang="en-US" sz="700" dirty="0">
              <a:solidFill>
                <a:schemeClr val="bg2"/>
              </a:solidFill>
            </a:endParaRPr>
          </a:p>
        </p:txBody>
      </p:sp>
      <p:sp>
        <p:nvSpPr>
          <p:cNvPr id="37" name="Rectangle 36">
            <a:extLst>
              <a:ext uri="{FF2B5EF4-FFF2-40B4-BE49-F238E27FC236}">
                <a16:creationId xmlns:a16="http://schemas.microsoft.com/office/drawing/2014/main" id="{2C8583F3-3B0A-CB50-7BBF-1203BA906A3F}"/>
              </a:ext>
            </a:extLst>
          </p:cNvPr>
          <p:cNvSpPr/>
          <p:nvPr/>
        </p:nvSpPr>
        <p:spPr>
          <a:xfrm>
            <a:off x="539750" y="842963"/>
            <a:ext cx="3995738" cy="159663"/>
          </a:xfrm>
          <a:prstGeom prst="rect">
            <a:avLst/>
          </a:prstGeom>
          <a:solidFill>
            <a:schemeClr val="accent1"/>
          </a:solidFill>
          <a:ln w="12700" cap="flat" cmpd="sng" algn="ctr">
            <a:noFill/>
            <a:prstDash val="solid"/>
            <a:miter lim="800000"/>
          </a:ln>
          <a:effectLst/>
        </p:spPr>
        <p:txBody>
          <a:bodyPr lIns="18000" tIns="36000" rIns="36000" bIns="36000" rtlCol="0" anchor="ctr"/>
          <a:lstStyle/>
          <a:p>
            <a:pPr marR="0" lvl="0" algn="just" defTabSz="914400" eaLnBrk="1" fontAlgn="auto" latinLnBrk="0" hangingPunct="1">
              <a:lnSpc>
                <a:spcPct val="100000"/>
              </a:lnSpc>
              <a:spcBef>
                <a:spcPts val="0"/>
              </a:spcBef>
              <a:spcAft>
                <a:spcPts val="0"/>
              </a:spcAft>
              <a:buClrTx/>
              <a:buSzTx/>
              <a:tabLst/>
              <a:defRPr/>
            </a:pPr>
            <a:r>
              <a:rPr lang="lt-LT" sz="900" b="1">
                <a:solidFill>
                  <a:schemeClr val="tx2"/>
                </a:solidFill>
                <a:latin typeface="+mj-lt"/>
                <a:ea typeface="Calibri" panose="020F0502020204030204" pitchFamily="34" charset="0"/>
                <a:cs typeface="Arial" panose="020B0604020202020204" pitchFamily="34" charset="0"/>
              </a:rPr>
              <a:t>Vertinimo pagal kriterijus rezultatai</a:t>
            </a:r>
            <a:endParaRPr lang="en-GB" sz="900" b="1">
              <a:solidFill>
                <a:schemeClr val="tx2"/>
              </a:solidFill>
              <a:effectLst/>
              <a:latin typeface="+mj-lt"/>
              <a:ea typeface="Calibri" panose="020F050202020403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9FC71865-14A7-92D9-4C9B-DFC3F5B146CA}"/>
              </a:ext>
            </a:extLst>
          </p:cNvPr>
          <p:cNvSpPr/>
          <p:nvPr/>
        </p:nvSpPr>
        <p:spPr>
          <a:xfrm>
            <a:off x="4619468" y="2760538"/>
            <a:ext cx="3977073" cy="159663"/>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en-US" sz="900" b="1" dirty="0">
                <a:solidFill>
                  <a:schemeClr val="tx2"/>
                </a:solidFill>
                <a:latin typeface="+mj-lt"/>
                <a:cs typeface="Arial" panose="020B0604020202020204" pitchFamily="34" charset="0"/>
              </a:rPr>
              <a:t>I</a:t>
            </a:r>
            <a:r>
              <a:rPr lang="lt-LT" sz="900" b="1" dirty="0">
                <a:solidFill>
                  <a:schemeClr val="tx2"/>
                </a:solidFill>
                <a:latin typeface="+mj-lt"/>
                <a:cs typeface="Arial" panose="020B0604020202020204" pitchFamily="34" charset="0"/>
              </a:rPr>
              <a:t>švados</a:t>
            </a:r>
            <a:endParaRPr lang="en-GB" sz="900" b="1" dirty="0">
              <a:solidFill>
                <a:schemeClr val="tx2"/>
              </a:solidFill>
              <a:latin typeface="+mj-lt"/>
              <a:cs typeface="Arial" panose="020B0604020202020204" pitchFamily="34" charset="0"/>
            </a:endParaRPr>
          </a:p>
        </p:txBody>
      </p:sp>
      <p:sp>
        <p:nvSpPr>
          <p:cNvPr id="57" name="Rectangle 56">
            <a:extLst>
              <a:ext uri="{FF2B5EF4-FFF2-40B4-BE49-F238E27FC236}">
                <a16:creationId xmlns:a16="http://schemas.microsoft.com/office/drawing/2014/main" id="{C9C879CA-1339-D39F-DA34-C8DD7F62EF07}"/>
              </a:ext>
            </a:extLst>
          </p:cNvPr>
          <p:cNvSpPr>
            <a:spLocks noChangeAspect="1"/>
          </p:cNvSpPr>
          <p:nvPr/>
        </p:nvSpPr>
        <p:spPr>
          <a:xfrm>
            <a:off x="4817816" y="1439865"/>
            <a:ext cx="3786108" cy="724419"/>
          </a:xfrm>
          <a:prstGeom prst="rect">
            <a:avLst/>
          </a:prstGeom>
          <a:solidFill>
            <a:schemeClr val="accent2"/>
          </a:solidFill>
          <a:ln>
            <a:solidFill>
              <a:schemeClr val="accent2"/>
            </a:solidFill>
          </a:ln>
        </p:spPr>
        <p:txBody>
          <a:bodyPr spcFirstLastPara="1" wrap="square" lIns="57600" tIns="28800" rIns="57600" bIns="28800" rtlCol="0" anchor="ctr" anchorCtr="0">
            <a:noAutofit/>
          </a:bodyPr>
          <a:lstStyle/>
          <a:p>
            <a:pPr algn="just" rtl="0">
              <a:spcBef>
                <a:spcPts val="0"/>
              </a:spcBef>
              <a:spcAft>
                <a:spcPts val="0"/>
              </a:spcAft>
            </a:pPr>
            <a:r>
              <a:rPr lang="lt-LT" sz="800" b="1" dirty="0">
                <a:latin typeface="+mj-lt"/>
                <a:ea typeface="Calibri" panose="020F0502020204030204" pitchFamily="34" charset="0"/>
                <a:cs typeface="Arial" panose="020B0604020202020204" pitchFamily="34" charset="0"/>
              </a:rPr>
              <a:t>Pasienio patrulių tako atnaujinimo projekto įtraukimas:</a:t>
            </a:r>
          </a:p>
          <a:p>
            <a:pPr algn="just" rtl="0">
              <a:spcBef>
                <a:spcPts val="0"/>
              </a:spcBef>
              <a:spcAft>
                <a:spcPts val="0"/>
              </a:spcAft>
            </a:pPr>
            <a:r>
              <a:rPr lang="lt-LT" sz="800" dirty="0">
                <a:latin typeface="+mj-lt"/>
                <a:ea typeface="Calibri" panose="020F0502020204030204" pitchFamily="34" charset="0"/>
                <a:cs typeface="Arial" panose="020B0604020202020204" pitchFamily="34" charset="0"/>
              </a:rPr>
              <a:t>Siekiant užtikrinti pasieniečių gebėjimą greitai ir laiku reaguoti į ekstremalias situacijas ir kitus iššūkius pasienyje su Baltarusija, VSAT pateikė prašymą perskirstyti lėšas. Reaguojant į tai, buvo atlikti reikiami pakeitimai </a:t>
            </a:r>
            <a:r>
              <a:rPr lang="lt-LT" sz="800" b="1" dirty="0">
                <a:latin typeface="+mj-lt"/>
                <a:ea typeface="Calibri" panose="020F0502020204030204" pitchFamily="34" charset="0"/>
                <a:cs typeface="Arial" panose="020B0604020202020204" pitchFamily="34" charset="0"/>
              </a:rPr>
              <a:t>ir, prioretizuojant pasienio patrulių tako atnaujinimą, lėšos, kurios siekė 10 mln. Eur, iš kitų projektų buvo paskirtos pasienio patrulių takui.</a:t>
            </a:r>
            <a:endParaRPr lang="en-GB" sz="800" b="1" kern="0" dirty="0">
              <a:latin typeface="+mj-lt"/>
              <a:ea typeface="Calibri" panose="020F050202020403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id="{3CDEEBBA-7FF6-E0DF-FDD4-E089CB2FAB54}"/>
              </a:ext>
            </a:extLst>
          </p:cNvPr>
          <p:cNvSpPr/>
          <p:nvPr/>
        </p:nvSpPr>
        <p:spPr>
          <a:xfrm>
            <a:off x="4611357" y="842963"/>
            <a:ext cx="3994150" cy="159664"/>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lt-LT" sz="900" b="1" dirty="0">
                <a:solidFill>
                  <a:schemeClr val="tx2"/>
                </a:solidFill>
                <a:latin typeface="+mj-lt"/>
                <a:cs typeface="Arial" panose="020B0604020202020204" pitchFamily="34" charset="0"/>
              </a:rPr>
              <a:t>SVVP atveju atlikta programos pakeitimų, VSF dar poreikio nebuvo</a:t>
            </a:r>
            <a:endParaRPr lang="en-GB" sz="900" b="1" dirty="0">
              <a:solidFill>
                <a:schemeClr val="tx2"/>
              </a:solidFill>
              <a:latin typeface="+mj-lt"/>
              <a:cs typeface="Arial" panose="020B0604020202020204" pitchFamily="34" charset="0"/>
            </a:endParaRPr>
          </a:p>
        </p:txBody>
      </p:sp>
      <p:grpSp>
        <p:nvGrpSpPr>
          <p:cNvPr id="65" name="Group 64">
            <a:extLst>
              <a:ext uri="{FF2B5EF4-FFF2-40B4-BE49-F238E27FC236}">
                <a16:creationId xmlns:a16="http://schemas.microsoft.com/office/drawing/2014/main" id="{B87EA3D4-05D0-600E-5788-949CA595D39D}"/>
              </a:ext>
            </a:extLst>
          </p:cNvPr>
          <p:cNvGrpSpPr/>
          <p:nvPr/>
        </p:nvGrpSpPr>
        <p:grpSpPr>
          <a:xfrm>
            <a:off x="4611359" y="1043892"/>
            <a:ext cx="3994878" cy="396000"/>
            <a:chOff x="4609372" y="2927978"/>
            <a:chExt cx="3994878" cy="396000"/>
          </a:xfrm>
        </p:grpSpPr>
        <p:sp>
          <p:nvSpPr>
            <p:cNvPr id="59" name="Rectangle 58">
              <a:extLst>
                <a:ext uri="{FF2B5EF4-FFF2-40B4-BE49-F238E27FC236}">
                  <a16:creationId xmlns:a16="http://schemas.microsoft.com/office/drawing/2014/main" id="{0FE4862C-CA2B-0BED-8319-66E480D3E390}"/>
                </a:ext>
              </a:extLst>
            </p:cNvPr>
            <p:cNvSpPr>
              <a:spLocks noChangeAspect="1"/>
            </p:cNvSpPr>
            <p:nvPr/>
          </p:nvSpPr>
          <p:spPr>
            <a:xfrm>
              <a:off x="4808447" y="2927978"/>
              <a:ext cx="3795803" cy="396000"/>
            </a:xfrm>
            <a:prstGeom prst="rect">
              <a:avLst/>
            </a:prstGeom>
            <a:solidFill>
              <a:schemeClr val="bg2">
                <a:lumMod val="20000"/>
                <a:lumOff val="80000"/>
              </a:schemeClr>
            </a:solidFill>
            <a:ln>
              <a:solidFill>
                <a:schemeClr val="bg2"/>
              </a:solidFill>
              <a:prstDash val="dash"/>
            </a:ln>
          </p:spPr>
          <p:txBody>
            <a:bodyPr spcFirstLastPara="1" wrap="square" lIns="57600" tIns="28800" rIns="57600" bIns="28800" rtlCol="0" anchor="ctr" anchorCtr="0">
              <a:noAutofit/>
            </a:bodyPr>
            <a:lstStyle/>
            <a:p>
              <a:pPr marL="0" indent="0" algn="just" rtl="0">
                <a:spcBef>
                  <a:spcPts val="0"/>
                </a:spcBef>
                <a:spcAft>
                  <a:spcPts val="0"/>
                </a:spcAft>
                <a:buNone/>
              </a:pPr>
              <a:r>
                <a:rPr lang="lt-LT" sz="800" dirty="0">
                  <a:latin typeface="+mj-lt"/>
                  <a:ea typeface="Calibri" panose="020F0502020204030204" pitchFamily="34" charset="0"/>
                  <a:cs typeface="Arial" panose="020B0604020202020204" pitchFamily="34" charset="0"/>
                </a:rPr>
                <a:t>Suinteresuotosios šalys teigė, kad lėšos, kuomet kyla poreikis, perskirstomos tinkamai, pakeitimai atliekami užtikrinant veiksmingiausią turimų lėšų panaudojimą. Tai patvirtino ir Stebėsenos komiteto posėdžių protokolų analizė.</a:t>
              </a:r>
              <a:endParaRPr lang="en-GB" sz="800" dirty="0">
                <a:latin typeface="+mj-lt"/>
              </a:endParaRPr>
            </a:p>
          </p:txBody>
        </p:sp>
        <p:sp>
          <p:nvSpPr>
            <p:cNvPr id="61" name="Rectangle 60">
              <a:extLst>
                <a:ext uri="{FF2B5EF4-FFF2-40B4-BE49-F238E27FC236}">
                  <a16:creationId xmlns:a16="http://schemas.microsoft.com/office/drawing/2014/main" id="{E424FBA8-7C74-649B-562D-88DE375EA0E5}"/>
                </a:ext>
              </a:extLst>
            </p:cNvPr>
            <p:cNvSpPr/>
            <p:nvPr/>
          </p:nvSpPr>
          <p:spPr>
            <a:xfrm>
              <a:off x="4609372" y="2927979"/>
              <a:ext cx="163962" cy="395999"/>
            </a:xfrm>
            <a:prstGeom prst="rect">
              <a:avLst/>
            </a:prstGeom>
            <a:solidFill>
              <a:schemeClr val="bg2"/>
            </a:solidFill>
            <a:ln>
              <a:noFill/>
            </a:ln>
          </p:spPr>
          <p:txBody>
            <a:bodyPr spcFirstLastPara="1" vert="vert270" wrap="square" lIns="57600" tIns="28800" rIns="57600" bIns="28800" rtlCol="0" anchor="ctr" anchorCtr="0">
              <a:noAutofit/>
            </a:bodyPr>
            <a:lstStyle/>
            <a:p>
              <a:pPr marL="0" indent="0" algn="ctr" rtl="0">
                <a:spcBef>
                  <a:spcPts val="0"/>
                </a:spcBef>
                <a:spcAft>
                  <a:spcPts val="0"/>
                </a:spcAft>
                <a:buNone/>
              </a:pPr>
              <a:r>
                <a:rPr lang="en-GB" sz="800">
                  <a:latin typeface="+mj-lt"/>
                </a:rPr>
                <a:t>SVVP</a:t>
              </a:r>
            </a:p>
          </p:txBody>
        </p:sp>
      </p:grpSp>
      <p:grpSp>
        <p:nvGrpSpPr>
          <p:cNvPr id="64" name="Group 63">
            <a:extLst>
              <a:ext uri="{FF2B5EF4-FFF2-40B4-BE49-F238E27FC236}">
                <a16:creationId xmlns:a16="http://schemas.microsoft.com/office/drawing/2014/main" id="{5019B504-49BC-780B-7393-E6D5B0810685}"/>
              </a:ext>
            </a:extLst>
          </p:cNvPr>
          <p:cNvGrpSpPr/>
          <p:nvPr/>
        </p:nvGrpSpPr>
        <p:grpSpPr>
          <a:xfrm>
            <a:off x="4611357" y="2228833"/>
            <a:ext cx="3985184" cy="452313"/>
            <a:chOff x="4609370" y="4112919"/>
            <a:chExt cx="3985184" cy="452313"/>
          </a:xfrm>
        </p:grpSpPr>
        <p:sp>
          <p:nvSpPr>
            <p:cNvPr id="60" name="Rectangle 59">
              <a:extLst>
                <a:ext uri="{FF2B5EF4-FFF2-40B4-BE49-F238E27FC236}">
                  <a16:creationId xmlns:a16="http://schemas.microsoft.com/office/drawing/2014/main" id="{C6431C09-FF3F-3FC9-6B8C-0435C7609F14}"/>
                </a:ext>
              </a:extLst>
            </p:cNvPr>
            <p:cNvSpPr>
              <a:spLocks noChangeAspect="1"/>
            </p:cNvSpPr>
            <p:nvPr/>
          </p:nvSpPr>
          <p:spPr>
            <a:xfrm>
              <a:off x="4808446" y="4112919"/>
              <a:ext cx="3786108" cy="451191"/>
            </a:xfrm>
            <a:prstGeom prst="rect">
              <a:avLst/>
            </a:prstGeom>
            <a:solidFill>
              <a:schemeClr val="bg2">
                <a:lumMod val="20000"/>
                <a:lumOff val="80000"/>
              </a:schemeClr>
            </a:solidFill>
            <a:ln>
              <a:solidFill>
                <a:schemeClr val="bg2"/>
              </a:solidFill>
              <a:prstDash val="dash"/>
            </a:ln>
          </p:spPr>
          <p:txBody>
            <a:bodyPr spcFirstLastPara="1" wrap="square" lIns="57600" tIns="28800" rIns="57600" bIns="28800" rtlCol="0" anchor="ctr" anchorCtr="0">
              <a:noAutofit/>
            </a:bodyPr>
            <a:lstStyle/>
            <a:p>
              <a:pPr algn="just"/>
              <a:r>
                <a:rPr lang="lt-LT" sz="800" dirty="0">
                  <a:effectLst/>
                  <a:latin typeface="+mj-lt"/>
                  <a:ea typeface="Calibri" panose="020F0502020204030204" pitchFamily="34" charset="0"/>
                  <a:cs typeface="Arial"/>
                </a:rPr>
                <a:t>Remiantis interviu duomenimis, stebėsenos komiteto nariai gali pateikti svarstymui informaciją apie besikeičiančius poreikius, tačiau, kadangi VSF programa dar tik pradėta įgyvendinti, reikšmingų Programos pakeitimų dar neįvyko. </a:t>
              </a:r>
              <a:endParaRPr lang="en-GB" sz="800" dirty="0">
                <a:latin typeface="+mj-lt"/>
              </a:endParaRPr>
            </a:p>
          </p:txBody>
        </p:sp>
        <p:sp>
          <p:nvSpPr>
            <p:cNvPr id="62" name="Rectangle 61">
              <a:extLst>
                <a:ext uri="{FF2B5EF4-FFF2-40B4-BE49-F238E27FC236}">
                  <a16:creationId xmlns:a16="http://schemas.microsoft.com/office/drawing/2014/main" id="{DBE05222-4719-5F1A-E8A5-D887CB11E282}"/>
                </a:ext>
              </a:extLst>
            </p:cNvPr>
            <p:cNvSpPr/>
            <p:nvPr/>
          </p:nvSpPr>
          <p:spPr>
            <a:xfrm>
              <a:off x="4609370" y="4112919"/>
              <a:ext cx="163962" cy="452313"/>
            </a:xfrm>
            <a:prstGeom prst="rect">
              <a:avLst/>
            </a:prstGeom>
            <a:solidFill>
              <a:schemeClr val="bg2"/>
            </a:solidFill>
            <a:ln>
              <a:noFill/>
            </a:ln>
          </p:spPr>
          <p:txBody>
            <a:bodyPr spcFirstLastPara="1" vert="vert270" wrap="square" lIns="57600" tIns="28800" rIns="57600" bIns="28800" rtlCol="0" anchor="ctr" anchorCtr="0">
              <a:noAutofit/>
            </a:bodyPr>
            <a:lstStyle/>
            <a:p>
              <a:pPr marL="0" indent="0" algn="ctr" rtl="0">
                <a:spcBef>
                  <a:spcPts val="0"/>
                </a:spcBef>
                <a:spcAft>
                  <a:spcPts val="0"/>
                </a:spcAft>
                <a:buNone/>
              </a:pPr>
              <a:r>
                <a:rPr lang="en-GB" sz="800">
                  <a:latin typeface="+mj-lt"/>
                </a:rPr>
                <a:t>VSF</a:t>
              </a:r>
            </a:p>
          </p:txBody>
        </p:sp>
      </p:grpSp>
      <p:sp>
        <p:nvSpPr>
          <p:cNvPr id="30" name="Rectangle 29">
            <a:extLst>
              <a:ext uri="{FF2B5EF4-FFF2-40B4-BE49-F238E27FC236}">
                <a16:creationId xmlns:a16="http://schemas.microsoft.com/office/drawing/2014/main" id="{F083F085-8344-4F19-AB14-A6EC2ACEC4C0}"/>
              </a:ext>
            </a:extLst>
          </p:cNvPr>
          <p:cNvSpPr/>
          <p:nvPr/>
        </p:nvSpPr>
        <p:spPr>
          <a:xfrm rot="5400000">
            <a:off x="3697189" y="910334"/>
            <a:ext cx="163962" cy="451191"/>
          </a:xfrm>
          <a:prstGeom prst="rect">
            <a:avLst/>
          </a:prstGeom>
          <a:solidFill>
            <a:schemeClr val="bg2"/>
          </a:solidFill>
          <a:ln>
            <a:noFill/>
          </a:ln>
        </p:spPr>
        <p:txBody>
          <a:bodyPr spcFirstLastPara="1" vert="vert270" wrap="square" lIns="91425" tIns="91425" rIns="91425" bIns="91425" rtlCol="0" anchor="ctr" anchorCtr="0">
            <a:noAutofit/>
          </a:bodyPr>
          <a:lstStyle/>
          <a:p>
            <a:pPr marL="0" indent="0" algn="ctr" rtl="0">
              <a:spcBef>
                <a:spcPts val="0"/>
              </a:spcBef>
              <a:spcAft>
                <a:spcPts val="0"/>
              </a:spcAft>
              <a:buNone/>
            </a:pPr>
            <a:r>
              <a:rPr lang="en-GB" sz="800">
                <a:latin typeface="+mj-lt"/>
              </a:rPr>
              <a:t>SVVP</a:t>
            </a:r>
          </a:p>
        </p:txBody>
      </p:sp>
      <p:sp>
        <p:nvSpPr>
          <p:cNvPr id="31" name="Rectangle 30">
            <a:extLst>
              <a:ext uri="{FF2B5EF4-FFF2-40B4-BE49-F238E27FC236}">
                <a16:creationId xmlns:a16="http://schemas.microsoft.com/office/drawing/2014/main" id="{66F67776-DF10-BF7C-D059-650420C46C05}"/>
              </a:ext>
            </a:extLst>
          </p:cNvPr>
          <p:cNvSpPr/>
          <p:nvPr/>
        </p:nvSpPr>
        <p:spPr>
          <a:xfrm rot="5400000">
            <a:off x="4203087" y="888354"/>
            <a:ext cx="163962" cy="495153"/>
          </a:xfrm>
          <a:prstGeom prst="rect">
            <a:avLst/>
          </a:prstGeom>
          <a:solidFill>
            <a:schemeClr val="bg2"/>
          </a:solidFill>
          <a:ln>
            <a:noFill/>
          </a:ln>
        </p:spPr>
        <p:txBody>
          <a:bodyPr spcFirstLastPara="1" vert="vert270" wrap="square" lIns="91425" tIns="91425" rIns="91425" bIns="91425" rtlCol="0" anchor="ctr" anchorCtr="0">
            <a:noAutofit/>
          </a:bodyPr>
          <a:lstStyle/>
          <a:p>
            <a:pPr marL="0" indent="0" algn="ctr" rtl="0">
              <a:spcBef>
                <a:spcPts val="0"/>
              </a:spcBef>
              <a:spcAft>
                <a:spcPts val="0"/>
              </a:spcAft>
              <a:buNone/>
            </a:pPr>
            <a:r>
              <a:rPr lang="en-GB" sz="800">
                <a:latin typeface="+mj-lt"/>
              </a:rPr>
              <a:t>VSF</a:t>
            </a:r>
          </a:p>
        </p:txBody>
      </p:sp>
      <p:grpSp>
        <p:nvGrpSpPr>
          <p:cNvPr id="51" name="Group 50">
            <a:extLst>
              <a:ext uri="{FF2B5EF4-FFF2-40B4-BE49-F238E27FC236}">
                <a16:creationId xmlns:a16="http://schemas.microsoft.com/office/drawing/2014/main" id="{87F46604-47F2-A08E-888F-AEE977E16E20}"/>
              </a:ext>
            </a:extLst>
          </p:cNvPr>
          <p:cNvGrpSpPr/>
          <p:nvPr/>
        </p:nvGrpSpPr>
        <p:grpSpPr>
          <a:xfrm>
            <a:off x="584176" y="1269638"/>
            <a:ext cx="3876754" cy="518498"/>
            <a:chOff x="584176" y="1269638"/>
            <a:chExt cx="3876754" cy="518498"/>
          </a:xfrm>
        </p:grpSpPr>
        <p:sp>
          <p:nvSpPr>
            <p:cNvPr id="39" name="TextBox 38">
              <a:extLst>
                <a:ext uri="{FF2B5EF4-FFF2-40B4-BE49-F238E27FC236}">
                  <a16:creationId xmlns:a16="http://schemas.microsoft.com/office/drawing/2014/main" id="{F5B546C5-6277-160B-4CB8-8792F58117E6}"/>
                </a:ext>
              </a:extLst>
            </p:cNvPr>
            <p:cNvSpPr txBox="1"/>
            <p:nvPr/>
          </p:nvSpPr>
          <p:spPr>
            <a:xfrm>
              <a:off x="940820" y="1269638"/>
              <a:ext cx="2560993" cy="518498"/>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pt-BR" sz="800" b="1" dirty="0">
                  <a:solidFill>
                    <a:schemeClr val="accent1"/>
                  </a:solidFill>
                  <a:effectLst/>
                  <a:latin typeface="+mj-lt"/>
                  <a:ea typeface="Calibri" panose="020F0502020204030204" pitchFamily="34" charset="0"/>
                  <a:cs typeface="Arial"/>
                </a:rPr>
                <a:t>Interviu duomenys, ILR, poreikių vertinimas </a:t>
              </a:r>
              <a:r>
                <a:rPr lang="en-GB" sz="800" dirty="0">
                  <a:solidFill>
                    <a:schemeClr val="accent1"/>
                  </a:solidFill>
                  <a:effectLst/>
                  <a:latin typeface="+mj-lt"/>
                  <a:ea typeface="Calibri" panose="020F0502020204030204" pitchFamily="34" charset="0"/>
                  <a:cs typeface="Arial"/>
                </a:rPr>
                <a:t>:</a:t>
              </a:r>
              <a:r>
                <a:rPr lang="en-GB" sz="800" dirty="0">
                  <a:solidFill>
                    <a:schemeClr val="accent1"/>
                  </a:solidFill>
                  <a:latin typeface="+mj-lt"/>
                  <a:ea typeface="Calibri" panose="020F0502020204030204" pitchFamily="34" charset="0"/>
                  <a:cs typeface="Arial"/>
                </a:rPr>
                <a:t> </a:t>
              </a:r>
              <a:endParaRPr lang="en-GB" sz="800" dirty="0">
                <a:solidFill>
                  <a:schemeClr val="accent1"/>
                </a:solidFill>
                <a:effectLst/>
                <a:latin typeface="+mj-lt"/>
                <a:ea typeface="Calibri" panose="020F0502020204030204" pitchFamily="34" charset="0"/>
                <a:cs typeface="Arial" panose="020B0604020202020204" pitchFamily="34" charset="0"/>
              </a:endParaRPr>
            </a:p>
            <a:p>
              <a:pPr algn="just" defTabSz="914400">
                <a:defRPr/>
              </a:pPr>
              <a:r>
                <a:rPr lang="lt-LT" sz="800" dirty="0">
                  <a:effectLst/>
                  <a:latin typeface="+mj-lt"/>
                  <a:ea typeface="Calibri" panose="020F0502020204030204" pitchFamily="34" charset="0"/>
                  <a:cs typeface="Arial"/>
                </a:rPr>
                <a:t>Programų suinteresuotosios šalys ir jų poreikiai yra teisingai nustatyti, atitinka teisinį institucijų funkcijų reglamentavimą.</a:t>
              </a:r>
              <a:endParaRPr lang="en-GB" sz="800" dirty="0">
                <a:effectLst/>
                <a:latin typeface="+mj-lt"/>
                <a:ea typeface="Calibri" panose="020F0502020204030204" pitchFamily="34" charset="0"/>
                <a:cs typeface="Arial"/>
              </a:endParaRPr>
            </a:p>
          </p:txBody>
        </p:sp>
        <p:grpSp>
          <p:nvGrpSpPr>
            <p:cNvPr id="53" name="Group 52">
              <a:extLst>
                <a:ext uri="{FF2B5EF4-FFF2-40B4-BE49-F238E27FC236}">
                  <a16:creationId xmlns:a16="http://schemas.microsoft.com/office/drawing/2014/main" id="{861052E7-93D6-E562-3BD9-17E5B382FBCD}"/>
                </a:ext>
              </a:extLst>
            </p:cNvPr>
            <p:cNvGrpSpPr/>
            <p:nvPr/>
          </p:nvGrpSpPr>
          <p:grpSpPr>
            <a:xfrm>
              <a:off x="584176" y="1370679"/>
              <a:ext cx="3876754" cy="316416"/>
              <a:chOff x="584176" y="1483479"/>
              <a:chExt cx="3876754" cy="316416"/>
            </a:xfrm>
          </p:grpSpPr>
          <p:grpSp>
            <p:nvGrpSpPr>
              <p:cNvPr id="17" name="Group 16">
                <a:extLst>
                  <a:ext uri="{FF2B5EF4-FFF2-40B4-BE49-F238E27FC236}">
                    <a16:creationId xmlns:a16="http://schemas.microsoft.com/office/drawing/2014/main" id="{131DB9EF-4089-0169-C3AB-EDF40F15A3AA}"/>
                  </a:ext>
                </a:extLst>
              </p:cNvPr>
              <p:cNvGrpSpPr/>
              <p:nvPr/>
            </p:nvGrpSpPr>
            <p:grpSpPr>
              <a:xfrm>
                <a:off x="584176" y="1483479"/>
                <a:ext cx="316416" cy="316416"/>
                <a:chOff x="587036" y="1066742"/>
                <a:chExt cx="316416" cy="316416"/>
              </a:xfrm>
            </p:grpSpPr>
            <p:pic>
              <p:nvPicPr>
                <p:cNvPr id="15" name="Graphic 14">
                  <a:extLst>
                    <a:ext uri="{FF2B5EF4-FFF2-40B4-BE49-F238E27FC236}">
                      <a16:creationId xmlns:a16="http://schemas.microsoft.com/office/drawing/2014/main" id="{204064CD-17D8-20FC-1832-923925F1A9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16" name="TextBox 15">
                  <a:extLst>
                    <a:ext uri="{FF2B5EF4-FFF2-40B4-BE49-F238E27FC236}">
                      <a16:creationId xmlns:a16="http://schemas.microsoft.com/office/drawing/2014/main" id="{F003A8A4-6255-FD45-BC06-B10B0B0B56D3}"/>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1</a:t>
                  </a:r>
                </a:p>
              </p:txBody>
            </p:sp>
          </p:grpSp>
          <p:pic>
            <p:nvPicPr>
              <p:cNvPr id="32" name="Picture 31">
                <a:extLst>
                  <a:ext uri="{FF2B5EF4-FFF2-40B4-BE49-F238E27FC236}">
                    <a16:creationId xmlns:a16="http://schemas.microsoft.com/office/drawing/2014/main" id="{FB1227DF-974F-C897-8A5A-F023B6438D8C}"/>
                  </a:ext>
                </a:extLst>
              </p:cNvPr>
              <p:cNvPicPr>
                <a:picLocks noChangeAspect="1"/>
              </p:cNvPicPr>
              <p:nvPr/>
            </p:nvPicPr>
            <p:blipFill>
              <a:blip r:embed="rId5"/>
              <a:stretch>
                <a:fillRect/>
              </a:stretch>
            </p:blipFill>
            <p:spPr>
              <a:xfrm>
                <a:off x="3601396" y="1508327"/>
                <a:ext cx="355547" cy="250974"/>
              </a:xfrm>
              <a:prstGeom prst="rect">
                <a:avLst/>
              </a:prstGeom>
            </p:spPr>
          </p:pic>
          <p:pic>
            <p:nvPicPr>
              <p:cNvPr id="33" name="Picture 32">
                <a:extLst>
                  <a:ext uri="{FF2B5EF4-FFF2-40B4-BE49-F238E27FC236}">
                    <a16:creationId xmlns:a16="http://schemas.microsoft.com/office/drawing/2014/main" id="{21F6BB8B-94A6-9311-5487-DCF04FCDD6F1}"/>
                  </a:ext>
                </a:extLst>
              </p:cNvPr>
              <p:cNvPicPr>
                <a:picLocks noChangeAspect="1"/>
              </p:cNvPicPr>
              <p:nvPr/>
            </p:nvPicPr>
            <p:blipFill>
              <a:blip r:embed="rId5"/>
              <a:stretch>
                <a:fillRect/>
              </a:stretch>
            </p:blipFill>
            <p:spPr>
              <a:xfrm>
                <a:off x="4105383" y="1508327"/>
                <a:ext cx="355547" cy="250974"/>
              </a:xfrm>
              <a:prstGeom prst="rect">
                <a:avLst/>
              </a:prstGeom>
            </p:spPr>
          </p:pic>
        </p:grpSp>
      </p:grpSp>
      <p:grpSp>
        <p:nvGrpSpPr>
          <p:cNvPr id="48" name="Group 47">
            <a:extLst>
              <a:ext uri="{FF2B5EF4-FFF2-40B4-BE49-F238E27FC236}">
                <a16:creationId xmlns:a16="http://schemas.microsoft.com/office/drawing/2014/main" id="{C4514EE4-18BE-2CAF-6CF8-B08481979661}"/>
              </a:ext>
            </a:extLst>
          </p:cNvPr>
          <p:cNvGrpSpPr/>
          <p:nvPr/>
        </p:nvGrpSpPr>
        <p:grpSpPr>
          <a:xfrm>
            <a:off x="584176" y="1970094"/>
            <a:ext cx="3876754" cy="660208"/>
            <a:chOff x="584176" y="2120628"/>
            <a:chExt cx="3876754" cy="660208"/>
          </a:xfrm>
        </p:grpSpPr>
        <p:sp>
          <p:nvSpPr>
            <p:cNvPr id="21" name="TextBox 20">
              <a:extLst>
                <a:ext uri="{FF2B5EF4-FFF2-40B4-BE49-F238E27FC236}">
                  <a16:creationId xmlns:a16="http://schemas.microsoft.com/office/drawing/2014/main" id="{45802078-9CF0-B235-915E-22E24A484BAF}"/>
                </a:ext>
              </a:extLst>
            </p:cNvPr>
            <p:cNvSpPr txBox="1"/>
            <p:nvPr/>
          </p:nvSpPr>
          <p:spPr>
            <a:xfrm>
              <a:off x="940820" y="2120628"/>
              <a:ext cx="2560993" cy="660208"/>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lt-LT" sz="800" b="1" dirty="0">
                  <a:solidFill>
                    <a:schemeClr val="accent1"/>
                  </a:solidFill>
                  <a:effectLst/>
                  <a:latin typeface="+mj-lt"/>
                  <a:ea typeface="Calibri" panose="020F0502020204030204" pitchFamily="34" charset="0"/>
                  <a:cs typeface="Arial"/>
                </a:rPr>
                <a:t>Interviu duomenys</a:t>
              </a:r>
              <a:r>
                <a:rPr lang="en-GB" sz="800" dirty="0">
                  <a:solidFill>
                    <a:schemeClr val="accent1"/>
                  </a:solidFill>
                  <a:effectLst/>
                  <a:latin typeface="+mj-lt"/>
                  <a:ea typeface="Calibri" panose="020F0502020204030204" pitchFamily="34" charset="0"/>
                  <a:cs typeface="Arial"/>
                </a:rPr>
                <a:t>:</a:t>
              </a:r>
              <a:r>
                <a:rPr lang="en-GB" sz="800" dirty="0">
                  <a:solidFill>
                    <a:schemeClr val="accent1"/>
                  </a:solidFill>
                  <a:latin typeface="+mj-lt"/>
                  <a:ea typeface="Calibri" panose="020F0502020204030204" pitchFamily="34" charset="0"/>
                  <a:cs typeface="Arial"/>
                </a:rPr>
                <a:t> </a:t>
              </a:r>
              <a:endParaRPr lang="en-GB" sz="700" dirty="0">
                <a:solidFill>
                  <a:schemeClr val="accent1"/>
                </a:solidFill>
                <a:effectLst/>
                <a:latin typeface="+mj-lt"/>
                <a:ea typeface="Calibri" panose="020F050202020403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latin typeface="+mj-lt"/>
                  <a:cs typeface="Arial"/>
                </a:rPr>
                <a:t>Projektų vykdytojai prireikus atlieka programos pakeitimus. Pakeitimai atliekami efektyviai ir sklandžiai, pasitelkiant Stebėsenos komiteto formatą.</a:t>
              </a:r>
              <a:endParaRPr lang="en-GB" sz="800" dirty="0">
                <a:latin typeface="+mj-lt"/>
                <a:cs typeface="Arial"/>
              </a:endParaRPr>
            </a:p>
          </p:txBody>
        </p:sp>
        <p:grpSp>
          <p:nvGrpSpPr>
            <p:cNvPr id="54" name="Group 53">
              <a:extLst>
                <a:ext uri="{FF2B5EF4-FFF2-40B4-BE49-F238E27FC236}">
                  <a16:creationId xmlns:a16="http://schemas.microsoft.com/office/drawing/2014/main" id="{2D2FAEBD-6A82-C8AD-3DC3-53BA64042245}"/>
                </a:ext>
              </a:extLst>
            </p:cNvPr>
            <p:cNvGrpSpPr/>
            <p:nvPr/>
          </p:nvGrpSpPr>
          <p:grpSpPr>
            <a:xfrm>
              <a:off x="584176" y="2290516"/>
              <a:ext cx="3876754" cy="320432"/>
              <a:chOff x="584176" y="2376109"/>
              <a:chExt cx="3876754" cy="320432"/>
            </a:xfrm>
          </p:grpSpPr>
          <p:grpSp>
            <p:nvGrpSpPr>
              <p:cNvPr id="18" name="Group 17">
                <a:extLst>
                  <a:ext uri="{FF2B5EF4-FFF2-40B4-BE49-F238E27FC236}">
                    <a16:creationId xmlns:a16="http://schemas.microsoft.com/office/drawing/2014/main" id="{1DF5CB53-1A9B-899F-5039-30E89B75D2DD}"/>
                  </a:ext>
                </a:extLst>
              </p:cNvPr>
              <p:cNvGrpSpPr/>
              <p:nvPr/>
            </p:nvGrpSpPr>
            <p:grpSpPr>
              <a:xfrm>
                <a:off x="584176" y="2380125"/>
                <a:ext cx="316416" cy="316416"/>
                <a:chOff x="587036" y="1066742"/>
                <a:chExt cx="316416" cy="316416"/>
              </a:xfrm>
            </p:grpSpPr>
            <p:pic>
              <p:nvPicPr>
                <p:cNvPr id="19" name="Graphic 18">
                  <a:extLst>
                    <a:ext uri="{FF2B5EF4-FFF2-40B4-BE49-F238E27FC236}">
                      <a16:creationId xmlns:a16="http://schemas.microsoft.com/office/drawing/2014/main" id="{E6D9CDD4-C5C0-E8E6-5BEB-DEECB20D54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20" name="TextBox 19">
                  <a:extLst>
                    <a:ext uri="{FF2B5EF4-FFF2-40B4-BE49-F238E27FC236}">
                      <a16:creationId xmlns:a16="http://schemas.microsoft.com/office/drawing/2014/main" id="{0917BA31-114E-4446-CF6E-5E2F58E9E1E5}"/>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2</a:t>
                  </a:r>
                </a:p>
              </p:txBody>
            </p:sp>
          </p:grpSp>
          <p:pic>
            <p:nvPicPr>
              <p:cNvPr id="34" name="Picture 33">
                <a:extLst>
                  <a:ext uri="{FF2B5EF4-FFF2-40B4-BE49-F238E27FC236}">
                    <a16:creationId xmlns:a16="http://schemas.microsoft.com/office/drawing/2014/main" id="{F110AAAD-28D3-D02B-1D05-EB99EF202804}"/>
                  </a:ext>
                </a:extLst>
              </p:cNvPr>
              <p:cNvPicPr>
                <a:picLocks noChangeAspect="1"/>
              </p:cNvPicPr>
              <p:nvPr/>
            </p:nvPicPr>
            <p:blipFill>
              <a:blip r:embed="rId5"/>
              <a:stretch>
                <a:fillRect/>
              </a:stretch>
            </p:blipFill>
            <p:spPr>
              <a:xfrm>
                <a:off x="3601396" y="2376109"/>
                <a:ext cx="355547" cy="250974"/>
              </a:xfrm>
              <a:prstGeom prst="rect">
                <a:avLst/>
              </a:prstGeom>
            </p:spPr>
          </p:pic>
          <p:pic>
            <p:nvPicPr>
              <p:cNvPr id="35" name="Picture 34">
                <a:extLst>
                  <a:ext uri="{FF2B5EF4-FFF2-40B4-BE49-F238E27FC236}">
                    <a16:creationId xmlns:a16="http://schemas.microsoft.com/office/drawing/2014/main" id="{2451D309-A42E-9FBC-F40B-15B648A8C829}"/>
                  </a:ext>
                </a:extLst>
              </p:cNvPr>
              <p:cNvPicPr>
                <a:picLocks noChangeAspect="1"/>
              </p:cNvPicPr>
              <p:nvPr/>
            </p:nvPicPr>
            <p:blipFill>
              <a:blip r:embed="rId5"/>
              <a:stretch>
                <a:fillRect/>
              </a:stretch>
            </p:blipFill>
            <p:spPr>
              <a:xfrm>
                <a:off x="4105383" y="2376109"/>
                <a:ext cx="355547" cy="250974"/>
              </a:xfrm>
              <a:prstGeom prst="rect">
                <a:avLst/>
              </a:prstGeom>
            </p:spPr>
          </p:pic>
        </p:grpSp>
      </p:grpSp>
      <p:grpSp>
        <p:nvGrpSpPr>
          <p:cNvPr id="49" name="Group 48">
            <a:extLst>
              <a:ext uri="{FF2B5EF4-FFF2-40B4-BE49-F238E27FC236}">
                <a16:creationId xmlns:a16="http://schemas.microsoft.com/office/drawing/2014/main" id="{493D2422-98A4-F101-4B8E-336E1F30F140}"/>
              </a:ext>
            </a:extLst>
          </p:cNvPr>
          <p:cNvGrpSpPr/>
          <p:nvPr/>
        </p:nvGrpSpPr>
        <p:grpSpPr>
          <a:xfrm>
            <a:off x="584176" y="2812260"/>
            <a:ext cx="3876754" cy="660208"/>
            <a:chOff x="584176" y="2972831"/>
            <a:chExt cx="3876754" cy="660208"/>
          </a:xfrm>
        </p:grpSpPr>
        <p:sp>
          <p:nvSpPr>
            <p:cNvPr id="25" name="TextBox 24">
              <a:extLst>
                <a:ext uri="{FF2B5EF4-FFF2-40B4-BE49-F238E27FC236}">
                  <a16:creationId xmlns:a16="http://schemas.microsoft.com/office/drawing/2014/main" id="{CA764752-82C8-8677-2B1D-12244D19078D}"/>
                </a:ext>
              </a:extLst>
            </p:cNvPr>
            <p:cNvSpPr txBox="1"/>
            <p:nvPr/>
          </p:nvSpPr>
          <p:spPr>
            <a:xfrm>
              <a:off x="940820" y="2972831"/>
              <a:ext cx="2560993" cy="660208"/>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pt-BR" sz="800" b="1" dirty="0">
                  <a:solidFill>
                    <a:schemeClr val="accent1"/>
                  </a:solidFill>
                  <a:effectLst/>
                  <a:latin typeface="+mj-lt"/>
                  <a:ea typeface="Calibri" panose="020F0502020204030204" pitchFamily="34" charset="0"/>
                  <a:cs typeface="Arial"/>
                </a:rPr>
                <a:t>Interviu duomenys ir teisiniai dokumentai</a:t>
              </a:r>
              <a:r>
                <a:rPr lang="en-GB" sz="800" dirty="0">
                  <a:solidFill>
                    <a:schemeClr val="accent1"/>
                  </a:solidFill>
                  <a:effectLst/>
                  <a:latin typeface="+mj-lt"/>
                  <a:ea typeface="Calibri" panose="020F0502020204030204" pitchFamily="34" charset="0"/>
                  <a:cs typeface="Arial"/>
                </a:rPr>
                <a:t>:</a:t>
              </a:r>
              <a:r>
                <a:rPr lang="en-GB" sz="800" dirty="0">
                  <a:solidFill>
                    <a:schemeClr val="accent1"/>
                  </a:solidFill>
                  <a:latin typeface="+mj-lt"/>
                  <a:ea typeface="Calibri" panose="020F0502020204030204" pitchFamily="34" charset="0"/>
                  <a:cs typeface="Arial"/>
                </a:rPr>
                <a:t> </a:t>
              </a:r>
              <a:endParaRPr lang="en-GB" sz="800" dirty="0">
                <a:solidFill>
                  <a:schemeClr val="accent1"/>
                </a:solidFill>
                <a:effectLst/>
                <a:latin typeface="+mj-lt"/>
                <a:ea typeface="Calibri" panose="020F050202020403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effectLst/>
                  <a:latin typeface="+mj-lt"/>
                  <a:ea typeface="Calibri" panose="020F0502020204030204" pitchFamily="34" charset="0"/>
                  <a:cs typeface="Arial"/>
                </a:rPr>
                <a:t>Programos pakeitimams vykdyti yra nustatytos veiksmingos procedūros. Stebėsenos komiteto veiklos apimtyje yra nustatomi besikeičiantys poreikiai.</a:t>
              </a:r>
              <a:endParaRPr lang="en-GB" sz="800" dirty="0">
                <a:effectLst/>
                <a:latin typeface="+mj-lt"/>
                <a:ea typeface="Calibri" panose="020F0502020204030204" pitchFamily="34" charset="0"/>
                <a:cs typeface="Arial"/>
              </a:endParaRPr>
            </a:p>
          </p:txBody>
        </p:sp>
        <p:grpSp>
          <p:nvGrpSpPr>
            <p:cNvPr id="55" name="Group 54">
              <a:extLst>
                <a:ext uri="{FF2B5EF4-FFF2-40B4-BE49-F238E27FC236}">
                  <a16:creationId xmlns:a16="http://schemas.microsoft.com/office/drawing/2014/main" id="{BC2568CC-1717-DE7D-C49A-D80A91B49ECB}"/>
                </a:ext>
              </a:extLst>
            </p:cNvPr>
            <p:cNvGrpSpPr/>
            <p:nvPr/>
          </p:nvGrpSpPr>
          <p:grpSpPr>
            <a:xfrm>
              <a:off x="584176" y="3144138"/>
              <a:ext cx="3876754" cy="317594"/>
              <a:chOff x="584176" y="3218789"/>
              <a:chExt cx="3876754" cy="317594"/>
            </a:xfrm>
          </p:grpSpPr>
          <p:grpSp>
            <p:nvGrpSpPr>
              <p:cNvPr id="22" name="Group 21">
                <a:extLst>
                  <a:ext uri="{FF2B5EF4-FFF2-40B4-BE49-F238E27FC236}">
                    <a16:creationId xmlns:a16="http://schemas.microsoft.com/office/drawing/2014/main" id="{071CCA92-DD3D-17B5-A440-075D04C9AEBE}"/>
                  </a:ext>
                </a:extLst>
              </p:cNvPr>
              <p:cNvGrpSpPr/>
              <p:nvPr/>
            </p:nvGrpSpPr>
            <p:grpSpPr>
              <a:xfrm>
                <a:off x="584176" y="3218789"/>
                <a:ext cx="316416" cy="316416"/>
                <a:chOff x="587036" y="1066742"/>
                <a:chExt cx="316416" cy="316416"/>
              </a:xfrm>
            </p:grpSpPr>
            <p:pic>
              <p:nvPicPr>
                <p:cNvPr id="23" name="Graphic 22">
                  <a:extLst>
                    <a:ext uri="{FF2B5EF4-FFF2-40B4-BE49-F238E27FC236}">
                      <a16:creationId xmlns:a16="http://schemas.microsoft.com/office/drawing/2014/main" id="{F74947CA-4B6E-3E6F-EAB4-81ADAF9D28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24" name="TextBox 23">
                  <a:extLst>
                    <a:ext uri="{FF2B5EF4-FFF2-40B4-BE49-F238E27FC236}">
                      <a16:creationId xmlns:a16="http://schemas.microsoft.com/office/drawing/2014/main" id="{D20A4739-9DDB-4885-FA93-D21147A96B7A}"/>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3</a:t>
                  </a:r>
                </a:p>
              </p:txBody>
            </p:sp>
          </p:grpSp>
          <p:pic>
            <p:nvPicPr>
              <p:cNvPr id="36" name="Picture 35">
                <a:extLst>
                  <a:ext uri="{FF2B5EF4-FFF2-40B4-BE49-F238E27FC236}">
                    <a16:creationId xmlns:a16="http://schemas.microsoft.com/office/drawing/2014/main" id="{99CCCFA7-7756-FDF0-59A3-C3DA9818A048}"/>
                  </a:ext>
                </a:extLst>
              </p:cNvPr>
              <p:cNvPicPr>
                <a:picLocks noChangeAspect="1"/>
              </p:cNvPicPr>
              <p:nvPr/>
            </p:nvPicPr>
            <p:blipFill>
              <a:blip r:embed="rId5"/>
              <a:stretch>
                <a:fillRect/>
              </a:stretch>
            </p:blipFill>
            <p:spPr>
              <a:xfrm>
                <a:off x="3601396" y="3285409"/>
                <a:ext cx="355547" cy="250974"/>
              </a:xfrm>
              <a:prstGeom prst="rect">
                <a:avLst/>
              </a:prstGeom>
            </p:spPr>
          </p:pic>
          <p:pic>
            <p:nvPicPr>
              <p:cNvPr id="38" name="Picture 37">
                <a:extLst>
                  <a:ext uri="{FF2B5EF4-FFF2-40B4-BE49-F238E27FC236}">
                    <a16:creationId xmlns:a16="http://schemas.microsoft.com/office/drawing/2014/main" id="{900ACC2C-E16D-8F74-1ECD-27FB3F83B02B}"/>
                  </a:ext>
                </a:extLst>
              </p:cNvPr>
              <p:cNvPicPr>
                <a:picLocks noChangeAspect="1"/>
              </p:cNvPicPr>
              <p:nvPr/>
            </p:nvPicPr>
            <p:blipFill>
              <a:blip r:embed="rId5"/>
              <a:stretch>
                <a:fillRect/>
              </a:stretch>
            </p:blipFill>
            <p:spPr>
              <a:xfrm>
                <a:off x="4105383" y="3285409"/>
                <a:ext cx="355547" cy="250974"/>
              </a:xfrm>
              <a:prstGeom prst="rect">
                <a:avLst/>
              </a:prstGeom>
            </p:spPr>
          </p:pic>
        </p:grpSp>
      </p:grpSp>
      <p:grpSp>
        <p:nvGrpSpPr>
          <p:cNvPr id="50" name="Group 49">
            <a:extLst>
              <a:ext uri="{FF2B5EF4-FFF2-40B4-BE49-F238E27FC236}">
                <a16:creationId xmlns:a16="http://schemas.microsoft.com/office/drawing/2014/main" id="{C32B24B1-843A-C739-500A-8F3C4BD40A7C}"/>
              </a:ext>
            </a:extLst>
          </p:cNvPr>
          <p:cNvGrpSpPr/>
          <p:nvPr/>
        </p:nvGrpSpPr>
        <p:grpSpPr>
          <a:xfrm>
            <a:off x="584176" y="3654425"/>
            <a:ext cx="3876754" cy="660208"/>
            <a:chOff x="584176" y="3825034"/>
            <a:chExt cx="3876754" cy="660208"/>
          </a:xfrm>
        </p:grpSpPr>
        <p:sp>
          <p:nvSpPr>
            <p:cNvPr id="29" name="TextBox 28">
              <a:extLst>
                <a:ext uri="{FF2B5EF4-FFF2-40B4-BE49-F238E27FC236}">
                  <a16:creationId xmlns:a16="http://schemas.microsoft.com/office/drawing/2014/main" id="{FCADE199-63CE-28D0-1AAD-E4ACD723A8C7}"/>
                </a:ext>
              </a:extLst>
            </p:cNvPr>
            <p:cNvSpPr txBox="1"/>
            <p:nvPr/>
          </p:nvSpPr>
          <p:spPr>
            <a:xfrm>
              <a:off x="940820" y="3825034"/>
              <a:ext cx="2560993" cy="660208"/>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800" b="1" dirty="0">
                  <a:solidFill>
                    <a:schemeClr val="accent1"/>
                  </a:solidFill>
                  <a:effectLst/>
                  <a:latin typeface="+mj-lt"/>
                  <a:ea typeface="Calibri" panose="020F0502020204030204" pitchFamily="34" charset="0"/>
                  <a:cs typeface="Arial" panose="020B0604020202020204" pitchFamily="34" charset="0"/>
                </a:rPr>
                <a:t>ILR, pirminių ir antrinių šaltinių analizė:</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effectLst/>
                  <a:latin typeface="+mj-lt"/>
                  <a:ea typeface="Calibri" panose="020F0502020204030204" pitchFamily="34" charset="0"/>
                  <a:cs typeface="Arial" panose="020B0604020202020204" pitchFamily="34" charset="0"/>
                </a:rPr>
                <a:t>Nenustatyta jokių neatitikimų su nacionaliniais ar ES prioritetais, taip pat nenustatyta dubliavimosi su kitomis intervencijomis.</a:t>
              </a:r>
              <a:endParaRPr lang="en-US" sz="800" dirty="0">
                <a:effectLst/>
                <a:latin typeface="+mj-lt"/>
                <a:ea typeface="Calibri" panose="020F050202020403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5E0928EA-3DD9-F7BC-AEC7-E85992A623B4}"/>
                </a:ext>
              </a:extLst>
            </p:cNvPr>
            <p:cNvGrpSpPr/>
            <p:nvPr/>
          </p:nvGrpSpPr>
          <p:grpSpPr>
            <a:xfrm>
              <a:off x="584176" y="3996590"/>
              <a:ext cx="3876754" cy="317097"/>
              <a:chOff x="584176" y="3983440"/>
              <a:chExt cx="3876754" cy="317097"/>
            </a:xfrm>
          </p:grpSpPr>
          <p:grpSp>
            <p:nvGrpSpPr>
              <p:cNvPr id="26" name="Group 25">
                <a:extLst>
                  <a:ext uri="{FF2B5EF4-FFF2-40B4-BE49-F238E27FC236}">
                    <a16:creationId xmlns:a16="http://schemas.microsoft.com/office/drawing/2014/main" id="{D334181C-A3EF-8715-C508-16D44F527563}"/>
                  </a:ext>
                </a:extLst>
              </p:cNvPr>
              <p:cNvGrpSpPr/>
              <p:nvPr/>
            </p:nvGrpSpPr>
            <p:grpSpPr>
              <a:xfrm>
                <a:off x="584176" y="3984121"/>
                <a:ext cx="316416" cy="316416"/>
                <a:chOff x="587036" y="1066742"/>
                <a:chExt cx="316416" cy="316416"/>
              </a:xfrm>
            </p:grpSpPr>
            <p:pic>
              <p:nvPicPr>
                <p:cNvPr id="27" name="Graphic 26">
                  <a:extLst>
                    <a:ext uri="{FF2B5EF4-FFF2-40B4-BE49-F238E27FC236}">
                      <a16:creationId xmlns:a16="http://schemas.microsoft.com/office/drawing/2014/main" id="{FCA0FA35-BF29-C90D-BE3F-06406C452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28" name="TextBox 27">
                  <a:extLst>
                    <a:ext uri="{FF2B5EF4-FFF2-40B4-BE49-F238E27FC236}">
                      <a16:creationId xmlns:a16="http://schemas.microsoft.com/office/drawing/2014/main" id="{5AB3C331-13D1-B18C-3315-BB03A7551B04}"/>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ru-RU" b="1">
                      <a:solidFill>
                        <a:srgbClr val="E1E1D5"/>
                      </a:solidFill>
                      <a:latin typeface="Calibri" panose="020F0502020204030204" pitchFamily="34" charset="0"/>
                    </a:rPr>
                    <a:t>4</a:t>
                  </a:r>
                  <a:endParaRPr lang="en-US" b="1">
                    <a:solidFill>
                      <a:srgbClr val="E1E1D5"/>
                    </a:solidFill>
                    <a:latin typeface="Calibri" panose="020F0502020204030204" pitchFamily="34" charset="0"/>
                  </a:endParaRPr>
                </a:p>
              </p:txBody>
            </p:sp>
          </p:grpSp>
          <p:pic>
            <p:nvPicPr>
              <p:cNvPr id="45" name="Picture 44">
                <a:extLst>
                  <a:ext uri="{FF2B5EF4-FFF2-40B4-BE49-F238E27FC236}">
                    <a16:creationId xmlns:a16="http://schemas.microsoft.com/office/drawing/2014/main" id="{1994A74C-3EB5-E023-C0BD-9632DA09A136}"/>
                  </a:ext>
                </a:extLst>
              </p:cNvPr>
              <p:cNvPicPr>
                <a:picLocks noChangeAspect="1"/>
              </p:cNvPicPr>
              <p:nvPr/>
            </p:nvPicPr>
            <p:blipFill>
              <a:blip r:embed="rId5"/>
              <a:stretch>
                <a:fillRect/>
              </a:stretch>
            </p:blipFill>
            <p:spPr>
              <a:xfrm>
                <a:off x="3601396" y="3983440"/>
                <a:ext cx="355547" cy="250974"/>
              </a:xfrm>
              <a:prstGeom prst="rect">
                <a:avLst/>
              </a:prstGeom>
            </p:spPr>
          </p:pic>
          <p:pic>
            <p:nvPicPr>
              <p:cNvPr id="46" name="Picture 45">
                <a:extLst>
                  <a:ext uri="{FF2B5EF4-FFF2-40B4-BE49-F238E27FC236}">
                    <a16:creationId xmlns:a16="http://schemas.microsoft.com/office/drawing/2014/main" id="{48AB2CEC-EF4A-80D7-46AE-857365BCD3B8}"/>
                  </a:ext>
                </a:extLst>
              </p:cNvPr>
              <p:cNvPicPr>
                <a:picLocks noChangeAspect="1"/>
              </p:cNvPicPr>
              <p:nvPr/>
            </p:nvPicPr>
            <p:blipFill>
              <a:blip r:embed="rId5"/>
              <a:stretch>
                <a:fillRect/>
              </a:stretch>
            </p:blipFill>
            <p:spPr>
              <a:xfrm>
                <a:off x="4105383" y="3983440"/>
                <a:ext cx="355547" cy="250974"/>
              </a:xfrm>
              <a:prstGeom prst="rect">
                <a:avLst/>
              </a:prstGeom>
            </p:spPr>
          </p:pic>
        </p:grpSp>
      </p:grpSp>
      <p:sp>
        <p:nvSpPr>
          <p:cNvPr id="68" name="Rectangle 67">
            <a:extLst>
              <a:ext uri="{FF2B5EF4-FFF2-40B4-BE49-F238E27FC236}">
                <a16:creationId xmlns:a16="http://schemas.microsoft.com/office/drawing/2014/main" id="{5EFACA41-0D75-1026-6416-DD548010D63F}"/>
              </a:ext>
            </a:extLst>
          </p:cNvPr>
          <p:cNvSpPr>
            <a:spLocks/>
          </p:cNvSpPr>
          <p:nvPr/>
        </p:nvSpPr>
        <p:spPr>
          <a:xfrm>
            <a:off x="4817817" y="2954166"/>
            <a:ext cx="3786434" cy="396000"/>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marR="0" lvl="0" algn="just" defTabSz="914400" eaLnBrk="1" fontAlgn="auto" latinLnBrk="0" hangingPunct="1">
              <a:lnSpc>
                <a:spcPct val="100000"/>
              </a:lnSpc>
              <a:spcBef>
                <a:spcPts val="0"/>
              </a:spcBef>
              <a:spcAft>
                <a:spcPts val="0"/>
              </a:spcAft>
              <a:buClrTx/>
              <a:buSzTx/>
              <a:tabLst/>
              <a:defRPr/>
            </a:pPr>
            <a:r>
              <a:rPr kumimoji="0" lang="lt-LT" sz="800" b="0" i="0" u="none" strike="noStrike" kern="0" cap="none" spc="0" normalizeH="0" baseline="0" dirty="0">
                <a:ln>
                  <a:noFill/>
                </a:ln>
                <a:solidFill>
                  <a:schemeClr val="accent6"/>
                </a:solidFill>
                <a:effectLst/>
                <a:uLnTx/>
                <a:uFillTx/>
                <a:latin typeface="+mj-lt"/>
                <a:ea typeface="Calibri" panose="020F0502020204030204" pitchFamily="34" charset="0"/>
                <a:cs typeface="Times New Roman"/>
              </a:rPr>
              <a:t>Programose veiksmingai nustatomi ir tenkinami suinteresuotųjų šalių poreikiai – tai pagrindžia pastarųjų poreikių analizė, įtraukimas į Programų rengimą ir reguliariai atliekamas Programų atnaujinimas, atsižvelgiant į besikeičiančias aplinkybe.</a:t>
            </a:r>
            <a:endParaRPr kumimoji="0" lang="en-GB" sz="800" b="0" i="0" u="none" strike="noStrike" kern="0" cap="none" spc="0" normalizeH="0" baseline="0" dirty="0">
              <a:ln>
                <a:noFill/>
              </a:ln>
              <a:solidFill>
                <a:schemeClr val="accent6"/>
              </a:solidFill>
              <a:effectLst/>
              <a:uLnTx/>
              <a:uFillTx/>
              <a:latin typeface="+mj-lt"/>
              <a:ea typeface="Calibri" panose="020F0502020204030204" pitchFamily="34" charset="0"/>
              <a:cs typeface="Times New Roman"/>
            </a:endParaRPr>
          </a:p>
        </p:txBody>
      </p:sp>
      <p:cxnSp>
        <p:nvCxnSpPr>
          <p:cNvPr id="70" name="Straight Arrow Connector 69">
            <a:extLst>
              <a:ext uri="{FF2B5EF4-FFF2-40B4-BE49-F238E27FC236}">
                <a16:creationId xmlns:a16="http://schemas.microsoft.com/office/drawing/2014/main" id="{6F5D1903-38C1-4F51-58EE-5931E457DB61}"/>
              </a:ext>
            </a:extLst>
          </p:cNvPr>
          <p:cNvCxnSpPr>
            <a:cxnSpLocks/>
            <a:endCxn id="68" idx="1"/>
          </p:cNvCxnSpPr>
          <p:nvPr/>
        </p:nvCxnSpPr>
        <p:spPr>
          <a:xfrm rot="16200000" flipH="1">
            <a:off x="4624245" y="2958594"/>
            <a:ext cx="262664" cy="12448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B039E69B-9ECC-97F6-7B7E-657BF672EBA9}"/>
              </a:ext>
            </a:extLst>
          </p:cNvPr>
          <p:cNvSpPr>
            <a:spLocks noChangeAspect="1"/>
          </p:cNvSpPr>
          <p:nvPr/>
        </p:nvSpPr>
        <p:spPr>
          <a:xfrm>
            <a:off x="4817817" y="3383697"/>
            <a:ext cx="3786434" cy="514474"/>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marR="0" lvl="0" algn="just" defTabSz="914400" eaLnBrk="1" fontAlgn="auto" latinLnBrk="0" hangingPunct="1">
              <a:lnSpc>
                <a:spcPct val="100000"/>
              </a:lnSpc>
              <a:spcBef>
                <a:spcPts val="0"/>
              </a:spcBef>
              <a:spcAft>
                <a:spcPts val="0"/>
              </a:spcAft>
              <a:buClrTx/>
              <a:buSzTx/>
              <a:tabLst/>
              <a:defRPr/>
            </a:pPr>
            <a:r>
              <a:rPr kumimoji="0" lang="lt-LT" sz="800" b="0" i="0" u="none" strike="noStrike" kern="0" cap="none" spc="0" normalizeH="0" baseline="0" dirty="0">
                <a:ln>
                  <a:noFill/>
                </a:ln>
                <a:solidFill>
                  <a:schemeClr val="accent6"/>
                </a:solidFill>
                <a:effectLst/>
                <a:uLnTx/>
                <a:uFillTx/>
                <a:latin typeface="+mj-lt"/>
                <a:ea typeface="Calibri" panose="020F0502020204030204" pitchFamily="34" charset="0"/>
                <a:cs typeface="Times New Roman"/>
              </a:rPr>
              <a:t>Stebėsenos komitetas atlieka svarbų vaidmenį užtikrinant programų prisitaikymą prie kintančių poreikių. </a:t>
            </a:r>
            <a:r>
              <a:rPr lang="lt-LT" sz="800" kern="0" dirty="0">
                <a:solidFill>
                  <a:schemeClr val="accent6"/>
                </a:solidFill>
                <a:latin typeface="+mj-lt"/>
                <a:ea typeface="Calibri" panose="020F0502020204030204" pitchFamily="34" charset="0"/>
                <a:cs typeface="Times New Roman"/>
              </a:rPr>
              <a:t>Stebėsenos komitete sprendimai priimami efektyviai. </a:t>
            </a:r>
            <a:r>
              <a:rPr kumimoji="0" lang="lt-LT" sz="800" b="0" i="0" u="none" strike="noStrike" kern="0" cap="none" spc="0" normalizeH="0" baseline="0" dirty="0">
                <a:ln>
                  <a:noFill/>
                </a:ln>
                <a:solidFill>
                  <a:schemeClr val="accent6"/>
                </a:solidFill>
                <a:effectLst/>
                <a:uLnTx/>
                <a:uFillTx/>
                <a:latin typeface="+mj-lt"/>
                <a:ea typeface="Calibri" panose="020F0502020204030204" pitchFamily="34" charset="0"/>
                <a:cs typeface="Times New Roman"/>
              </a:rPr>
              <a:t>Reikšmingiems Programų pakeitimams taikomos taisyklės ir procedūros, pastarosios projektų vykdytojams yra aiškiai suprantamos.</a:t>
            </a:r>
            <a:endParaRPr kumimoji="0" lang="en-GB" sz="800" b="0" i="0" u="none" strike="noStrike" kern="0" cap="none" spc="0" normalizeH="0" baseline="0" dirty="0">
              <a:ln>
                <a:noFill/>
              </a:ln>
              <a:solidFill>
                <a:schemeClr val="accent6"/>
              </a:solidFill>
              <a:effectLst/>
              <a:uLnTx/>
              <a:uFillTx/>
              <a:latin typeface="+mj-lt"/>
              <a:ea typeface="Calibri" panose="020F0502020204030204" pitchFamily="34" charset="0"/>
              <a:cs typeface="Times New Roman"/>
            </a:endParaRPr>
          </a:p>
        </p:txBody>
      </p:sp>
      <p:cxnSp>
        <p:nvCxnSpPr>
          <p:cNvPr id="73" name="Straight Arrow Connector 69">
            <a:extLst>
              <a:ext uri="{FF2B5EF4-FFF2-40B4-BE49-F238E27FC236}">
                <a16:creationId xmlns:a16="http://schemas.microsoft.com/office/drawing/2014/main" id="{D6F8857C-7C86-D1AE-1908-648FC0AAD613}"/>
              </a:ext>
            </a:extLst>
          </p:cNvPr>
          <p:cNvCxnSpPr>
            <a:cxnSpLocks/>
            <a:endCxn id="72" idx="1"/>
          </p:cNvCxnSpPr>
          <p:nvPr/>
        </p:nvCxnSpPr>
        <p:spPr>
          <a:xfrm rot="16200000" flipH="1">
            <a:off x="4412191" y="3235308"/>
            <a:ext cx="686766" cy="1244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B9A29E4B-EE08-39E7-BDAE-1E9CAEA4BB3F}"/>
              </a:ext>
            </a:extLst>
          </p:cNvPr>
          <p:cNvSpPr>
            <a:spLocks noChangeAspect="1"/>
          </p:cNvSpPr>
          <p:nvPr/>
        </p:nvSpPr>
        <p:spPr>
          <a:xfrm>
            <a:off x="4817817" y="3929043"/>
            <a:ext cx="3786434" cy="379412"/>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marR="0" lvl="0" algn="just" defTabSz="914400" eaLnBrk="1" fontAlgn="auto" latinLnBrk="0" hangingPunct="1">
              <a:lnSpc>
                <a:spcPct val="100000"/>
              </a:lnSpc>
              <a:spcBef>
                <a:spcPts val="0"/>
              </a:spcBef>
              <a:spcAft>
                <a:spcPts val="0"/>
              </a:spcAft>
              <a:buClrTx/>
              <a:buSzTx/>
              <a:tabLst/>
              <a:defRPr/>
            </a:pPr>
            <a:r>
              <a:rPr kumimoji="0" lang="lt-LT" sz="800" b="0" i="0" u="none" strike="noStrike" kern="0" cap="none" spc="0" normalizeH="0" baseline="0">
                <a:ln>
                  <a:noFill/>
                </a:ln>
                <a:solidFill>
                  <a:schemeClr val="accent6"/>
                </a:solidFill>
                <a:effectLst/>
                <a:uLnTx/>
                <a:uFillTx/>
                <a:latin typeface="+mj-lt"/>
                <a:ea typeface="Calibri" panose="020F0502020204030204" pitchFamily="34" charset="0"/>
                <a:cs typeface="Times New Roman"/>
              </a:rPr>
              <a:t>Glaudus dalyvaujančių institucijų bendravimas ir ilgalaikio bendradarbiavimo patirtis užtikrina, kad į besikeičiančius poreikius Stebėsenos komitete yra reaguojama </a:t>
            </a:r>
            <a:r>
              <a:rPr lang="lt-LT" sz="800" kern="0">
                <a:solidFill>
                  <a:schemeClr val="accent6"/>
                </a:solidFill>
                <a:latin typeface="+mj-lt"/>
                <a:ea typeface="Calibri" panose="020F0502020204030204" pitchFamily="34" charset="0"/>
                <a:cs typeface="Times New Roman"/>
              </a:rPr>
              <a:t>veiksmingai</a:t>
            </a:r>
            <a:r>
              <a:rPr kumimoji="0" lang="lt-LT" sz="800" b="0" i="0" u="none" strike="noStrike" kern="0" cap="none" spc="0" normalizeH="0" baseline="0">
                <a:ln>
                  <a:noFill/>
                </a:ln>
                <a:solidFill>
                  <a:schemeClr val="accent6"/>
                </a:solidFill>
                <a:effectLst/>
                <a:uLnTx/>
                <a:uFillTx/>
                <a:latin typeface="+mj-lt"/>
                <a:ea typeface="Calibri" panose="020F0502020204030204" pitchFamily="34" charset="0"/>
                <a:cs typeface="Times New Roman"/>
              </a:rPr>
              <a:t>.</a:t>
            </a:r>
            <a:endParaRPr kumimoji="0" lang="en-GB" sz="800" b="0" i="0" u="none" strike="noStrike" kern="0" cap="none" spc="0" normalizeH="0" baseline="0">
              <a:ln>
                <a:noFill/>
              </a:ln>
              <a:solidFill>
                <a:schemeClr val="accent6"/>
              </a:solidFill>
              <a:effectLst/>
              <a:uLnTx/>
              <a:uFillTx/>
              <a:latin typeface="+mj-lt"/>
              <a:ea typeface="Calibri" panose="020F0502020204030204" pitchFamily="34" charset="0"/>
              <a:cs typeface="Times New Roman" panose="02020603050405020304" pitchFamily="18" charset="0"/>
            </a:endParaRPr>
          </a:p>
        </p:txBody>
      </p:sp>
      <p:cxnSp>
        <p:nvCxnSpPr>
          <p:cNvPr id="80" name="Straight Arrow Connector 69">
            <a:extLst>
              <a:ext uri="{FF2B5EF4-FFF2-40B4-BE49-F238E27FC236}">
                <a16:creationId xmlns:a16="http://schemas.microsoft.com/office/drawing/2014/main" id="{382357D3-6ED6-BD9E-E805-C885C1B35491}"/>
              </a:ext>
            </a:extLst>
          </p:cNvPr>
          <p:cNvCxnSpPr>
            <a:cxnSpLocks/>
            <a:endCxn id="79" idx="1"/>
          </p:cNvCxnSpPr>
          <p:nvPr/>
        </p:nvCxnSpPr>
        <p:spPr>
          <a:xfrm rot="16200000" flipH="1">
            <a:off x="4187983" y="3488915"/>
            <a:ext cx="1135182" cy="1244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357B23-1E0D-2A70-7BC4-E56E1DCF36A1}"/>
              </a:ext>
            </a:extLst>
          </p:cNvPr>
          <p:cNvSpPr>
            <a:spLocks noChangeAspect="1"/>
          </p:cNvSpPr>
          <p:nvPr/>
        </p:nvSpPr>
        <p:spPr>
          <a:xfrm>
            <a:off x="4817816" y="4347201"/>
            <a:ext cx="3786434" cy="233998"/>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marR="0" lvl="0" algn="just" defTabSz="914400" eaLnBrk="1" fontAlgn="auto" latinLnBrk="0" hangingPunct="1">
              <a:lnSpc>
                <a:spcPct val="100000"/>
              </a:lnSpc>
              <a:spcBef>
                <a:spcPts val="0"/>
              </a:spcBef>
              <a:spcAft>
                <a:spcPts val="0"/>
              </a:spcAft>
              <a:buClrTx/>
              <a:buSzTx/>
              <a:tabLst/>
              <a:defRPr/>
            </a:pPr>
            <a:r>
              <a:rPr kumimoji="0" lang="lt-LT" sz="800" b="0" i="0" u="none" strike="noStrike" kern="0" cap="none" spc="0" normalizeH="0" baseline="0">
                <a:ln>
                  <a:noFill/>
                </a:ln>
                <a:solidFill>
                  <a:schemeClr val="accent6"/>
                </a:solidFill>
                <a:effectLst/>
                <a:uLnTx/>
                <a:uFillTx/>
                <a:latin typeface="+mj-lt"/>
                <a:ea typeface="Calibri" panose="020F0502020204030204" pitchFamily="34" charset="0"/>
                <a:cs typeface="Times New Roman" panose="02020603050405020304" pitchFamily="18" charset="0"/>
              </a:rPr>
              <a:t>Nenustatyta jokių Programų neatitikimų su ES ar nacionaliniais prioritetais. Taip pat nenustatyta dubliavimo su kitomis iniciatyvomis.</a:t>
            </a:r>
            <a:endParaRPr kumimoji="0" lang="en-US" sz="800" b="0" i="0" u="none" strike="noStrike" kern="0" cap="none" spc="0" normalizeH="0" baseline="0">
              <a:ln>
                <a:noFill/>
              </a:ln>
              <a:solidFill>
                <a:schemeClr val="accent6"/>
              </a:solidFill>
              <a:effectLst/>
              <a:uLnTx/>
              <a:uFillTx/>
              <a:latin typeface="+mj-lt"/>
              <a:ea typeface="Calibri" panose="020F0502020204030204" pitchFamily="34" charset="0"/>
              <a:cs typeface="Times New Roman" panose="02020603050405020304" pitchFamily="18" charset="0"/>
            </a:endParaRPr>
          </a:p>
        </p:txBody>
      </p:sp>
      <p:cxnSp>
        <p:nvCxnSpPr>
          <p:cNvPr id="40" name="Straight Arrow Connector 69">
            <a:extLst>
              <a:ext uri="{FF2B5EF4-FFF2-40B4-BE49-F238E27FC236}">
                <a16:creationId xmlns:a16="http://schemas.microsoft.com/office/drawing/2014/main" id="{0549A06B-AE25-4511-88E0-21E951DDEB3E}"/>
              </a:ext>
            </a:extLst>
          </p:cNvPr>
          <p:cNvCxnSpPr>
            <a:cxnSpLocks/>
            <a:endCxn id="13" idx="1"/>
          </p:cNvCxnSpPr>
          <p:nvPr/>
        </p:nvCxnSpPr>
        <p:spPr>
          <a:xfrm rot="16200000" flipH="1">
            <a:off x="4015256" y="3661640"/>
            <a:ext cx="1480634" cy="1244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79F0ECA0-1605-F171-B63D-B7BB90CC6FB0}"/>
              </a:ext>
            </a:extLst>
          </p:cNvPr>
          <p:cNvGrpSpPr/>
          <p:nvPr/>
        </p:nvGrpSpPr>
        <p:grpSpPr>
          <a:xfrm>
            <a:off x="554942" y="126026"/>
            <a:ext cx="7729195" cy="214919"/>
            <a:chOff x="510170" y="158666"/>
            <a:chExt cx="7306451" cy="197965"/>
          </a:xfrm>
        </p:grpSpPr>
        <p:sp>
          <p:nvSpPr>
            <p:cNvPr id="77" name="Parallelogram 76">
              <a:extLst>
                <a:ext uri="{FF2B5EF4-FFF2-40B4-BE49-F238E27FC236}">
                  <a16:creationId xmlns:a16="http://schemas.microsoft.com/office/drawing/2014/main" id="{1F972E90-BC34-7281-7DFF-C2135D7F6D9C}"/>
                </a:ext>
              </a:extLst>
            </p:cNvPr>
            <p:cNvSpPr/>
            <p:nvPr/>
          </p:nvSpPr>
          <p:spPr>
            <a:xfrm>
              <a:off x="154520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tx1"/>
                  </a:solidFill>
                  <a:latin typeface="Calibri" panose="020F0502020204030204" pitchFamily="34" charset="0"/>
                </a:rPr>
                <a:t>3.2. </a:t>
              </a:r>
              <a:r>
                <a:rPr lang="lt-LT" sz="700" dirty="0">
                  <a:solidFill>
                    <a:schemeClr val="tx1"/>
                  </a:solidFill>
                  <a:latin typeface="Calibri" panose="020F0502020204030204" pitchFamily="34" charset="0"/>
                </a:rPr>
                <a:t>Programų progresas</a:t>
              </a:r>
            </a:p>
          </p:txBody>
        </p:sp>
        <p:sp>
          <p:nvSpPr>
            <p:cNvPr id="78" name="Parallelogram 77">
              <a:extLst>
                <a:ext uri="{FF2B5EF4-FFF2-40B4-BE49-F238E27FC236}">
                  <a16:creationId xmlns:a16="http://schemas.microsoft.com/office/drawing/2014/main" id="{5B101E8C-8D22-9466-96DC-FED35EEF4081}"/>
                </a:ext>
              </a:extLst>
            </p:cNvPr>
            <p:cNvSpPr/>
            <p:nvPr/>
          </p:nvSpPr>
          <p:spPr>
            <a:xfrm>
              <a:off x="510170" y="158666"/>
              <a:ext cx="1096273" cy="197965"/>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00" dirty="0">
                  <a:solidFill>
                    <a:schemeClr val="bg1"/>
                  </a:solidFill>
                  <a:latin typeface="Calibri" panose="020F0502020204030204" pitchFamily="34" charset="0"/>
                </a:rPr>
                <a:t>3.1. </a:t>
              </a:r>
              <a:r>
                <a:rPr lang="pt-BR" sz="700" dirty="0">
                  <a:solidFill>
                    <a:schemeClr val="bg1"/>
                  </a:solidFill>
                  <a:latin typeface="Calibri" panose="020F0502020204030204" pitchFamily="34" charset="0"/>
                </a:rPr>
                <a:t>Intervencijų logika, poreikiai ir nuoseklumas</a:t>
              </a:r>
              <a:endParaRPr lang="en-GB" sz="700" dirty="0">
                <a:solidFill>
                  <a:schemeClr val="bg1"/>
                </a:solidFill>
                <a:latin typeface="Calibri" panose="020F0502020204030204" pitchFamily="34" charset="0"/>
              </a:endParaRPr>
            </a:p>
          </p:txBody>
        </p:sp>
        <p:sp>
          <p:nvSpPr>
            <p:cNvPr id="81" name="Parallelogram 80">
              <a:extLst>
                <a:ext uri="{FF2B5EF4-FFF2-40B4-BE49-F238E27FC236}">
                  <a16:creationId xmlns:a16="http://schemas.microsoft.com/office/drawing/2014/main" id="{0FFCD507-34E8-6FCC-5DCB-E38592A36EBC}"/>
                </a:ext>
              </a:extLst>
            </p:cNvPr>
            <p:cNvSpPr/>
            <p:nvPr/>
          </p:nvSpPr>
          <p:spPr>
            <a:xfrm>
              <a:off x="258023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accent6"/>
                  </a:solidFill>
                  <a:latin typeface="Calibri" panose="020F0502020204030204" pitchFamily="34" charset="0"/>
                </a:rPr>
                <a:t>3.3. </a:t>
              </a:r>
              <a:r>
                <a:rPr lang="lt-LT" sz="700" dirty="0">
                  <a:solidFill>
                    <a:schemeClr val="accent6"/>
                  </a:solidFill>
                  <a:latin typeface="Calibri" panose="020F0502020204030204" pitchFamily="34" charset="0"/>
                </a:rPr>
                <a:t>Valdymas ir stebėsena</a:t>
              </a:r>
            </a:p>
          </p:txBody>
        </p:sp>
        <p:sp>
          <p:nvSpPr>
            <p:cNvPr id="82" name="Parallelogram 81">
              <a:extLst>
                <a:ext uri="{FF2B5EF4-FFF2-40B4-BE49-F238E27FC236}">
                  <a16:creationId xmlns:a16="http://schemas.microsoft.com/office/drawing/2014/main" id="{CFC548D6-497F-CDCA-EF5F-2BF6A745FF53}"/>
                </a:ext>
              </a:extLst>
            </p:cNvPr>
            <p:cNvSpPr/>
            <p:nvPr/>
          </p:nvSpPr>
          <p:spPr>
            <a:xfrm>
              <a:off x="3615261"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accent6"/>
                  </a:solidFill>
                  <a:latin typeface="Calibri" panose="020F0502020204030204" pitchFamily="34" charset="0"/>
                </a:rPr>
                <a:t>3.4. </a:t>
              </a:r>
              <a:r>
                <a:rPr lang="lt-LT" sz="700" dirty="0">
                  <a:solidFill>
                    <a:schemeClr val="accent6"/>
                  </a:solidFill>
                  <a:latin typeface="Calibri" panose="020F0502020204030204" pitchFamily="34" charset="0"/>
                </a:rPr>
                <a:t>Stebėsenos komiteto plėtros galimybės</a:t>
              </a:r>
              <a:endParaRPr lang="pt-BR" sz="700" dirty="0">
                <a:solidFill>
                  <a:schemeClr val="accent6"/>
                </a:solidFill>
                <a:latin typeface="Calibri" panose="020F0502020204030204" pitchFamily="34" charset="0"/>
              </a:endParaRPr>
            </a:p>
          </p:txBody>
        </p:sp>
        <p:sp>
          <p:nvSpPr>
            <p:cNvPr id="83" name="Parallelogram 82">
              <a:extLst>
                <a:ext uri="{FF2B5EF4-FFF2-40B4-BE49-F238E27FC236}">
                  <a16:creationId xmlns:a16="http://schemas.microsoft.com/office/drawing/2014/main" id="{023AF2B5-AB0D-1759-0531-25A7E6AE5B65}"/>
                </a:ext>
              </a:extLst>
            </p:cNvPr>
            <p:cNvSpPr/>
            <p:nvPr/>
          </p:nvSpPr>
          <p:spPr>
            <a:xfrm>
              <a:off x="465029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tx1"/>
                  </a:solidFill>
                  <a:latin typeface="Calibri" panose="020F0502020204030204" pitchFamily="34" charset="0"/>
                </a:rPr>
                <a:t>3.5. </a:t>
              </a:r>
              <a:r>
                <a:rPr lang="lt-LT" sz="700">
                  <a:solidFill>
                    <a:schemeClr val="tx1"/>
                  </a:solidFill>
                  <a:latin typeface="Calibri" panose="020F0502020204030204" pitchFamily="34" charset="0"/>
                </a:rPr>
                <a:t>Sklaidos veikla</a:t>
              </a:r>
            </a:p>
          </p:txBody>
        </p:sp>
        <p:sp>
          <p:nvSpPr>
            <p:cNvPr id="84" name="Parallelogram 83">
              <a:extLst>
                <a:ext uri="{FF2B5EF4-FFF2-40B4-BE49-F238E27FC236}">
                  <a16:creationId xmlns:a16="http://schemas.microsoft.com/office/drawing/2014/main" id="{D4D4840C-0790-18DE-6F97-C50E1C8DD33A}"/>
                </a:ext>
              </a:extLst>
            </p:cNvPr>
            <p:cNvSpPr/>
            <p:nvPr/>
          </p:nvSpPr>
          <p:spPr>
            <a:xfrm>
              <a:off x="5685319"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3.6. </a:t>
              </a:r>
              <a:r>
                <a:rPr lang="lt-LT" sz="700">
                  <a:solidFill>
                    <a:schemeClr val="accent6"/>
                  </a:solidFill>
                  <a:latin typeface="Calibri" panose="020F0502020204030204" pitchFamily="34" charset="0"/>
                </a:rPr>
                <a:t>Galimybės sumažinti administracinę naštą</a:t>
              </a:r>
            </a:p>
          </p:txBody>
        </p:sp>
        <p:sp>
          <p:nvSpPr>
            <p:cNvPr id="85" name="Parallelogram 84">
              <a:extLst>
                <a:ext uri="{FF2B5EF4-FFF2-40B4-BE49-F238E27FC236}">
                  <a16:creationId xmlns:a16="http://schemas.microsoft.com/office/drawing/2014/main" id="{791EE5F7-2DF9-04A1-4A50-BEE3E6809937}"/>
                </a:ext>
              </a:extLst>
            </p:cNvPr>
            <p:cNvSpPr/>
            <p:nvPr/>
          </p:nvSpPr>
          <p:spPr>
            <a:xfrm>
              <a:off x="6720348"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3.7. </a:t>
              </a:r>
              <a:r>
                <a:rPr lang="lt-LT" sz="700">
                  <a:solidFill>
                    <a:schemeClr val="accent6"/>
                  </a:solidFill>
                  <a:latin typeface="Calibri" panose="020F0502020204030204" pitchFamily="34" charset="0"/>
                </a:rPr>
                <a:t>ES pridėtinė vertė</a:t>
              </a:r>
              <a:endParaRPr lang="pt-BR" sz="700">
                <a:solidFill>
                  <a:schemeClr val="accent6"/>
                </a:solidFill>
                <a:latin typeface="Calibri" panose="020F0502020204030204" pitchFamily="34" charset="0"/>
              </a:endParaRPr>
            </a:p>
          </p:txBody>
        </p:sp>
      </p:grpSp>
    </p:spTree>
    <p:extLst>
      <p:ext uri="{BB962C8B-B14F-4D97-AF65-F5344CB8AC3E}">
        <p14:creationId xmlns:p14="http://schemas.microsoft.com/office/powerpoint/2010/main" val="124907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a:extLst>
              <a:ext uri="{FF2B5EF4-FFF2-40B4-BE49-F238E27FC236}">
                <a16:creationId xmlns:a16="http://schemas.microsoft.com/office/drawing/2014/main" id="{EEF2D2A0-D8A8-A3C0-BED3-6353021AAB64}"/>
              </a:ext>
            </a:extLst>
          </p:cNvPr>
          <p:cNvSpPr>
            <a:spLocks noGrp="1"/>
          </p:cNvSpPr>
          <p:nvPr>
            <p:ph type="title"/>
          </p:nvPr>
        </p:nvSpPr>
        <p:spPr>
          <a:xfrm>
            <a:off x="546100" y="361950"/>
            <a:ext cx="8051800" cy="446088"/>
          </a:xfrm>
        </p:spPr>
        <p:txBody>
          <a:bodyPr anchor="ctr">
            <a:noAutofit/>
          </a:bodyPr>
          <a:lstStyle/>
          <a:p>
            <a:pPr algn="just"/>
            <a:r>
              <a:rPr lang="lt-LT" sz="1100" dirty="0">
                <a:solidFill>
                  <a:schemeClr val="accent6"/>
                </a:solidFill>
              </a:rPr>
              <a:t>Vertinimų atlikimo metu SVVP Programos progresas – didesnis. Vertinimų atlikimo metu SVVP buvo suplanuota arba atlikta 86,63 mln. Eur vertės mokėjimų ir 7,45 mln. Eur vertės VSF mokėjimų. Vertinama, kad progresas leidžia tikėtis sėkmingo Programų įgyvendinimo</a:t>
            </a:r>
            <a:endParaRPr lang="en-GB" sz="1100" dirty="0">
              <a:solidFill>
                <a:schemeClr val="accent6"/>
              </a:solidFill>
            </a:endParaRPr>
          </a:p>
        </p:txBody>
      </p:sp>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p:txBody>
          <a:bodyPr/>
          <a:lstStyle/>
          <a:p>
            <a:fld id="{42B1E8F1-27DF-3C4C-AF5E-F329429EDE92}" type="slidenum">
              <a:rPr lang="en-US"/>
              <a:t>7</a:t>
            </a:fld>
            <a:endParaRPr lang="en-US"/>
          </a:p>
        </p:txBody>
      </p:sp>
      <p:sp>
        <p:nvSpPr>
          <p:cNvPr id="17" name="Rectangle 16">
            <a:extLst>
              <a:ext uri="{FF2B5EF4-FFF2-40B4-BE49-F238E27FC236}">
                <a16:creationId xmlns:a16="http://schemas.microsoft.com/office/drawing/2014/main" id="{C66F1D39-2C66-C8CC-F2C0-3E1AD3513880}"/>
              </a:ext>
            </a:extLst>
          </p:cNvPr>
          <p:cNvSpPr/>
          <p:nvPr/>
        </p:nvSpPr>
        <p:spPr>
          <a:xfrm>
            <a:off x="2289392" y="4637969"/>
            <a:ext cx="4549283" cy="451191"/>
          </a:xfrm>
          <a:prstGeom prst="rect">
            <a:avLst/>
          </a:prstGeom>
          <a:noFill/>
          <a:ln>
            <a:noFill/>
          </a:ln>
        </p:spPr>
        <p:txBody>
          <a:bodyPr spcFirstLastPara="1" wrap="square" lIns="91425" tIns="91425" rIns="91425" bIns="91425" numCol="2" rtlCol="0" anchor="ctr" anchorCtr="0">
            <a:noAutofit/>
          </a:bodyPr>
          <a:lstStyle/>
          <a:p>
            <a:pPr algn="just"/>
            <a:endParaRPr lang="lt-LT" sz="700" dirty="0">
              <a:solidFill>
                <a:schemeClr val="bg2"/>
              </a:solidFill>
            </a:endParaRPr>
          </a:p>
        </p:txBody>
      </p:sp>
      <p:sp>
        <p:nvSpPr>
          <p:cNvPr id="2" name="Rectangle 1">
            <a:extLst>
              <a:ext uri="{FF2B5EF4-FFF2-40B4-BE49-F238E27FC236}">
                <a16:creationId xmlns:a16="http://schemas.microsoft.com/office/drawing/2014/main" id="{AEA9003E-EA5C-F3BD-D3C1-CC2B64DC1658}"/>
              </a:ext>
            </a:extLst>
          </p:cNvPr>
          <p:cNvSpPr/>
          <p:nvPr/>
        </p:nvSpPr>
        <p:spPr>
          <a:xfrm>
            <a:off x="546100" y="849689"/>
            <a:ext cx="3989388" cy="144000"/>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lt-LT" sz="900" b="1" noProof="1">
                <a:solidFill>
                  <a:schemeClr val="tx2"/>
                </a:solidFill>
                <a:latin typeface="+mj-lt"/>
                <a:cs typeface="Arial" panose="020B0604020202020204" pitchFamily="34" charset="0"/>
              </a:rPr>
              <a:t>SVVP Programa ir progresas</a:t>
            </a:r>
            <a:endParaRPr lang="en-GB" sz="900" b="1" noProof="1">
              <a:solidFill>
                <a:schemeClr val="tx2"/>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A28832D4-1000-847F-890E-03E57FC363CC}"/>
              </a:ext>
            </a:extLst>
          </p:cNvPr>
          <p:cNvSpPr/>
          <p:nvPr/>
        </p:nvSpPr>
        <p:spPr>
          <a:xfrm>
            <a:off x="4615041" y="861736"/>
            <a:ext cx="3989388" cy="144000"/>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lt-LT" sz="900" b="1" noProof="1">
                <a:solidFill>
                  <a:schemeClr val="tx2"/>
                </a:solidFill>
                <a:latin typeface="+mj-lt"/>
                <a:cs typeface="Arial" panose="020B0604020202020204" pitchFamily="34" charset="0"/>
              </a:rPr>
              <a:t>VSF Programa ir progresas</a:t>
            </a:r>
            <a:endParaRPr lang="en-GB" sz="900" b="1" noProof="1">
              <a:solidFill>
                <a:schemeClr val="tx2"/>
              </a:solidFill>
              <a:latin typeface="+mj-lt"/>
              <a:cs typeface="Arial" panose="020B0604020202020204" pitchFamily="34" charset="0"/>
            </a:endParaRPr>
          </a:p>
        </p:txBody>
      </p:sp>
      <p:graphicFrame>
        <p:nvGraphicFramePr>
          <p:cNvPr id="42" name="Chart 41">
            <a:extLst>
              <a:ext uri="{FF2B5EF4-FFF2-40B4-BE49-F238E27FC236}">
                <a16:creationId xmlns:a16="http://schemas.microsoft.com/office/drawing/2014/main" id="{9BBA31D2-11B6-14C6-776B-65BC99F8A6BE}"/>
              </a:ext>
            </a:extLst>
          </p:cNvPr>
          <p:cNvGraphicFramePr/>
          <p:nvPr>
            <p:extLst>
              <p:ext uri="{D42A27DB-BD31-4B8C-83A1-F6EECF244321}">
                <p14:modId xmlns:p14="http://schemas.microsoft.com/office/powerpoint/2010/main" val="2440963463"/>
              </p:ext>
            </p:extLst>
          </p:nvPr>
        </p:nvGraphicFramePr>
        <p:xfrm>
          <a:off x="546101" y="2751138"/>
          <a:ext cx="3989388" cy="1836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a:extLst>
              <a:ext uri="{FF2B5EF4-FFF2-40B4-BE49-F238E27FC236}">
                <a16:creationId xmlns:a16="http://schemas.microsoft.com/office/drawing/2014/main" id="{F386BD9E-F158-09FA-179D-B1C5B42F35C6}"/>
              </a:ext>
            </a:extLst>
          </p:cNvPr>
          <p:cNvGraphicFramePr/>
          <p:nvPr>
            <p:extLst>
              <p:ext uri="{D42A27DB-BD31-4B8C-83A1-F6EECF244321}">
                <p14:modId xmlns:p14="http://schemas.microsoft.com/office/powerpoint/2010/main" val="2977414"/>
              </p:ext>
            </p:extLst>
          </p:nvPr>
        </p:nvGraphicFramePr>
        <p:xfrm>
          <a:off x="4608513" y="2751138"/>
          <a:ext cx="3995916" cy="1836737"/>
        </p:xfrm>
        <a:graphic>
          <a:graphicData uri="http://schemas.openxmlformats.org/drawingml/2006/chart">
            <c:chart xmlns:c="http://schemas.openxmlformats.org/drawingml/2006/chart" xmlns:r="http://schemas.openxmlformats.org/officeDocument/2006/relationships" r:id="rId4"/>
          </a:graphicData>
        </a:graphic>
      </p:graphicFrame>
      <p:grpSp>
        <p:nvGrpSpPr>
          <p:cNvPr id="44" name="Group 43">
            <a:extLst>
              <a:ext uri="{FF2B5EF4-FFF2-40B4-BE49-F238E27FC236}">
                <a16:creationId xmlns:a16="http://schemas.microsoft.com/office/drawing/2014/main" id="{341C65CF-B148-16A4-ED37-DD58B2A08924}"/>
              </a:ext>
            </a:extLst>
          </p:cNvPr>
          <p:cNvGrpSpPr/>
          <p:nvPr/>
        </p:nvGrpSpPr>
        <p:grpSpPr>
          <a:xfrm>
            <a:off x="554942" y="126026"/>
            <a:ext cx="7729195" cy="214919"/>
            <a:chOff x="510170" y="158666"/>
            <a:chExt cx="7306451" cy="197965"/>
          </a:xfrm>
        </p:grpSpPr>
        <p:sp>
          <p:nvSpPr>
            <p:cNvPr id="45" name="Parallelogram 44">
              <a:extLst>
                <a:ext uri="{FF2B5EF4-FFF2-40B4-BE49-F238E27FC236}">
                  <a16:creationId xmlns:a16="http://schemas.microsoft.com/office/drawing/2014/main" id="{A2A6B6ED-4652-DDB8-2A9E-3EC1095E75A8}"/>
                </a:ext>
              </a:extLst>
            </p:cNvPr>
            <p:cNvSpPr/>
            <p:nvPr/>
          </p:nvSpPr>
          <p:spPr>
            <a:xfrm>
              <a:off x="1545200" y="158666"/>
              <a:ext cx="1096273" cy="197965"/>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700" dirty="0">
                  <a:solidFill>
                    <a:schemeClr val="bg1"/>
                  </a:solidFill>
                  <a:latin typeface="Calibri" panose="020F0502020204030204" pitchFamily="34" charset="0"/>
                </a:rPr>
                <a:t>3.2. Programų progresas</a:t>
              </a:r>
            </a:p>
          </p:txBody>
        </p:sp>
        <p:sp>
          <p:nvSpPr>
            <p:cNvPr id="46" name="Parallelogram 45">
              <a:extLst>
                <a:ext uri="{FF2B5EF4-FFF2-40B4-BE49-F238E27FC236}">
                  <a16:creationId xmlns:a16="http://schemas.microsoft.com/office/drawing/2014/main" id="{15C64AE6-D1BB-BEC0-8C59-89A2B95FDC69}"/>
                </a:ext>
              </a:extLst>
            </p:cNvPr>
            <p:cNvSpPr/>
            <p:nvPr/>
          </p:nvSpPr>
          <p:spPr>
            <a:xfrm>
              <a:off x="51017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00">
                  <a:solidFill>
                    <a:schemeClr val="accent6"/>
                  </a:solidFill>
                  <a:latin typeface="Calibri" panose="020F0502020204030204" pitchFamily="34" charset="0"/>
                </a:rPr>
                <a:t>3.1. </a:t>
              </a:r>
              <a:r>
                <a:rPr lang="pt-BR" sz="700" err="1">
                  <a:solidFill>
                    <a:schemeClr val="accent6"/>
                  </a:solidFill>
                  <a:latin typeface="Calibri" panose="020F0502020204030204" pitchFamily="34" charset="0"/>
                </a:rPr>
                <a:t>Intervencijų</a:t>
              </a:r>
              <a:r>
                <a:rPr lang="pt-BR" sz="700">
                  <a:solidFill>
                    <a:schemeClr val="accent6"/>
                  </a:solidFill>
                  <a:latin typeface="Calibri" panose="020F0502020204030204" pitchFamily="34" charset="0"/>
                </a:rPr>
                <a:t> logika, poreikiai ir </a:t>
              </a:r>
              <a:r>
                <a:rPr lang="pt-BR" sz="700" err="1">
                  <a:solidFill>
                    <a:schemeClr val="accent6"/>
                  </a:solidFill>
                  <a:latin typeface="Calibri" panose="020F0502020204030204" pitchFamily="34" charset="0"/>
                </a:rPr>
                <a:t>nuoseklumas</a:t>
              </a:r>
              <a:endParaRPr lang="en-GB" sz="700">
                <a:solidFill>
                  <a:schemeClr val="accent6"/>
                </a:solidFill>
                <a:latin typeface="Calibri" panose="020F0502020204030204" pitchFamily="34" charset="0"/>
              </a:endParaRPr>
            </a:p>
          </p:txBody>
        </p:sp>
        <p:sp>
          <p:nvSpPr>
            <p:cNvPr id="47" name="Parallelogram 46">
              <a:extLst>
                <a:ext uri="{FF2B5EF4-FFF2-40B4-BE49-F238E27FC236}">
                  <a16:creationId xmlns:a16="http://schemas.microsoft.com/office/drawing/2014/main" id="{7EECF6CB-2FDF-F4EE-594B-67AE5F761C08}"/>
                </a:ext>
              </a:extLst>
            </p:cNvPr>
            <p:cNvSpPr/>
            <p:nvPr/>
          </p:nvSpPr>
          <p:spPr>
            <a:xfrm>
              <a:off x="258023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accent6"/>
                  </a:solidFill>
                  <a:latin typeface="Calibri" panose="020F0502020204030204" pitchFamily="34" charset="0"/>
                </a:rPr>
                <a:t>3.3. </a:t>
              </a:r>
              <a:r>
                <a:rPr lang="lt-LT" sz="700" dirty="0">
                  <a:solidFill>
                    <a:schemeClr val="accent6"/>
                  </a:solidFill>
                  <a:latin typeface="Calibri" panose="020F0502020204030204" pitchFamily="34" charset="0"/>
                </a:rPr>
                <a:t>Valdymas ir stebėsena</a:t>
              </a:r>
            </a:p>
          </p:txBody>
        </p:sp>
        <p:sp>
          <p:nvSpPr>
            <p:cNvPr id="48" name="Parallelogram 47">
              <a:extLst>
                <a:ext uri="{FF2B5EF4-FFF2-40B4-BE49-F238E27FC236}">
                  <a16:creationId xmlns:a16="http://schemas.microsoft.com/office/drawing/2014/main" id="{517F721B-135A-6AFB-8255-4366169A8925}"/>
                </a:ext>
              </a:extLst>
            </p:cNvPr>
            <p:cNvSpPr/>
            <p:nvPr/>
          </p:nvSpPr>
          <p:spPr>
            <a:xfrm>
              <a:off x="3615261"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3.4. </a:t>
              </a:r>
              <a:r>
                <a:rPr lang="lt-LT" sz="700">
                  <a:solidFill>
                    <a:schemeClr val="accent6"/>
                  </a:solidFill>
                  <a:latin typeface="Calibri" panose="020F0502020204030204" pitchFamily="34" charset="0"/>
                </a:rPr>
                <a:t>Stebėsenos komiteto plėtros galimybės</a:t>
              </a:r>
              <a:endParaRPr lang="pt-BR" sz="700">
                <a:solidFill>
                  <a:schemeClr val="accent6"/>
                </a:solidFill>
                <a:latin typeface="Calibri" panose="020F0502020204030204" pitchFamily="34" charset="0"/>
              </a:endParaRPr>
            </a:p>
          </p:txBody>
        </p:sp>
        <p:sp>
          <p:nvSpPr>
            <p:cNvPr id="50" name="Parallelogram 49">
              <a:extLst>
                <a:ext uri="{FF2B5EF4-FFF2-40B4-BE49-F238E27FC236}">
                  <a16:creationId xmlns:a16="http://schemas.microsoft.com/office/drawing/2014/main" id="{42F8D5BA-93AC-79E1-2F2B-9A06BD7C3787}"/>
                </a:ext>
              </a:extLst>
            </p:cNvPr>
            <p:cNvSpPr/>
            <p:nvPr/>
          </p:nvSpPr>
          <p:spPr>
            <a:xfrm>
              <a:off x="465029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tx1"/>
                  </a:solidFill>
                  <a:latin typeface="Calibri" panose="020F0502020204030204" pitchFamily="34" charset="0"/>
                </a:rPr>
                <a:t>3.5. </a:t>
              </a:r>
              <a:r>
                <a:rPr lang="lt-LT" sz="700">
                  <a:solidFill>
                    <a:schemeClr val="tx1"/>
                  </a:solidFill>
                  <a:latin typeface="Calibri" panose="020F0502020204030204" pitchFamily="34" charset="0"/>
                </a:rPr>
                <a:t>Sklaidos veikla</a:t>
              </a:r>
            </a:p>
          </p:txBody>
        </p:sp>
        <p:sp>
          <p:nvSpPr>
            <p:cNvPr id="51" name="Parallelogram 50">
              <a:extLst>
                <a:ext uri="{FF2B5EF4-FFF2-40B4-BE49-F238E27FC236}">
                  <a16:creationId xmlns:a16="http://schemas.microsoft.com/office/drawing/2014/main" id="{4C5631D9-7A61-5FC6-1BFC-BEA74D530A05}"/>
                </a:ext>
              </a:extLst>
            </p:cNvPr>
            <p:cNvSpPr/>
            <p:nvPr/>
          </p:nvSpPr>
          <p:spPr>
            <a:xfrm>
              <a:off x="5685319"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3.6. </a:t>
              </a:r>
              <a:r>
                <a:rPr lang="lt-LT" sz="700">
                  <a:solidFill>
                    <a:schemeClr val="accent6"/>
                  </a:solidFill>
                  <a:latin typeface="Calibri" panose="020F0502020204030204" pitchFamily="34" charset="0"/>
                </a:rPr>
                <a:t>Galimybės sumažinti administracinę naštą</a:t>
              </a:r>
            </a:p>
          </p:txBody>
        </p:sp>
        <p:sp>
          <p:nvSpPr>
            <p:cNvPr id="52" name="Parallelogram 51">
              <a:extLst>
                <a:ext uri="{FF2B5EF4-FFF2-40B4-BE49-F238E27FC236}">
                  <a16:creationId xmlns:a16="http://schemas.microsoft.com/office/drawing/2014/main" id="{6082955A-15DA-0D8D-5A39-023B682670FF}"/>
                </a:ext>
              </a:extLst>
            </p:cNvPr>
            <p:cNvSpPr/>
            <p:nvPr/>
          </p:nvSpPr>
          <p:spPr>
            <a:xfrm>
              <a:off x="6720348"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3.7. </a:t>
              </a:r>
              <a:r>
                <a:rPr lang="lt-LT" sz="700">
                  <a:solidFill>
                    <a:schemeClr val="accent6"/>
                  </a:solidFill>
                  <a:latin typeface="Calibri" panose="020F0502020204030204" pitchFamily="34" charset="0"/>
                </a:rPr>
                <a:t>ES pridėtinė vertė</a:t>
              </a:r>
              <a:endParaRPr lang="pt-BR" sz="700">
                <a:solidFill>
                  <a:schemeClr val="accent6"/>
                </a:solidFill>
                <a:latin typeface="Calibri" panose="020F0502020204030204" pitchFamily="34" charset="0"/>
              </a:endParaRPr>
            </a:p>
          </p:txBody>
        </p:sp>
      </p:grpSp>
      <p:sp>
        <p:nvSpPr>
          <p:cNvPr id="53" name="Rectangle 52">
            <a:extLst>
              <a:ext uri="{FF2B5EF4-FFF2-40B4-BE49-F238E27FC236}">
                <a16:creationId xmlns:a16="http://schemas.microsoft.com/office/drawing/2014/main" id="{06EEE96C-439E-64E5-B771-E859725F9992}"/>
              </a:ext>
            </a:extLst>
          </p:cNvPr>
          <p:cNvSpPr>
            <a:spLocks noChangeAspect="1"/>
          </p:cNvSpPr>
          <p:nvPr/>
        </p:nvSpPr>
        <p:spPr>
          <a:xfrm>
            <a:off x="546100" y="1035340"/>
            <a:ext cx="3989388" cy="1644360"/>
          </a:xfrm>
          <a:prstGeom prst="rect">
            <a:avLst/>
          </a:prstGeom>
          <a:solidFill>
            <a:schemeClr val="bg2">
              <a:lumMod val="20000"/>
              <a:lumOff val="80000"/>
            </a:schemeClr>
          </a:solidFill>
          <a:ln>
            <a:solidFill>
              <a:schemeClr val="bg2"/>
            </a:solidFill>
            <a:prstDash val="dash"/>
          </a:ln>
        </p:spPr>
        <p:txBody>
          <a:bodyPr spcFirstLastPara="1" wrap="square" lIns="57600" tIns="28800" rIns="57600" bIns="28800" rtlCol="0" anchor="ctr" anchorCtr="0">
            <a:noAutofit/>
          </a:bodyPr>
          <a:lstStyle/>
          <a:p>
            <a:pPr algn="just"/>
            <a:r>
              <a:rPr lang="lt-LT" sz="900" b="1" dirty="0">
                <a:effectLst/>
                <a:latin typeface="+mj-lt"/>
                <a:ea typeface="Calibri" panose="020F0502020204030204" pitchFamily="34" charset="0"/>
                <a:cs typeface="Arial"/>
              </a:rPr>
              <a:t>Bendras biudžetas</a:t>
            </a:r>
            <a:r>
              <a:rPr lang="lt-LT" sz="900" dirty="0">
                <a:effectLst/>
                <a:latin typeface="+mj-lt"/>
                <a:ea typeface="Calibri" panose="020F0502020204030204" pitchFamily="34" charset="0"/>
                <a:cs typeface="Arial"/>
              </a:rPr>
              <a:t>: 333,01 mln. Eur.</a:t>
            </a:r>
          </a:p>
          <a:p>
            <a:pPr algn="just"/>
            <a:endParaRPr lang="lt-LT" sz="900" dirty="0">
              <a:latin typeface="+mj-lt"/>
              <a:ea typeface="Calibri" panose="020F0502020204030204" pitchFamily="34" charset="0"/>
              <a:cs typeface="Arial"/>
            </a:endParaRPr>
          </a:p>
          <a:p>
            <a:pPr algn="just"/>
            <a:r>
              <a:rPr lang="lt-LT" sz="900" b="1" dirty="0">
                <a:effectLst/>
                <a:latin typeface="+mj-lt"/>
                <a:ea typeface="Calibri" panose="020F0502020204030204" pitchFamily="34" charset="0"/>
                <a:cs typeface="Arial"/>
              </a:rPr>
              <a:t>Išlaidų pasiskirstymas</a:t>
            </a:r>
            <a:r>
              <a:rPr lang="lt-LT" sz="900" dirty="0">
                <a:effectLst/>
                <a:latin typeface="+mj-lt"/>
                <a:ea typeface="Calibri" panose="020F0502020204030204" pitchFamily="34" charset="0"/>
                <a:cs typeface="Arial"/>
              </a:rPr>
              <a:t>: daugiau nei 60 proc. skirta STS, Sienos valdymo tikslui skirta – 33 proc., bendrai vizų politikai – 1,5 proc. Techninei paramai planuojama skirti 5,32 proc.</a:t>
            </a:r>
          </a:p>
          <a:p>
            <a:pPr algn="just"/>
            <a:endParaRPr lang="lt-LT" sz="900" dirty="0">
              <a:latin typeface="+mj-lt"/>
              <a:ea typeface="Calibri" panose="020F0502020204030204" pitchFamily="34" charset="0"/>
              <a:cs typeface="Arial"/>
            </a:endParaRPr>
          </a:p>
          <a:p>
            <a:pPr algn="just"/>
            <a:r>
              <a:rPr lang="lt-LT" sz="900" b="1" dirty="0">
                <a:effectLst/>
                <a:latin typeface="+mj-lt"/>
                <a:ea typeface="Calibri" panose="020F0502020204030204" pitchFamily="34" charset="0"/>
                <a:cs typeface="Arial"/>
              </a:rPr>
              <a:t>Projektai</a:t>
            </a:r>
            <a:r>
              <a:rPr lang="lt-LT" sz="900" dirty="0">
                <a:effectLst/>
                <a:latin typeface="+mj-lt"/>
                <a:ea typeface="Calibri" panose="020F0502020204030204" pitchFamily="34" charset="0"/>
                <a:cs typeface="Arial"/>
              </a:rPr>
              <a:t>: planuojama įgyvendinti 73 projektus. 9 kvietimai 50 projektų buvo pradėti įgyvendinti laiku (63 proc. investicijų). </a:t>
            </a:r>
            <a:r>
              <a:rPr lang="lt-LT" sz="900" dirty="0">
                <a:latin typeface="+mj-lt"/>
                <a:ea typeface="Calibri" panose="020F0502020204030204" pitchFamily="34" charset="0"/>
                <a:cs typeface="Arial"/>
              </a:rPr>
              <a:t>Likę 23 projektai turėtų būti įgyvendinti ateityje.</a:t>
            </a:r>
          </a:p>
          <a:p>
            <a:pPr algn="just"/>
            <a:endParaRPr lang="lt-LT" sz="900" dirty="0">
              <a:effectLst/>
              <a:latin typeface="+mj-lt"/>
              <a:ea typeface="Calibri" panose="020F0502020204030204" pitchFamily="34" charset="0"/>
              <a:cs typeface="Arial"/>
            </a:endParaRPr>
          </a:p>
          <a:p>
            <a:pPr algn="just"/>
            <a:r>
              <a:rPr lang="lt-LT" sz="900" b="1" dirty="0">
                <a:effectLst/>
                <a:latin typeface="+mj-lt"/>
                <a:ea typeface="Calibri" panose="020F0502020204030204" pitchFamily="34" charset="0"/>
                <a:cs typeface="Arial"/>
              </a:rPr>
              <a:t>Įgyvendinimas</a:t>
            </a:r>
            <a:r>
              <a:rPr lang="lt-LT" sz="900" dirty="0">
                <a:effectLst/>
                <a:latin typeface="+mj-lt"/>
                <a:ea typeface="Calibri" panose="020F0502020204030204" pitchFamily="34" charset="0"/>
                <a:cs typeface="Arial"/>
              </a:rPr>
              <a:t>: Vertinimo metu nebuvo nustatyta projektų įgyvendinimo vėlavimų.</a:t>
            </a:r>
          </a:p>
        </p:txBody>
      </p:sp>
      <p:sp>
        <p:nvSpPr>
          <p:cNvPr id="56" name="Rectangle 55">
            <a:extLst>
              <a:ext uri="{FF2B5EF4-FFF2-40B4-BE49-F238E27FC236}">
                <a16:creationId xmlns:a16="http://schemas.microsoft.com/office/drawing/2014/main" id="{CB7EA9B0-D129-EB65-CB08-8946CB176594}"/>
              </a:ext>
            </a:extLst>
          </p:cNvPr>
          <p:cNvSpPr>
            <a:spLocks noChangeAspect="1"/>
          </p:cNvSpPr>
          <p:nvPr/>
        </p:nvSpPr>
        <p:spPr>
          <a:xfrm>
            <a:off x="4615041" y="1035340"/>
            <a:ext cx="3989388" cy="1644360"/>
          </a:xfrm>
          <a:prstGeom prst="rect">
            <a:avLst/>
          </a:prstGeom>
          <a:solidFill>
            <a:schemeClr val="bg2">
              <a:lumMod val="20000"/>
              <a:lumOff val="80000"/>
            </a:schemeClr>
          </a:solidFill>
          <a:ln>
            <a:solidFill>
              <a:schemeClr val="bg2"/>
            </a:solidFill>
            <a:prstDash val="dash"/>
          </a:ln>
        </p:spPr>
        <p:txBody>
          <a:bodyPr spcFirstLastPara="1" wrap="square" lIns="57600" tIns="28800" rIns="57600" bIns="28800" rtlCol="0" anchor="ctr" anchorCtr="0">
            <a:noAutofit/>
          </a:bodyPr>
          <a:lstStyle/>
          <a:p>
            <a:pPr algn="just"/>
            <a:r>
              <a:rPr lang="lt-LT" sz="900" b="1" dirty="0">
                <a:effectLst/>
                <a:latin typeface="+mj-lt"/>
                <a:ea typeface="Calibri" panose="020F0502020204030204" pitchFamily="34" charset="0"/>
                <a:cs typeface="Arial"/>
              </a:rPr>
              <a:t>Bendras biudžetas</a:t>
            </a:r>
            <a:r>
              <a:rPr lang="lt-LT" sz="900" dirty="0">
                <a:effectLst/>
                <a:latin typeface="+mj-lt"/>
                <a:ea typeface="Calibri" panose="020F0502020204030204" pitchFamily="34" charset="0"/>
                <a:cs typeface="Arial"/>
              </a:rPr>
              <a:t>: 37,5 mln. Eur.</a:t>
            </a:r>
          </a:p>
          <a:p>
            <a:pPr algn="just"/>
            <a:endParaRPr lang="lt-LT" sz="900" dirty="0">
              <a:latin typeface="+mj-lt"/>
              <a:ea typeface="Calibri" panose="020F0502020204030204" pitchFamily="34" charset="0"/>
              <a:cs typeface="Arial"/>
            </a:endParaRPr>
          </a:p>
          <a:p>
            <a:pPr algn="just"/>
            <a:r>
              <a:rPr lang="lt-LT" sz="900" b="1" dirty="0">
                <a:effectLst/>
                <a:latin typeface="+mj-lt"/>
                <a:ea typeface="Calibri" panose="020F0502020204030204" pitchFamily="34" charset="0"/>
                <a:cs typeface="Arial"/>
              </a:rPr>
              <a:t>Išlaidų pasiskirstymas: </a:t>
            </a:r>
            <a:r>
              <a:rPr lang="lt-LT" sz="900" dirty="0">
                <a:latin typeface="+mj-lt"/>
                <a:ea typeface="Calibri" panose="020F0502020204030204" pitchFamily="34" charset="0"/>
                <a:cs typeface="Arial"/>
              </a:rPr>
              <a:t>iš 38 projektų, 17 yra numatyti informacijos mainų tikslui, 9 projektai – tarpvalstybiniam bendradarbiavimui, 12 projektų – kovai su nusikaltimais ir jų prevencijai.</a:t>
            </a:r>
            <a:endParaRPr lang="lt-LT" sz="900" dirty="0">
              <a:effectLst/>
              <a:latin typeface="+mj-lt"/>
              <a:ea typeface="Calibri" panose="020F0502020204030204" pitchFamily="34" charset="0"/>
              <a:cs typeface="Arial"/>
            </a:endParaRPr>
          </a:p>
          <a:p>
            <a:pPr algn="just"/>
            <a:endParaRPr lang="lt-LT" sz="900" dirty="0">
              <a:latin typeface="+mj-lt"/>
              <a:ea typeface="Calibri" panose="020F0502020204030204" pitchFamily="34" charset="0"/>
              <a:cs typeface="Arial"/>
            </a:endParaRPr>
          </a:p>
          <a:p>
            <a:pPr algn="just"/>
            <a:r>
              <a:rPr lang="lt-LT" sz="900" b="1" dirty="0">
                <a:effectLst/>
                <a:latin typeface="+mj-lt"/>
                <a:ea typeface="Calibri" panose="020F0502020204030204" pitchFamily="34" charset="0"/>
                <a:cs typeface="Arial"/>
              </a:rPr>
              <a:t>Projektai</a:t>
            </a:r>
            <a:r>
              <a:rPr lang="lt-LT" sz="900" dirty="0">
                <a:effectLst/>
                <a:latin typeface="+mj-lt"/>
                <a:ea typeface="Calibri" panose="020F0502020204030204" pitchFamily="34" charset="0"/>
                <a:cs typeface="Arial"/>
              </a:rPr>
              <a:t>: planuojama įgyvendinti 38 projektus. Kvietimai 17 projektu buvo paskelbti laiku, 1 projektas vėlavo ketvirčiu</a:t>
            </a:r>
            <a:r>
              <a:rPr lang="lt-LT" sz="900" dirty="0">
                <a:latin typeface="+mj-lt"/>
                <a:ea typeface="Calibri" panose="020F0502020204030204" pitchFamily="34" charset="0"/>
                <a:cs typeface="Arial"/>
              </a:rPr>
              <a:t>. Likę 20 projektų turėtų būti įgyvendinti ateityje.</a:t>
            </a:r>
          </a:p>
          <a:p>
            <a:pPr algn="just"/>
            <a:endParaRPr lang="lt-LT" sz="900" dirty="0">
              <a:effectLst/>
              <a:latin typeface="+mj-lt"/>
              <a:ea typeface="Calibri" panose="020F0502020204030204" pitchFamily="34" charset="0"/>
              <a:cs typeface="Arial"/>
            </a:endParaRPr>
          </a:p>
          <a:p>
            <a:pPr algn="just"/>
            <a:r>
              <a:rPr lang="lt-LT" sz="900" b="1" dirty="0">
                <a:effectLst/>
                <a:latin typeface="+mj-lt"/>
                <a:ea typeface="Calibri" panose="020F0502020204030204" pitchFamily="34" charset="0"/>
                <a:cs typeface="Arial"/>
              </a:rPr>
              <a:t>Įgyvendinimas</a:t>
            </a:r>
            <a:r>
              <a:rPr lang="lt-LT" sz="900" dirty="0">
                <a:effectLst/>
                <a:latin typeface="+mj-lt"/>
                <a:ea typeface="Calibri" panose="020F0502020204030204" pitchFamily="34" charset="0"/>
                <a:cs typeface="Arial"/>
              </a:rPr>
              <a:t>: Vertinimo metu dar nei vienas projektas nebuvo užbaigtas, todėl nebuvo galimybės įvertinti galimus vėlavimus.</a:t>
            </a:r>
          </a:p>
        </p:txBody>
      </p:sp>
    </p:spTree>
    <p:extLst>
      <p:ext uri="{BB962C8B-B14F-4D97-AF65-F5344CB8AC3E}">
        <p14:creationId xmlns:p14="http://schemas.microsoft.com/office/powerpoint/2010/main" val="391266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p:txBody>
          <a:bodyPr/>
          <a:lstStyle/>
          <a:p>
            <a:fld id="{42B1E8F1-27DF-3C4C-AF5E-F329429EDE92}" type="slidenum">
              <a:rPr lang="en-US"/>
              <a:t>8</a:t>
            </a:fld>
            <a:endParaRPr lang="en-US"/>
          </a:p>
        </p:txBody>
      </p:sp>
      <p:sp>
        <p:nvSpPr>
          <p:cNvPr id="31" name="Rectangle 30">
            <a:extLst>
              <a:ext uri="{FF2B5EF4-FFF2-40B4-BE49-F238E27FC236}">
                <a16:creationId xmlns:a16="http://schemas.microsoft.com/office/drawing/2014/main" id="{ABC397E2-6B9A-351C-7BE6-168D12AE242D}"/>
              </a:ext>
            </a:extLst>
          </p:cNvPr>
          <p:cNvSpPr/>
          <p:nvPr/>
        </p:nvSpPr>
        <p:spPr>
          <a:xfrm>
            <a:off x="542400" y="842963"/>
            <a:ext cx="3994149" cy="159664"/>
          </a:xfrm>
          <a:prstGeom prst="rect">
            <a:avLst/>
          </a:prstGeom>
          <a:solidFill>
            <a:schemeClr val="accent1"/>
          </a:solidFill>
          <a:ln w="12700" cap="flat" cmpd="sng" algn="ctr">
            <a:noFill/>
            <a:prstDash val="solid"/>
            <a:miter lim="800000"/>
          </a:ln>
          <a:effectLst/>
        </p:spPr>
        <p:txBody>
          <a:bodyPr lIns="18000" tIns="36000" rIns="36000" bIns="36000" rtlCol="0" anchor="ctr"/>
          <a:lstStyle/>
          <a:p>
            <a:pPr marR="0" lvl="0" algn="just" defTabSz="914400" eaLnBrk="1" fontAlgn="auto" latinLnBrk="0" hangingPunct="1">
              <a:lnSpc>
                <a:spcPct val="100000"/>
              </a:lnSpc>
              <a:spcBef>
                <a:spcPts val="0"/>
              </a:spcBef>
              <a:spcAft>
                <a:spcPts val="0"/>
              </a:spcAft>
              <a:buClrTx/>
              <a:buSzTx/>
              <a:tabLst/>
              <a:defRPr/>
            </a:pPr>
            <a:r>
              <a:rPr lang="lt-LT" sz="900" b="1" dirty="0">
                <a:solidFill>
                  <a:schemeClr val="tx2"/>
                </a:solidFill>
                <a:latin typeface="+mj-lt"/>
                <a:ea typeface="Calibri" panose="020F0502020204030204" pitchFamily="34" charset="0"/>
                <a:cs typeface="Arial" panose="020B0604020202020204" pitchFamily="34" charset="0"/>
              </a:rPr>
              <a:t>Vertinimo pagal kriterijus rezultatai</a:t>
            </a:r>
            <a:endParaRPr lang="en-GB" sz="900" b="1" dirty="0">
              <a:solidFill>
                <a:schemeClr val="tx2"/>
              </a:solidFill>
              <a:effectLst/>
              <a:latin typeface="+mj-lt"/>
              <a:ea typeface="Calibri" panose="020F050202020403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B61D418-E7C7-D8D5-C0C9-114685E8CBE1}"/>
              </a:ext>
            </a:extLst>
          </p:cNvPr>
          <p:cNvSpPr/>
          <p:nvPr/>
        </p:nvSpPr>
        <p:spPr>
          <a:xfrm>
            <a:off x="4611688" y="842963"/>
            <a:ext cx="3994150" cy="159664"/>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pt-BR" sz="900" b="1">
                <a:solidFill>
                  <a:schemeClr val="tx2"/>
                </a:solidFill>
                <a:latin typeface="+mj-lt"/>
                <a:cs typeface="Arial" panose="020B0604020202020204" pitchFamily="34" charset="0"/>
              </a:rPr>
              <a:t>Įgyvendinimo pažanga, galimos problemos ir švelninimo priemonės</a:t>
            </a:r>
            <a:endParaRPr lang="en-GB" sz="900" b="1">
              <a:solidFill>
                <a:schemeClr val="tx2"/>
              </a:solidFill>
              <a:latin typeface="+mj-lt"/>
              <a:cs typeface="Arial" panose="020B0604020202020204" pitchFamily="34" charset="0"/>
            </a:endParaRPr>
          </a:p>
        </p:txBody>
      </p:sp>
      <p:sp>
        <p:nvSpPr>
          <p:cNvPr id="26" name="Rectangle 25">
            <a:extLst>
              <a:ext uri="{FF2B5EF4-FFF2-40B4-BE49-F238E27FC236}">
                <a16:creationId xmlns:a16="http://schemas.microsoft.com/office/drawing/2014/main" id="{A4886A15-BD80-6738-EF3B-C9E2C919CB87}"/>
              </a:ext>
            </a:extLst>
          </p:cNvPr>
          <p:cNvSpPr>
            <a:spLocks noChangeAspect="1"/>
          </p:cNvSpPr>
          <p:nvPr/>
        </p:nvSpPr>
        <p:spPr>
          <a:xfrm>
            <a:off x="4614069" y="1049546"/>
            <a:ext cx="3979289" cy="1021454"/>
          </a:xfrm>
          <a:prstGeom prst="rect">
            <a:avLst/>
          </a:prstGeom>
          <a:solidFill>
            <a:schemeClr val="bg2">
              <a:lumMod val="20000"/>
              <a:lumOff val="80000"/>
            </a:schemeClr>
          </a:solidFill>
          <a:ln>
            <a:solidFill>
              <a:schemeClr val="accent2"/>
            </a:solidFill>
          </a:ln>
        </p:spPr>
        <p:txBody>
          <a:bodyPr spcFirstLastPara="1" wrap="square" lIns="57600" tIns="28800" rIns="57600" bIns="28800" rtlCol="0" anchor="ctr" anchorCtr="0">
            <a:noAutofit/>
          </a:bodyPr>
          <a:lstStyle/>
          <a:p>
            <a:pPr algn="just"/>
            <a:r>
              <a:rPr lang="lt-LT" sz="800" b="1" dirty="0">
                <a:latin typeface="+mj-lt"/>
              </a:rPr>
              <a:t>IS VORAS klausimai</a:t>
            </a:r>
            <a:r>
              <a:rPr lang="lt-LT" sz="800" dirty="0">
                <a:latin typeface="+mj-lt"/>
              </a:rPr>
              <a:t>: susiduriama su techniniais trikdžiais. Apie juos pranešama sistemos kūrėjui, laukiama pataisymų. </a:t>
            </a:r>
          </a:p>
          <a:p>
            <a:pPr algn="just"/>
            <a:r>
              <a:rPr lang="lt-LT" sz="800" b="1" dirty="0">
                <a:latin typeface="+mj-lt"/>
              </a:rPr>
              <a:t>Galimas žmogiškųjų išteklių trūkumas ateityje (CPVA): </a:t>
            </a:r>
            <a:r>
              <a:rPr lang="lt-LT" sz="800" dirty="0">
                <a:latin typeface="+mj-lt"/>
              </a:rPr>
              <a:t>ieškoma ir samdomi nauji darbuotojai, projektų vadovai, kad ateityje būtų užtikrintas tinkamas darbo krūvio paskirstymas. </a:t>
            </a:r>
          </a:p>
          <a:p>
            <a:pPr algn="just"/>
            <a:r>
              <a:rPr lang="lt-LT" sz="800" b="1" dirty="0">
                <a:latin typeface="+mj-lt"/>
              </a:rPr>
              <a:t>Komunikacijos gairių trūkumas: </a:t>
            </a:r>
            <a:r>
              <a:rPr lang="lt-LT" sz="800" dirty="0">
                <a:latin typeface="+mj-lt"/>
              </a:rPr>
              <a:t>Vertinimų atlikimo metu komunikacijos gairės dar nebuvo patvirtintos. Pasibaigus Vertinimams, gairės buvo patvirtintos.</a:t>
            </a:r>
            <a:endParaRPr lang="en-GB" sz="800" dirty="0">
              <a:latin typeface="+mj-lt"/>
            </a:endParaRPr>
          </a:p>
        </p:txBody>
      </p:sp>
      <p:sp>
        <p:nvSpPr>
          <p:cNvPr id="15" name="Rectangle 14">
            <a:extLst>
              <a:ext uri="{FF2B5EF4-FFF2-40B4-BE49-F238E27FC236}">
                <a16:creationId xmlns:a16="http://schemas.microsoft.com/office/drawing/2014/main" id="{9DE0A57B-3E82-6C3F-3AE9-7A9F1EA235DE}"/>
              </a:ext>
            </a:extLst>
          </p:cNvPr>
          <p:cNvSpPr/>
          <p:nvPr/>
        </p:nvSpPr>
        <p:spPr>
          <a:xfrm>
            <a:off x="4619468" y="2615870"/>
            <a:ext cx="3977073" cy="159663"/>
          </a:xfrm>
          <a:prstGeom prst="rect">
            <a:avLst/>
          </a:prstGeom>
          <a:solidFill>
            <a:schemeClr val="accent1"/>
          </a:solidFill>
          <a:ln w="12700" cap="flat" cmpd="sng" algn="ctr">
            <a:noFill/>
            <a:prstDash val="solid"/>
            <a:miter lim="800000"/>
          </a:ln>
          <a:effectLst/>
        </p:spPr>
        <p:txBody>
          <a:bodyPr lIns="18000" tIns="36000" rIns="36000" bIns="36000" rtlCol="0" anchor="ctr"/>
          <a:lstStyle/>
          <a:p>
            <a:pPr algn="just" defTabSz="914400"/>
            <a:r>
              <a:rPr lang="lt-LT" sz="900" b="1">
                <a:solidFill>
                  <a:schemeClr val="tx2"/>
                </a:solidFill>
                <a:latin typeface="+mj-lt"/>
                <a:cs typeface="Arial" panose="020B0604020202020204" pitchFamily="34" charset="0"/>
              </a:rPr>
              <a:t>Išvados</a:t>
            </a:r>
            <a:endParaRPr lang="en-GB" sz="900" b="1">
              <a:solidFill>
                <a:schemeClr val="tx2"/>
              </a:solidFill>
              <a:latin typeface="+mj-lt"/>
              <a:cs typeface="Arial" panose="020B0604020202020204" pitchFamily="34" charset="0"/>
            </a:endParaRPr>
          </a:p>
        </p:txBody>
      </p:sp>
      <p:sp>
        <p:nvSpPr>
          <p:cNvPr id="16" name="Rectangle 15">
            <a:extLst>
              <a:ext uri="{FF2B5EF4-FFF2-40B4-BE49-F238E27FC236}">
                <a16:creationId xmlns:a16="http://schemas.microsoft.com/office/drawing/2014/main" id="{DD469DD6-7A48-699C-F4AA-7C11D25DC649}"/>
              </a:ext>
            </a:extLst>
          </p:cNvPr>
          <p:cNvSpPr>
            <a:spLocks/>
          </p:cNvSpPr>
          <p:nvPr/>
        </p:nvSpPr>
        <p:spPr>
          <a:xfrm>
            <a:off x="4817817" y="2809497"/>
            <a:ext cx="3786434" cy="514800"/>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marR="0" lvl="0" algn="just" defTabSz="914400" eaLnBrk="1" fontAlgn="auto" latinLnBrk="0" hangingPunct="1">
              <a:lnSpc>
                <a:spcPct val="100000"/>
              </a:lnSpc>
              <a:spcBef>
                <a:spcPts val="0"/>
              </a:spcBef>
              <a:spcAft>
                <a:spcPts val="0"/>
              </a:spcAft>
              <a:buClrTx/>
              <a:buSzTx/>
              <a:tabLst/>
              <a:defRPr/>
            </a:pPr>
            <a:r>
              <a:rPr lang="lt-LT" sz="700" dirty="0">
                <a:latin typeface="+mj-lt"/>
                <a:ea typeface="Calibri" panose="020F0502020204030204" pitchFamily="34" charset="0"/>
                <a:cs typeface="Arial" panose="020B0604020202020204" pitchFamily="34" charset="0"/>
              </a:rPr>
              <a:t>Abiejų programų įgyvendinimo pradžia vėlavo, nes EK darbų planavimas užtruko ilgiau nei tikėtasi, tačiau projektai sėkmingai pradėti įgyvendinti. Pagrindiniai iššūkiai, darantys įtaką SVVP ir VSF įgyvendinimui: netinkamai veikianti elektroninė duomenų sistema, galimas žmogiškųjų išteklių trūkumas ateityje (CPVA), komunikacijos gairių trūkumas.</a:t>
            </a:r>
            <a:endParaRPr lang="en-GB" sz="700" dirty="0">
              <a:latin typeface="+mj-lt"/>
              <a:ea typeface="Calibri" panose="020F0502020204030204" pitchFamily="34" charset="0"/>
              <a:cs typeface="Arial" panose="020B0604020202020204" pitchFamily="34" charset="0"/>
            </a:endParaRPr>
          </a:p>
        </p:txBody>
      </p:sp>
      <p:cxnSp>
        <p:nvCxnSpPr>
          <p:cNvPr id="17" name="Straight Arrow Connector 69">
            <a:extLst>
              <a:ext uri="{FF2B5EF4-FFF2-40B4-BE49-F238E27FC236}">
                <a16:creationId xmlns:a16="http://schemas.microsoft.com/office/drawing/2014/main" id="{3C3CEFC2-A45B-224F-BCAE-AAC05DB77774}"/>
              </a:ext>
            </a:extLst>
          </p:cNvPr>
          <p:cNvCxnSpPr>
            <a:cxnSpLocks/>
            <a:endCxn id="16" idx="1"/>
          </p:cNvCxnSpPr>
          <p:nvPr/>
        </p:nvCxnSpPr>
        <p:spPr>
          <a:xfrm rot="16200000" flipH="1">
            <a:off x="4594546" y="2843626"/>
            <a:ext cx="322062" cy="12448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051B091-075F-725B-8654-5F8EE3900BF0}"/>
              </a:ext>
            </a:extLst>
          </p:cNvPr>
          <p:cNvSpPr>
            <a:spLocks noChangeAspect="1"/>
          </p:cNvSpPr>
          <p:nvPr/>
        </p:nvSpPr>
        <p:spPr>
          <a:xfrm>
            <a:off x="4817817" y="3354531"/>
            <a:ext cx="3786434" cy="514474"/>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marR="0" lvl="0" algn="just" defTabSz="914400" eaLnBrk="1" fontAlgn="auto" latinLnBrk="0" hangingPunct="1">
              <a:lnSpc>
                <a:spcPct val="100000"/>
              </a:lnSpc>
              <a:spcBef>
                <a:spcPts val="0"/>
              </a:spcBef>
              <a:spcAft>
                <a:spcPts val="0"/>
              </a:spcAft>
              <a:buClrTx/>
              <a:buSzTx/>
              <a:tabLst/>
              <a:defRPr/>
            </a:pPr>
            <a:r>
              <a:rPr kumimoji="0" lang="lt-LT" sz="700" b="0" i="0" u="none" strike="noStrike" kern="0" cap="none" spc="0" normalizeH="0" baseline="0" dirty="0">
                <a:ln>
                  <a:noFill/>
                </a:ln>
                <a:effectLst/>
                <a:uLnTx/>
                <a:uFillTx/>
                <a:latin typeface="+mj-lt"/>
                <a:ea typeface="Calibri" panose="020F0502020204030204" pitchFamily="34" charset="0"/>
                <a:cs typeface="Times New Roman"/>
              </a:rPr>
              <a:t>Abi programos apima įvairias priemones, kuriomis siekiama pagerinti sienų kontrolės operatyvumą ir padidinti saugumo užtikrinimo procese naudojamų technologijų veiksmingumą ir priežiūrą. Intervencinės priemonės atitinka mokslinę literatūrą ir anksčiau nustatytą gerąją patirtį.</a:t>
            </a:r>
            <a:endParaRPr kumimoji="0" lang="en-GB" sz="700" b="0" i="0" u="none" strike="noStrike" kern="0" cap="none" spc="0" normalizeH="0" baseline="0" dirty="0">
              <a:ln>
                <a:noFill/>
              </a:ln>
              <a:effectLst/>
              <a:uLnTx/>
              <a:uFillTx/>
              <a:latin typeface="+mj-lt"/>
              <a:ea typeface="Calibri" panose="020F0502020204030204" pitchFamily="34" charset="0"/>
              <a:cs typeface="Times New Roman"/>
            </a:endParaRPr>
          </a:p>
        </p:txBody>
      </p:sp>
      <p:cxnSp>
        <p:nvCxnSpPr>
          <p:cNvPr id="34" name="Straight Arrow Connector 69">
            <a:extLst>
              <a:ext uri="{FF2B5EF4-FFF2-40B4-BE49-F238E27FC236}">
                <a16:creationId xmlns:a16="http://schemas.microsoft.com/office/drawing/2014/main" id="{2AEEECB3-54F8-AF28-D414-FB21AF3F9230}"/>
              </a:ext>
            </a:extLst>
          </p:cNvPr>
          <p:cNvCxnSpPr>
            <a:cxnSpLocks/>
            <a:endCxn id="22" idx="1"/>
          </p:cNvCxnSpPr>
          <p:nvPr/>
        </p:nvCxnSpPr>
        <p:spPr>
          <a:xfrm rot="16200000" flipH="1">
            <a:off x="4349833" y="3143783"/>
            <a:ext cx="811709" cy="1242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9F50402-2361-68BA-0051-BC91AD59EDF0}"/>
              </a:ext>
            </a:extLst>
          </p:cNvPr>
          <p:cNvSpPr>
            <a:spLocks noChangeAspect="1"/>
          </p:cNvSpPr>
          <p:nvPr/>
        </p:nvSpPr>
        <p:spPr>
          <a:xfrm>
            <a:off x="4817817" y="3907161"/>
            <a:ext cx="3786434" cy="680714"/>
          </a:xfrm>
          <a:prstGeom prst="rect">
            <a:avLst/>
          </a:prstGeom>
          <a:solidFill>
            <a:schemeClr val="bg1"/>
          </a:solidFill>
          <a:ln>
            <a:solidFill>
              <a:schemeClr val="bg2"/>
            </a:solidFill>
            <a:prstDash val="dash"/>
          </a:ln>
        </p:spPr>
        <p:txBody>
          <a:bodyPr spcFirstLastPara="1" wrap="square" lIns="57600" tIns="28800" rIns="57600" bIns="28800" rtlCol="0" anchor="ctr" anchorCtr="0">
            <a:noAutofit/>
          </a:bodyPr>
          <a:lstStyle/>
          <a:p>
            <a:pPr lvl="0" algn="just" defTabSz="914400">
              <a:defRPr/>
            </a:pPr>
            <a:r>
              <a:rPr lang="lt-LT" sz="700" kern="0" dirty="0">
                <a:latin typeface="+mj-lt"/>
                <a:ea typeface="Calibri" panose="020F0502020204030204" pitchFamily="34" charset="0"/>
                <a:cs typeface="Times New Roman"/>
              </a:rPr>
              <a:t>Kadangi Programų institucijoms problemos yra žinomos, tikimasi, kad Programos bus vykdomos taip, kad būtų pasiekti planuoti rezultatai. SVVP programos pateiktų verčių atitikimas numatytiems projektų įgyvendinimo terminams kartu su numatomomis užbaigimo datomis 2024 m. arba 2025 m. rodo, kad projektų įgyvendinimo pažanga vyksta sklandžiai. VSF programos projektų įgyvendinimas dar tik prasidėjo, ir nė vienas projektas dar nėra baigtas.</a:t>
            </a:r>
            <a:endParaRPr lang="en-GB" sz="700" b="0" i="0" u="none" strike="noStrike" kern="0" cap="none" spc="0" normalizeH="0" baseline="0" dirty="0">
              <a:ln>
                <a:noFill/>
              </a:ln>
              <a:effectLst/>
              <a:uLnTx/>
              <a:uFillTx/>
              <a:latin typeface="+mj-lt"/>
              <a:ea typeface="Calibri" panose="020F0502020204030204" pitchFamily="34" charset="0"/>
              <a:cs typeface="Times New Roman" panose="02020603050405020304" pitchFamily="18" charset="0"/>
            </a:endParaRPr>
          </a:p>
        </p:txBody>
      </p:sp>
      <p:cxnSp>
        <p:nvCxnSpPr>
          <p:cNvPr id="41" name="Straight Arrow Connector 69">
            <a:extLst>
              <a:ext uri="{FF2B5EF4-FFF2-40B4-BE49-F238E27FC236}">
                <a16:creationId xmlns:a16="http://schemas.microsoft.com/office/drawing/2014/main" id="{7A9B0F1D-DB96-4D54-E742-5F55F1520EB1}"/>
              </a:ext>
            </a:extLst>
          </p:cNvPr>
          <p:cNvCxnSpPr>
            <a:cxnSpLocks/>
            <a:endCxn id="35" idx="1"/>
          </p:cNvCxnSpPr>
          <p:nvPr/>
        </p:nvCxnSpPr>
        <p:spPr>
          <a:xfrm rot="16200000" flipH="1">
            <a:off x="4004580" y="3434281"/>
            <a:ext cx="1501992" cy="12448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F64A7DC-E6F4-33CD-5976-7556B07743CE}"/>
              </a:ext>
            </a:extLst>
          </p:cNvPr>
          <p:cNvSpPr txBox="1"/>
          <p:nvPr/>
        </p:nvSpPr>
        <p:spPr>
          <a:xfrm>
            <a:off x="940820" y="1269637"/>
            <a:ext cx="2560993" cy="764804"/>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pt-BR" sz="800" b="1" dirty="0">
                <a:solidFill>
                  <a:schemeClr val="accent1"/>
                </a:solidFill>
                <a:latin typeface="+mj-lt"/>
                <a:ea typeface="Calibri" panose="020F0502020204030204" pitchFamily="34" charset="0"/>
                <a:cs typeface="Arial" panose="020B0604020202020204" pitchFamily="34" charset="0"/>
              </a:rPr>
              <a:t>Interviu ir stebėsenos duomenys: </a:t>
            </a:r>
            <a:endParaRPr lang="lt-LT" sz="800" b="1" dirty="0">
              <a:solidFill>
                <a:schemeClr val="accent1"/>
              </a:solidFill>
              <a:latin typeface="+mj-lt"/>
              <a:ea typeface="Calibri" panose="020F050202020403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effectLst/>
                <a:latin typeface="+mj-lt"/>
                <a:ea typeface="Calibri" panose="020F0502020204030204" pitchFamily="34" charset="0"/>
                <a:cs typeface="Arial" panose="020B0604020202020204" pitchFamily="34" charset="0"/>
              </a:rPr>
              <a:t>Kol kas per anksti pateikti išsamius argumentus dėl faktinės bendro </a:t>
            </a:r>
            <a:r>
              <a:rPr lang="lt-LT" sz="800">
                <a:effectLst/>
                <a:latin typeface="+mj-lt"/>
                <a:ea typeface="Calibri" panose="020F0502020204030204" pitchFamily="34" charset="0"/>
                <a:cs typeface="Arial" panose="020B0604020202020204" pitchFamily="34" charset="0"/>
              </a:rPr>
              <a:t>Programų</a:t>
            </a:r>
            <a:r>
              <a:rPr lang="lt-LT" sz="800" dirty="0">
                <a:effectLst/>
                <a:latin typeface="+mj-lt"/>
                <a:ea typeface="Calibri" panose="020F0502020204030204" pitchFamily="34" charset="0"/>
                <a:cs typeface="Arial" panose="020B0604020202020204" pitchFamily="34" charset="0"/>
              </a:rPr>
              <a:t> įgyvendinimo pažangos, ypač VSF atveju, tačiau nebuvo nustatyta problemų, kurios nebūtų žinomos Programos institucijoms ir kurios galėtų riboti savalaikį Programų įgyvendinimą.</a:t>
            </a:r>
            <a:endParaRPr lang="en-US" sz="800" dirty="0">
              <a:effectLst/>
              <a:latin typeface="+mj-lt"/>
              <a:ea typeface="Calibri" panose="020F050202020403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3A87EED-E745-6BB5-5004-762D753E756D}"/>
              </a:ext>
            </a:extLst>
          </p:cNvPr>
          <p:cNvSpPr txBox="1"/>
          <p:nvPr/>
        </p:nvSpPr>
        <p:spPr>
          <a:xfrm>
            <a:off x="940820" y="2120628"/>
            <a:ext cx="2560993" cy="766016"/>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lt-LT" sz="800" b="1" dirty="0">
                <a:solidFill>
                  <a:schemeClr val="accent1"/>
                </a:solidFill>
                <a:effectLst/>
                <a:latin typeface="+mj-lt"/>
                <a:ea typeface="Calibri" panose="020F0502020204030204" pitchFamily="34" charset="0"/>
                <a:cs typeface="Arial"/>
              </a:rPr>
              <a:t>Interviu</a:t>
            </a:r>
            <a:r>
              <a:rPr lang="en-GB" sz="800" b="1" dirty="0">
                <a:solidFill>
                  <a:schemeClr val="accent1"/>
                </a:solidFill>
                <a:effectLst/>
                <a:latin typeface="+mj-lt"/>
                <a:ea typeface="Calibri" panose="020F0502020204030204" pitchFamily="34" charset="0"/>
                <a:cs typeface="Arial"/>
              </a:rPr>
              <a:t> </a:t>
            </a:r>
            <a:r>
              <a:rPr lang="lt-LT" sz="800" b="1" dirty="0">
                <a:solidFill>
                  <a:schemeClr val="accent1"/>
                </a:solidFill>
                <a:effectLst/>
                <a:latin typeface="+mj-lt"/>
                <a:ea typeface="Calibri" panose="020F0502020204030204" pitchFamily="34" charset="0"/>
                <a:cs typeface="Arial"/>
              </a:rPr>
              <a:t>medžiagos analizė</a:t>
            </a:r>
            <a:r>
              <a:rPr lang="en-GB" sz="800" b="1" dirty="0">
                <a:solidFill>
                  <a:schemeClr val="accent1"/>
                </a:solidFill>
                <a:effectLst/>
                <a:latin typeface="+mj-lt"/>
                <a:ea typeface="Calibri" panose="020F0502020204030204" pitchFamily="34" charset="0"/>
                <a:cs typeface="Arial"/>
              </a:rPr>
              <a:t>: </a:t>
            </a:r>
            <a:endParaRPr lang="lt-LT" sz="800" b="1" dirty="0">
              <a:solidFill>
                <a:schemeClr val="accent1"/>
              </a:solidFill>
              <a:effectLst/>
              <a:latin typeface="+mj-lt"/>
              <a:ea typeface="Calibri" panose="020F0502020204030204" pitchFamily="34" charset="0"/>
              <a:cs typeface="Arial"/>
            </a:endParaRPr>
          </a:p>
          <a:p>
            <a:pPr algn="just" defTabSz="914400">
              <a:defRPr/>
            </a:pPr>
            <a:r>
              <a:rPr lang="lt-LT" sz="800" dirty="0">
                <a:effectLst/>
                <a:latin typeface="+mj-lt"/>
                <a:ea typeface="Calibri" panose="020F0502020204030204" pitchFamily="34" charset="0"/>
                <a:cs typeface="Arial"/>
              </a:rPr>
              <a:t>Tinkamai nustatyti iššūkiai, darantys įtaką Programos tikslo įgyvendinimui ir pažangai.</a:t>
            </a:r>
            <a:endParaRPr lang="en-GB" sz="800" dirty="0">
              <a:effectLst/>
              <a:latin typeface="+mj-lt"/>
              <a:ea typeface="Calibri" panose="020F0502020204030204" pitchFamily="34" charset="0"/>
              <a:cs typeface="Arial"/>
            </a:endParaRPr>
          </a:p>
        </p:txBody>
      </p:sp>
      <p:sp>
        <p:nvSpPr>
          <p:cNvPr id="45" name="TextBox 44">
            <a:extLst>
              <a:ext uri="{FF2B5EF4-FFF2-40B4-BE49-F238E27FC236}">
                <a16:creationId xmlns:a16="http://schemas.microsoft.com/office/drawing/2014/main" id="{66E0FAC8-5D7D-EC1B-4759-DD6DE4DA3861}"/>
              </a:ext>
            </a:extLst>
          </p:cNvPr>
          <p:cNvSpPr txBox="1"/>
          <p:nvPr/>
        </p:nvSpPr>
        <p:spPr>
          <a:xfrm>
            <a:off x="940820" y="2972831"/>
            <a:ext cx="2560993" cy="766016"/>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lt-LT" sz="800" b="1" dirty="0">
                <a:solidFill>
                  <a:schemeClr val="accent1"/>
                </a:solidFill>
                <a:effectLst/>
                <a:latin typeface="+mj-lt"/>
                <a:ea typeface="Calibri" panose="020F0502020204030204" pitchFamily="34" charset="0"/>
                <a:cs typeface="Arial"/>
              </a:rPr>
              <a:t>Intervencijos logikos rekonstrukcija ir mokslinės literatūros apžvalga: </a:t>
            </a:r>
          </a:p>
          <a:p>
            <a:pPr algn="just" defTabSz="914400">
              <a:defRPr/>
            </a:pPr>
            <a:r>
              <a:rPr lang="lt-LT" sz="800" dirty="0">
                <a:effectLst/>
                <a:latin typeface="+mj-lt"/>
                <a:ea typeface="Calibri" panose="020F0502020204030204" pitchFamily="34" charset="0"/>
                <a:cs typeface="Arial"/>
              </a:rPr>
              <a:t>Programose remiamos intervencijų ir veiksmų rūšys, kurie, remiantis turimais moksliniais įrodymais, anksčiau atliktais vertinimais, yra veiksmingi.</a:t>
            </a:r>
          </a:p>
        </p:txBody>
      </p:sp>
      <p:sp>
        <p:nvSpPr>
          <p:cNvPr id="46" name="TextBox 45">
            <a:extLst>
              <a:ext uri="{FF2B5EF4-FFF2-40B4-BE49-F238E27FC236}">
                <a16:creationId xmlns:a16="http://schemas.microsoft.com/office/drawing/2014/main" id="{F4C9E463-470D-617F-BC3D-04C301D06B4A}"/>
              </a:ext>
            </a:extLst>
          </p:cNvPr>
          <p:cNvSpPr txBox="1"/>
          <p:nvPr/>
        </p:nvSpPr>
        <p:spPr>
          <a:xfrm>
            <a:off x="940820" y="3825034"/>
            <a:ext cx="2560993" cy="766016"/>
          </a:xfrm>
          <a:prstGeom prst="rect">
            <a:avLst/>
          </a:prstGeom>
          <a:solidFill>
            <a:schemeClr val="tx2"/>
          </a:solidFill>
          <a:ln>
            <a:solidFill>
              <a:schemeClr val="accent1"/>
            </a:solidFill>
            <a:prstDash val="dash"/>
          </a:ln>
        </p:spPr>
        <p:txBody>
          <a:bodyPr wrap="square" lIns="57600" tIns="28800" rIns="57600" bIns="28800" anchor="t">
            <a:noAutofit/>
          </a:bodyPr>
          <a:lstStyle/>
          <a:p>
            <a:pPr algn="just" defTabSz="914400">
              <a:defRPr/>
            </a:pPr>
            <a:r>
              <a:rPr lang="lt-LT" sz="800" b="1" dirty="0">
                <a:solidFill>
                  <a:schemeClr val="accent1"/>
                </a:solidFill>
                <a:effectLst/>
                <a:latin typeface="+mj-lt"/>
                <a:ea typeface="Calibri" panose="020F0502020204030204" pitchFamily="34" charset="0"/>
                <a:cs typeface="Arial"/>
              </a:rPr>
              <a:t>Praėjusio laikotarpio tarpinės ataskaitos analizė: </a:t>
            </a:r>
          </a:p>
          <a:p>
            <a:pPr algn="just" defTabSz="914400">
              <a:defRPr/>
            </a:pPr>
            <a:r>
              <a:rPr lang="lt-LT" sz="800" dirty="0">
                <a:effectLst/>
                <a:latin typeface="+mj-lt"/>
                <a:ea typeface="Calibri" panose="020F0502020204030204" pitchFamily="34" charset="0"/>
                <a:cs typeface="Arial"/>
              </a:rPr>
              <a:t>Programoje naudojamasi praėjusiame laikotarpyje nustatyta gerąja patirtimi.</a:t>
            </a:r>
          </a:p>
        </p:txBody>
      </p:sp>
      <p:sp>
        <p:nvSpPr>
          <p:cNvPr id="47" name="Rectangle 46">
            <a:extLst>
              <a:ext uri="{FF2B5EF4-FFF2-40B4-BE49-F238E27FC236}">
                <a16:creationId xmlns:a16="http://schemas.microsoft.com/office/drawing/2014/main" id="{5215FAF4-7D86-DB27-9CC8-65DD6EC6175A}"/>
              </a:ext>
            </a:extLst>
          </p:cNvPr>
          <p:cNvSpPr/>
          <p:nvPr/>
        </p:nvSpPr>
        <p:spPr>
          <a:xfrm rot="5400000">
            <a:off x="3698371" y="910335"/>
            <a:ext cx="163962" cy="451191"/>
          </a:xfrm>
          <a:prstGeom prst="rect">
            <a:avLst/>
          </a:prstGeom>
          <a:solidFill>
            <a:schemeClr val="bg2"/>
          </a:solidFill>
          <a:ln>
            <a:noFill/>
          </a:ln>
        </p:spPr>
        <p:txBody>
          <a:bodyPr spcFirstLastPara="1" vert="vert270" wrap="square" lIns="91425" tIns="91425" rIns="91425" bIns="91425" rtlCol="0" anchor="ctr" anchorCtr="0">
            <a:noAutofit/>
          </a:bodyPr>
          <a:lstStyle/>
          <a:p>
            <a:pPr marL="0" indent="0" algn="ctr" rtl="0">
              <a:spcBef>
                <a:spcPts val="0"/>
              </a:spcBef>
              <a:spcAft>
                <a:spcPts val="0"/>
              </a:spcAft>
              <a:buNone/>
            </a:pPr>
            <a:r>
              <a:rPr lang="en-GB" sz="800">
                <a:latin typeface="+mj-lt"/>
              </a:rPr>
              <a:t>SVVP</a:t>
            </a:r>
          </a:p>
        </p:txBody>
      </p:sp>
      <p:sp>
        <p:nvSpPr>
          <p:cNvPr id="48" name="Rectangle 47">
            <a:extLst>
              <a:ext uri="{FF2B5EF4-FFF2-40B4-BE49-F238E27FC236}">
                <a16:creationId xmlns:a16="http://schemas.microsoft.com/office/drawing/2014/main" id="{F3331D48-9A13-91C8-5190-E21119CF826C}"/>
              </a:ext>
            </a:extLst>
          </p:cNvPr>
          <p:cNvSpPr/>
          <p:nvPr/>
        </p:nvSpPr>
        <p:spPr>
          <a:xfrm rot="5400000">
            <a:off x="4203290" y="888354"/>
            <a:ext cx="163962" cy="495153"/>
          </a:xfrm>
          <a:prstGeom prst="rect">
            <a:avLst/>
          </a:prstGeom>
          <a:solidFill>
            <a:schemeClr val="bg2"/>
          </a:solidFill>
          <a:ln>
            <a:noFill/>
          </a:ln>
        </p:spPr>
        <p:txBody>
          <a:bodyPr spcFirstLastPara="1" vert="vert270" wrap="square" lIns="91425" tIns="91425" rIns="91425" bIns="91425" rtlCol="0" anchor="ctr" anchorCtr="0">
            <a:noAutofit/>
          </a:bodyPr>
          <a:lstStyle/>
          <a:p>
            <a:pPr marL="0" indent="0" algn="ctr" rtl="0">
              <a:spcBef>
                <a:spcPts val="0"/>
              </a:spcBef>
              <a:spcAft>
                <a:spcPts val="0"/>
              </a:spcAft>
              <a:buNone/>
            </a:pPr>
            <a:r>
              <a:rPr lang="en-GB" sz="800">
                <a:latin typeface="+mj-lt"/>
              </a:rPr>
              <a:t>VSF</a:t>
            </a:r>
          </a:p>
        </p:txBody>
      </p:sp>
      <p:grpSp>
        <p:nvGrpSpPr>
          <p:cNvPr id="49" name="Group 48">
            <a:extLst>
              <a:ext uri="{FF2B5EF4-FFF2-40B4-BE49-F238E27FC236}">
                <a16:creationId xmlns:a16="http://schemas.microsoft.com/office/drawing/2014/main" id="{AD3A935A-B802-C7DE-744C-19E9D40D5C69}"/>
              </a:ext>
            </a:extLst>
          </p:cNvPr>
          <p:cNvGrpSpPr/>
          <p:nvPr/>
        </p:nvGrpSpPr>
        <p:grpSpPr>
          <a:xfrm>
            <a:off x="584176" y="1493831"/>
            <a:ext cx="3876754" cy="316416"/>
            <a:chOff x="584176" y="1483479"/>
            <a:chExt cx="3876754" cy="316416"/>
          </a:xfrm>
        </p:grpSpPr>
        <p:grpSp>
          <p:nvGrpSpPr>
            <p:cNvPr id="50" name="Group 49">
              <a:extLst>
                <a:ext uri="{FF2B5EF4-FFF2-40B4-BE49-F238E27FC236}">
                  <a16:creationId xmlns:a16="http://schemas.microsoft.com/office/drawing/2014/main" id="{4E68B507-4CFF-6271-015E-6D49D06FAD24}"/>
                </a:ext>
              </a:extLst>
            </p:cNvPr>
            <p:cNvGrpSpPr/>
            <p:nvPr/>
          </p:nvGrpSpPr>
          <p:grpSpPr>
            <a:xfrm>
              <a:off x="584176" y="1483479"/>
              <a:ext cx="316416" cy="316416"/>
              <a:chOff x="587036" y="1066742"/>
              <a:chExt cx="316416" cy="316416"/>
            </a:xfrm>
          </p:grpSpPr>
          <p:pic>
            <p:nvPicPr>
              <p:cNvPr id="55" name="Graphic 54">
                <a:extLst>
                  <a:ext uri="{FF2B5EF4-FFF2-40B4-BE49-F238E27FC236}">
                    <a16:creationId xmlns:a16="http://schemas.microsoft.com/office/drawing/2014/main" id="{30CBE185-8516-AD6F-DA45-4C07CDE84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56" name="TextBox 55">
                <a:extLst>
                  <a:ext uri="{FF2B5EF4-FFF2-40B4-BE49-F238E27FC236}">
                    <a16:creationId xmlns:a16="http://schemas.microsoft.com/office/drawing/2014/main" id="{E6FF8567-1A84-52E3-BD39-D40C6FFAFC62}"/>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1</a:t>
                </a:r>
              </a:p>
            </p:txBody>
          </p:sp>
        </p:grpSp>
        <p:pic>
          <p:nvPicPr>
            <p:cNvPr id="51" name="Picture 50">
              <a:extLst>
                <a:ext uri="{FF2B5EF4-FFF2-40B4-BE49-F238E27FC236}">
                  <a16:creationId xmlns:a16="http://schemas.microsoft.com/office/drawing/2014/main" id="{C675989C-8C71-180E-2763-7CB523C5854F}"/>
                </a:ext>
              </a:extLst>
            </p:cNvPr>
            <p:cNvPicPr>
              <a:picLocks noChangeAspect="1"/>
            </p:cNvPicPr>
            <p:nvPr/>
          </p:nvPicPr>
          <p:blipFill>
            <a:blip r:embed="rId5"/>
            <a:stretch>
              <a:fillRect/>
            </a:stretch>
          </p:blipFill>
          <p:spPr>
            <a:xfrm>
              <a:off x="3601396" y="1508327"/>
              <a:ext cx="355547" cy="250974"/>
            </a:xfrm>
            <a:prstGeom prst="rect">
              <a:avLst/>
            </a:prstGeom>
          </p:spPr>
        </p:pic>
        <p:pic>
          <p:nvPicPr>
            <p:cNvPr id="52" name="Picture 51">
              <a:extLst>
                <a:ext uri="{FF2B5EF4-FFF2-40B4-BE49-F238E27FC236}">
                  <a16:creationId xmlns:a16="http://schemas.microsoft.com/office/drawing/2014/main" id="{ECF59B9A-2F26-A1E9-5BA2-5737CD30ED3D}"/>
                </a:ext>
              </a:extLst>
            </p:cNvPr>
            <p:cNvPicPr>
              <a:picLocks noChangeAspect="1"/>
            </p:cNvPicPr>
            <p:nvPr/>
          </p:nvPicPr>
          <p:blipFill>
            <a:blip r:embed="rId5"/>
            <a:stretch>
              <a:fillRect/>
            </a:stretch>
          </p:blipFill>
          <p:spPr>
            <a:xfrm>
              <a:off x="4105383" y="1508327"/>
              <a:ext cx="355547" cy="250974"/>
            </a:xfrm>
            <a:prstGeom prst="rect">
              <a:avLst/>
            </a:prstGeom>
          </p:spPr>
        </p:pic>
      </p:grpSp>
      <p:grpSp>
        <p:nvGrpSpPr>
          <p:cNvPr id="57" name="Group 56">
            <a:extLst>
              <a:ext uri="{FF2B5EF4-FFF2-40B4-BE49-F238E27FC236}">
                <a16:creationId xmlns:a16="http://schemas.microsoft.com/office/drawing/2014/main" id="{865488ED-C061-7B64-7DE4-ADB377D1D127}"/>
              </a:ext>
            </a:extLst>
          </p:cNvPr>
          <p:cNvGrpSpPr/>
          <p:nvPr/>
        </p:nvGrpSpPr>
        <p:grpSpPr>
          <a:xfrm>
            <a:off x="584176" y="2343987"/>
            <a:ext cx="3876754" cy="320432"/>
            <a:chOff x="584176" y="2376109"/>
            <a:chExt cx="3876754" cy="320432"/>
          </a:xfrm>
        </p:grpSpPr>
        <p:grpSp>
          <p:nvGrpSpPr>
            <p:cNvPr id="58" name="Group 57">
              <a:extLst>
                <a:ext uri="{FF2B5EF4-FFF2-40B4-BE49-F238E27FC236}">
                  <a16:creationId xmlns:a16="http://schemas.microsoft.com/office/drawing/2014/main" id="{14B60709-44BB-0756-537F-609DBE55FF01}"/>
                </a:ext>
              </a:extLst>
            </p:cNvPr>
            <p:cNvGrpSpPr/>
            <p:nvPr/>
          </p:nvGrpSpPr>
          <p:grpSpPr>
            <a:xfrm>
              <a:off x="584176" y="2380125"/>
              <a:ext cx="316416" cy="316416"/>
              <a:chOff x="587036" y="1066742"/>
              <a:chExt cx="316416" cy="316416"/>
            </a:xfrm>
          </p:grpSpPr>
          <p:pic>
            <p:nvPicPr>
              <p:cNvPr id="64" name="Graphic 63">
                <a:extLst>
                  <a:ext uri="{FF2B5EF4-FFF2-40B4-BE49-F238E27FC236}">
                    <a16:creationId xmlns:a16="http://schemas.microsoft.com/office/drawing/2014/main" id="{893F8328-98F3-9A00-4A11-FBA70E91AE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65" name="TextBox 64">
                <a:extLst>
                  <a:ext uri="{FF2B5EF4-FFF2-40B4-BE49-F238E27FC236}">
                    <a16:creationId xmlns:a16="http://schemas.microsoft.com/office/drawing/2014/main" id="{9AB17465-07F4-5F40-05F2-48694A0F1B0E}"/>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2</a:t>
                </a:r>
              </a:p>
            </p:txBody>
          </p:sp>
        </p:grpSp>
        <p:pic>
          <p:nvPicPr>
            <p:cNvPr id="59" name="Picture 58">
              <a:extLst>
                <a:ext uri="{FF2B5EF4-FFF2-40B4-BE49-F238E27FC236}">
                  <a16:creationId xmlns:a16="http://schemas.microsoft.com/office/drawing/2014/main" id="{6F393A9C-D89A-C362-FF2C-D5454A8609D3}"/>
                </a:ext>
              </a:extLst>
            </p:cNvPr>
            <p:cNvPicPr>
              <a:picLocks noChangeAspect="1"/>
            </p:cNvPicPr>
            <p:nvPr/>
          </p:nvPicPr>
          <p:blipFill>
            <a:blip r:embed="rId5"/>
            <a:stretch>
              <a:fillRect/>
            </a:stretch>
          </p:blipFill>
          <p:spPr>
            <a:xfrm>
              <a:off x="3601396" y="2376109"/>
              <a:ext cx="355547" cy="250974"/>
            </a:xfrm>
            <a:prstGeom prst="rect">
              <a:avLst/>
            </a:prstGeom>
          </p:spPr>
        </p:pic>
        <p:pic>
          <p:nvPicPr>
            <p:cNvPr id="63" name="Picture 62">
              <a:extLst>
                <a:ext uri="{FF2B5EF4-FFF2-40B4-BE49-F238E27FC236}">
                  <a16:creationId xmlns:a16="http://schemas.microsoft.com/office/drawing/2014/main" id="{E7305036-0FAF-9FF9-30D5-938C01278C04}"/>
                </a:ext>
              </a:extLst>
            </p:cNvPr>
            <p:cNvPicPr>
              <a:picLocks noChangeAspect="1"/>
            </p:cNvPicPr>
            <p:nvPr/>
          </p:nvPicPr>
          <p:blipFill>
            <a:blip r:embed="rId5"/>
            <a:stretch>
              <a:fillRect/>
            </a:stretch>
          </p:blipFill>
          <p:spPr>
            <a:xfrm>
              <a:off x="4105383" y="2376109"/>
              <a:ext cx="355547" cy="250974"/>
            </a:xfrm>
            <a:prstGeom prst="rect">
              <a:avLst/>
            </a:prstGeom>
          </p:spPr>
        </p:pic>
      </p:grpSp>
      <p:grpSp>
        <p:nvGrpSpPr>
          <p:cNvPr id="66" name="Group 65">
            <a:extLst>
              <a:ext uri="{FF2B5EF4-FFF2-40B4-BE49-F238E27FC236}">
                <a16:creationId xmlns:a16="http://schemas.microsoft.com/office/drawing/2014/main" id="{63544388-7611-FA44-29AB-BBEFEC0B79E2}"/>
              </a:ext>
            </a:extLst>
          </p:cNvPr>
          <p:cNvGrpSpPr/>
          <p:nvPr/>
        </p:nvGrpSpPr>
        <p:grpSpPr>
          <a:xfrm>
            <a:off x="584176" y="3198159"/>
            <a:ext cx="3876754" cy="317594"/>
            <a:chOff x="584176" y="3218789"/>
            <a:chExt cx="3876754" cy="317594"/>
          </a:xfrm>
        </p:grpSpPr>
        <p:grpSp>
          <p:nvGrpSpPr>
            <p:cNvPr id="67" name="Group 66">
              <a:extLst>
                <a:ext uri="{FF2B5EF4-FFF2-40B4-BE49-F238E27FC236}">
                  <a16:creationId xmlns:a16="http://schemas.microsoft.com/office/drawing/2014/main" id="{C4B7438E-9536-AC5B-8B5C-2E43E9CB166D}"/>
                </a:ext>
              </a:extLst>
            </p:cNvPr>
            <p:cNvGrpSpPr/>
            <p:nvPr/>
          </p:nvGrpSpPr>
          <p:grpSpPr>
            <a:xfrm>
              <a:off x="584176" y="3218789"/>
              <a:ext cx="316416" cy="316416"/>
              <a:chOff x="587036" y="1066742"/>
              <a:chExt cx="316416" cy="316416"/>
            </a:xfrm>
          </p:grpSpPr>
          <p:pic>
            <p:nvPicPr>
              <p:cNvPr id="70" name="Graphic 69">
                <a:extLst>
                  <a:ext uri="{FF2B5EF4-FFF2-40B4-BE49-F238E27FC236}">
                    <a16:creationId xmlns:a16="http://schemas.microsoft.com/office/drawing/2014/main" id="{F5235EDD-4CDA-2113-209B-93FAF40407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71" name="TextBox 70">
                <a:extLst>
                  <a:ext uri="{FF2B5EF4-FFF2-40B4-BE49-F238E27FC236}">
                    <a16:creationId xmlns:a16="http://schemas.microsoft.com/office/drawing/2014/main" id="{800A5AF6-8605-AA39-E179-A227C4788E15}"/>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en-US" b="1">
                    <a:solidFill>
                      <a:srgbClr val="E1E1D5"/>
                    </a:solidFill>
                    <a:latin typeface="Calibri" panose="020F0502020204030204" pitchFamily="34" charset="0"/>
                  </a:rPr>
                  <a:t>3</a:t>
                </a:r>
              </a:p>
            </p:txBody>
          </p:sp>
        </p:grpSp>
        <p:pic>
          <p:nvPicPr>
            <p:cNvPr id="68" name="Picture 67">
              <a:extLst>
                <a:ext uri="{FF2B5EF4-FFF2-40B4-BE49-F238E27FC236}">
                  <a16:creationId xmlns:a16="http://schemas.microsoft.com/office/drawing/2014/main" id="{5ADC4435-3103-ADE5-B566-7B5F4FCBFBD7}"/>
                </a:ext>
              </a:extLst>
            </p:cNvPr>
            <p:cNvPicPr>
              <a:picLocks noChangeAspect="1"/>
            </p:cNvPicPr>
            <p:nvPr/>
          </p:nvPicPr>
          <p:blipFill>
            <a:blip r:embed="rId5"/>
            <a:stretch>
              <a:fillRect/>
            </a:stretch>
          </p:blipFill>
          <p:spPr>
            <a:xfrm>
              <a:off x="3601396" y="3285409"/>
              <a:ext cx="355547" cy="250974"/>
            </a:xfrm>
            <a:prstGeom prst="rect">
              <a:avLst/>
            </a:prstGeom>
          </p:spPr>
        </p:pic>
        <p:pic>
          <p:nvPicPr>
            <p:cNvPr id="69" name="Picture 68">
              <a:extLst>
                <a:ext uri="{FF2B5EF4-FFF2-40B4-BE49-F238E27FC236}">
                  <a16:creationId xmlns:a16="http://schemas.microsoft.com/office/drawing/2014/main" id="{027EBDEA-42B7-399D-9934-92EC455AE7D1}"/>
                </a:ext>
              </a:extLst>
            </p:cNvPr>
            <p:cNvPicPr>
              <a:picLocks noChangeAspect="1"/>
            </p:cNvPicPr>
            <p:nvPr/>
          </p:nvPicPr>
          <p:blipFill>
            <a:blip r:embed="rId5"/>
            <a:stretch>
              <a:fillRect/>
            </a:stretch>
          </p:blipFill>
          <p:spPr>
            <a:xfrm>
              <a:off x="4105383" y="3285409"/>
              <a:ext cx="355547" cy="250974"/>
            </a:xfrm>
            <a:prstGeom prst="rect">
              <a:avLst/>
            </a:prstGeom>
          </p:spPr>
        </p:pic>
      </p:grpSp>
      <p:grpSp>
        <p:nvGrpSpPr>
          <p:cNvPr id="72" name="Group 71">
            <a:extLst>
              <a:ext uri="{FF2B5EF4-FFF2-40B4-BE49-F238E27FC236}">
                <a16:creationId xmlns:a16="http://schemas.microsoft.com/office/drawing/2014/main" id="{D629E968-E560-18EB-4E6E-C758C3D73257}"/>
              </a:ext>
            </a:extLst>
          </p:cNvPr>
          <p:cNvGrpSpPr/>
          <p:nvPr/>
        </p:nvGrpSpPr>
        <p:grpSpPr>
          <a:xfrm>
            <a:off x="584176" y="4049494"/>
            <a:ext cx="3876754" cy="317097"/>
            <a:chOff x="584176" y="3983440"/>
            <a:chExt cx="3876754" cy="317097"/>
          </a:xfrm>
        </p:grpSpPr>
        <p:grpSp>
          <p:nvGrpSpPr>
            <p:cNvPr id="73" name="Group 72">
              <a:extLst>
                <a:ext uri="{FF2B5EF4-FFF2-40B4-BE49-F238E27FC236}">
                  <a16:creationId xmlns:a16="http://schemas.microsoft.com/office/drawing/2014/main" id="{75C42E8A-A11F-0A5C-4903-A54AFB026B43}"/>
                </a:ext>
              </a:extLst>
            </p:cNvPr>
            <p:cNvGrpSpPr/>
            <p:nvPr/>
          </p:nvGrpSpPr>
          <p:grpSpPr>
            <a:xfrm>
              <a:off x="584176" y="3984121"/>
              <a:ext cx="316416" cy="316416"/>
              <a:chOff x="587036" y="1066742"/>
              <a:chExt cx="316416" cy="316416"/>
            </a:xfrm>
          </p:grpSpPr>
          <p:pic>
            <p:nvPicPr>
              <p:cNvPr id="76" name="Graphic 75">
                <a:extLst>
                  <a:ext uri="{FF2B5EF4-FFF2-40B4-BE49-F238E27FC236}">
                    <a16:creationId xmlns:a16="http://schemas.microsoft.com/office/drawing/2014/main" id="{E522F075-6D42-3D7F-06BB-5ABB9BF2ED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036" y="1066742"/>
                <a:ext cx="316416" cy="316416"/>
              </a:xfrm>
              <a:prstGeom prst="rect">
                <a:avLst/>
              </a:prstGeom>
            </p:spPr>
          </p:pic>
          <p:sp>
            <p:nvSpPr>
              <p:cNvPr id="77" name="TextBox 76">
                <a:extLst>
                  <a:ext uri="{FF2B5EF4-FFF2-40B4-BE49-F238E27FC236}">
                    <a16:creationId xmlns:a16="http://schemas.microsoft.com/office/drawing/2014/main" id="{8BDC5C0C-B0D2-1620-9C40-DF5A4175233D}"/>
                  </a:ext>
                </a:extLst>
              </p:cNvPr>
              <p:cNvSpPr txBox="1"/>
              <p:nvPr/>
            </p:nvSpPr>
            <p:spPr>
              <a:xfrm>
                <a:off x="655351" y="1130118"/>
                <a:ext cx="179785" cy="179785"/>
              </a:xfrm>
              <a:prstGeom prst="rect">
                <a:avLst/>
              </a:prstGeom>
              <a:noFill/>
            </p:spPr>
            <p:txBody>
              <a:bodyPr wrap="square" lIns="0" tIns="0" rIns="0" bIns="0" rtlCol="0" anchor="ctr">
                <a:noAutofit/>
              </a:bodyPr>
              <a:lstStyle/>
              <a:p>
                <a:pPr algn="ctr"/>
                <a:r>
                  <a:rPr lang="ru-RU" b="1">
                    <a:solidFill>
                      <a:srgbClr val="E1E1D5"/>
                    </a:solidFill>
                    <a:latin typeface="Calibri" panose="020F0502020204030204" pitchFamily="34" charset="0"/>
                  </a:rPr>
                  <a:t>4</a:t>
                </a:r>
                <a:endParaRPr lang="en-US" b="1">
                  <a:solidFill>
                    <a:srgbClr val="E1E1D5"/>
                  </a:solidFill>
                  <a:latin typeface="Calibri" panose="020F0502020204030204" pitchFamily="34" charset="0"/>
                </a:endParaRPr>
              </a:p>
            </p:txBody>
          </p:sp>
        </p:grpSp>
        <p:pic>
          <p:nvPicPr>
            <p:cNvPr id="74" name="Picture 73">
              <a:extLst>
                <a:ext uri="{FF2B5EF4-FFF2-40B4-BE49-F238E27FC236}">
                  <a16:creationId xmlns:a16="http://schemas.microsoft.com/office/drawing/2014/main" id="{F5823297-6F11-AEBA-E75A-717159A18DDD}"/>
                </a:ext>
              </a:extLst>
            </p:cNvPr>
            <p:cNvPicPr>
              <a:picLocks noChangeAspect="1"/>
            </p:cNvPicPr>
            <p:nvPr/>
          </p:nvPicPr>
          <p:blipFill>
            <a:blip r:embed="rId5"/>
            <a:stretch>
              <a:fillRect/>
            </a:stretch>
          </p:blipFill>
          <p:spPr>
            <a:xfrm>
              <a:off x="3601396" y="3983440"/>
              <a:ext cx="355547" cy="250974"/>
            </a:xfrm>
            <a:prstGeom prst="rect">
              <a:avLst/>
            </a:prstGeom>
          </p:spPr>
        </p:pic>
        <p:pic>
          <p:nvPicPr>
            <p:cNvPr id="75" name="Picture 74">
              <a:extLst>
                <a:ext uri="{FF2B5EF4-FFF2-40B4-BE49-F238E27FC236}">
                  <a16:creationId xmlns:a16="http://schemas.microsoft.com/office/drawing/2014/main" id="{D64DFB80-DA24-BFD7-2948-CF30C4EC6416}"/>
                </a:ext>
              </a:extLst>
            </p:cNvPr>
            <p:cNvPicPr>
              <a:picLocks noChangeAspect="1"/>
            </p:cNvPicPr>
            <p:nvPr/>
          </p:nvPicPr>
          <p:blipFill>
            <a:blip r:embed="rId5"/>
            <a:stretch>
              <a:fillRect/>
            </a:stretch>
          </p:blipFill>
          <p:spPr>
            <a:xfrm>
              <a:off x="4105383" y="3983440"/>
              <a:ext cx="355547" cy="250974"/>
            </a:xfrm>
            <a:prstGeom prst="rect">
              <a:avLst/>
            </a:prstGeom>
          </p:spPr>
        </p:pic>
      </p:grpSp>
      <p:sp>
        <p:nvSpPr>
          <p:cNvPr id="78" name="Title 1">
            <a:extLst>
              <a:ext uri="{FF2B5EF4-FFF2-40B4-BE49-F238E27FC236}">
                <a16:creationId xmlns:a16="http://schemas.microsoft.com/office/drawing/2014/main" id="{5AAFF78A-7715-E8F3-795C-2D8956D3CDC7}"/>
              </a:ext>
            </a:extLst>
          </p:cNvPr>
          <p:cNvSpPr txBox="1">
            <a:spLocks/>
          </p:cNvSpPr>
          <p:nvPr/>
        </p:nvSpPr>
        <p:spPr>
          <a:xfrm>
            <a:off x="539750" y="389362"/>
            <a:ext cx="8064500" cy="434651"/>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2200" b="1" i="0" kern="1200">
                <a:solidFill>
                  <a:srgbClr val="2D3934"/>
                </a:solidFill>
                <a:latin typeface="Calibri" panose="020F0502020204030204" pitchFamily="34" charset="0"/>
                <a:ea typeface="+mj-ea"/>
                <a:cs typeface="+mj-cs"/>
              </a:defRPr>
            </a:lvl1pPr>
          </a:lstStyle>
          <a:p>
            <a:pPr algn="just"/>
            <a:r>
              <a:rPr lang="lt-LT" sz="1100" dirty="0">
                <a:solidFill>
                  <a:schemeClr val="accent6"/>
                </a:solidFill>
              </a:rPr>
              <a:t>Nors pradiniuose etapuose buvo vėluojama, pasiektas progresas nekelia abejonių dėl Programų sėkmingo įgyvendinimo ateityje. Programos valdyme taikoma geroji praktika, intervencinės priemonės koreliuoja su nacionaliniais ir ES tikslais, moksline literatūra. Visos Vertinimo metu nustatytos problemos yra žinomos ir sprendžiamos Programų institucijų</a:t>
            </a:r>
            <a:endParaRPr lang="en-GB" sz="1100" dirty="0">
              <a:solidFill>
                <a:schemeClr val="accent6"/>
              </a:solidFill>
            </a:endParaRPr>
          </a:p>
        </p:txBody>
      </p:sp>
      <p:grpSp>
        <p:nvGrpSpPr>
          <p:cNvPr id="11" name="Group 10">
            <a:extLst>
              <a:ext uri="{FF2B5EF4-FFF2-40B4-BE49-F238E27FC236}">
                <a16:creationId xmlns:a16="http://schemas.microsoft.com/office/drawing/2014/main" id="{C181EB91-D312-9B8D-6971-4677508B796C}"/>
              </a:ext>
            </a:extLst>
          </p:cNvPr>
          <p:cNvGrpSpPr/>
          <p:nvPr/>
        </p:nvGrpSpPr>
        <p:grpSpPr>
          <a:xfrm>
            <a:off x="554942" y="126026"/>
            <a:ext cx="7729195" cy="214919"/>
            <a:chOff x="510170" y="158666"/>
            <a:chExt cx="7306451" cy="197965"/>
          </a:xfrm>
        </p:grpSpPr>
        <p:sp>
          <p:nvSpPr>
            <p:cNvPr id="12" name="Parallelogram 11">
              <a:extLst>
                <a:ext uri="{FF2B5EF4-FFF2-40B4-BE49-F238E27FC236}">
                  <a16:creationId xmlns:a16="http://schemas.microsoft.com/office/drawing/2014/main" id="{106C1D8A-F092-90D3-6BAD-845C50869363}"/>
                </a:ext>
              </a:extLst>
            </p:cNvPr>
            <p:cNvSpPr/>
            <p:nvPr/>
          </p:nvSpPr>
          <p:spPr>
            <a:xfrm>
              <a:off x="154520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700" dirty="0">
                  <a:solidFill>
                    <a:schemeClr val="accent6"/>
                  </a:solidFill>
                  <a:latin typeface="Calibri" panose="020F0502020204030204" pitchFamily="34" charset="0"/>
                </a:rPr>
                <a:t>3.2. Programų progresas</a:t>
              </a:r>
            </a:p>
          </p:txBody>
        </p:sp>
        <p:sp>
          <p:nvSpPr>
            <p:cNvPr id="14" name="Parallelogram 13">
              <a:extLst>
                <a:ext uri="{FF2B5EF4-FFF2-40B4-BE49-F238E27FC236}">
                  <a16:creationId xmlns:a16="http://schemas.microsoft.com/office/drawing/2014/main" id="{67823E7E-1871-303F-BAA7-CAE7A3D7256C}"/>
                </a:ext>
              </a:extLst>
            </p:cNvPr>
            <p:cNvSpPr/>
            <p:nvPr/>
          </p:nvSpPr>
          <p:spPr>
            <a:xfrm>
              <a:off x="51017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00">
                  <a:solidFill>
                    <a:schemeClr val="accent6"/>
                  </a:solidFill>
                  <a:latin typeface="Calibri" panose="020F0502020204030204" pitchFamily="34" charset="0"/>
                </a:rPr>
                <a:t>3.1. </a:t>
              </a:r>
              <a:r>
                <a:rPr lang="pt-BR" sz="700" err="1">
                  <a:solidFill>
                    <a:schemeClr val="accent6"/>
                  </a:solidFill>
                  <a:latin typeface="Calibri" panose="020F0502020204030204" pitchFamily="34" charset="0"/>
                </a:rPr>
                <a:t>Intervencijų</a:t>
              </a:r>
              <a:r>
                <a:rPr lang="pt-BR" sz="700">
                  <a:solidFill>
                    <a:schemeClr val="accent6"/>
                  </a:solidFill>
                  <a:latin typeface="Calibri" panose="020F0502020204030204" pitchFamily="34" charset="0"/>
                </a:rPr>
                <a:t> logika, poreikiai ir </a:t>
              </a:r>
              <a:r>
                <a:rPr lang="pt-BR" sz="700" err="1">
                  <a:solidFill>
                    <a:schemeClr val="accent6"/>
                  </a:solidFill>
                  <a:latin typeface="Calibri" panose="020F0502020204030204" pitchFamily="34" charset="0"/>
                </a:rPr>
                <a:t>nuoseklumas</a:t>
              </a:r>
              <a:endParaRPr lang="en-GB" sz="700">
                <a:solidFill>
                  <a:schemeClr val="accent6"/>
                </a:solidFill>
                <a:latin typeface="Calibri" panose="020F0502020204030204" pitchFamily="34" charset="0"/>
              </a:endParaRPr>
            </a:p>
          </p:txBody>
        </p:sp>
        <p:sp>
          <p:nvSpPr>
            <p:cNvPr id="18" name="Parallelogram 17">
              <a:extLst>
                <a:ext uri="{FF2B5EF4-FFF2-40B4-BE49-F238E27FC236}">
                  <a16:creationId xmlns:a16="http://schemas.microsoft.com/office/drawing/2014/main" id="{DB052153-EC5B-4633-6354-1F3FBD6FD35F}"/>
                </a:ext>
              </a:extLst>
            </p:cNvPr>
            <p:cNvSpPr/>
            <p:nvPr/>
          </p:nvSpPr>
          <p:spPr>
            <a:xfrm>
              <a:off x="2580230" y="158666"/>
              <a:ext cx="1096273" cy="197965"/>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bg1"/>
                  </a:solidFill>
                  <a:latin typeface="Calibri" panose="020F0502020204030204" pitchFamily="34" charset="0"/>
                </a:rPr>
                <a:t>3.3. </a:t>
              </a:r>
              <a:r>
                <a:rPr lang="lt-LT" sz="700" dirty="0">
                  <a:solidFill>
                    <a:schemeClr val="bg1"/>
                  </a:solidFill>
                  <a:latin typeface="Calibri" panose="020F0502020204030204" pitchFamily="34" charset="0"/>
                </a:rPr>
                <a:t>Valdymas ir stebėsena</a:t>
              </a:r>
            </a:p>
          </p:txBody>
        </p:sp>
        <p:sp>
          <p:nvSpPr>
            <p:cNvPr id="19" name="Parallelogram 18">
              <a:extLst>
                <a:ext uri="{FF2B5EF4-FFF2-40B4-BE49-F238E27FC236}">
                  <a16:creationId xmlns:a16="http://schemas.microsoft.com/office/drawing/2014/main" id="{0704A9E7-36F9-7488-C77F-857FCFC1F237}"/>
                </a:ext>
              </a:extLst>
            </p:cNvPr>
            <p:cNvSpPr/>
            <p:nvPr/>
          </p:nvSpPr>
          <p:spPr>
            <a:xfrm>
              <a:off x="3615261"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3.4. </a:t>
              </a:r>
              <a:r>
                <a:rPr lang="lt-LT" sz="700">
                  <a:solidFill>
                    <a:schemeClr val="accent6"/>
                  </a:solidFill>
                  <a:latin typeface="Calibri" panose="020F0502020204030204" pitchFamily="34" charset="0"/>
                </a:rPr>
                <a:t>Stebėsenos komiteto plėtros galimybės</a:t>
              </a:r>
              <a:endParaRPr lang="pt-BR" sz="700">
                <a:solidFill>
                  <a:schemeClr val="accent6"/>
                </a:solidFill>
                <a:latin typeface="Calibri" panose="020F0502020204030204" pitchFamily="34" charset="0"/>
              </a:endParaRPr>
            </a:p>
          </p:txBody>
        </p:sp>
        <p:sp>
          <p:nvSpPr>
            <p:cNvPr id="21" name="Parallelogram 20">
              <a:extLst>
                <a:ext uri="{FF2B5EF4-FFF2-40B4-BE49-F238E27FC236}">
                  <a16:creationId xmlns:a16="http://schemas.microsoft.com/office/drawing/2014/main" id="{2CC0B1B4-774B-AE21-B071-2FC541DC1B0D}"/>
                </a:ext>
              </a:extLst>
            </p:cNvPr>
            <p:cNvSpPr/>
            <p:nvPr/>
          </p:nvSpPr>
          <p:spPr>
            <a:xfrm>
              <a:off x="465029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tx1"/>
                  </a:solidFill>
                  <a:latin typeface="Calibri" panose="020F0502020204030204" pitchFamily="34" charset="0"/>
                </a:rPr>
                <a:t>3.5. </a:t>
              </a:r>
              <a:r>
                <a:rPr lang="lt-LT" sz="700">
                  <a:solidFill>
                    <a:schemeClr val="tx1"/>
                  </a:solidFill>
                  <a:latin typeface="Calibri" panose="020F0502020204030204" pitchFamily="34" charset="0"/>
                </a:rPr>
                <a:t>Sklaidos veikla</a:t>
              </a:r>
            </a:p>
          </p:txBody>
        </p:sp>
        <p:sp>
          <p:nvSpPr>
            <p:cNvPr id="23" name="Parallelogram 22">
              <a:extLst>
                <a:ext uri="{FF2B5EF4-FFF2-40B4-BE49-F238E27FC236}">
                  <a16:creationId xmlns:a16="http://schemas.microsoft.com/office/drawing/2014/main" id="{0353C0E4-D726-4B94-5868-29B17DFB3482}"/>
                </a:ext>
              </a:extLst>
            </p:cNvPr>
            <p:cNvSpPr/>
            <p:nvPr/>
          </p:nvSpPr>
          <p:spPr>
            <a:xfrm>
              <a:off x="5685319"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3.6. </a:t>
              </a:r>
              <a:r>
                <a:rPr lang="lt-LT" sz="700">
                  <a:solidFill>
                    <a:schemeClr val="accent6"/>
                  </a:solidFill>
                  <a:latin typeface="Calibri" panose="020F0502020204030204" pitchFamily="34" charset="0"/>
                </a:rPr>
                <a:t>Galimybės sumažinti administracinę naštą</a:t>
              </a:r>
            </a:p>
          </p:txBody>
        </p:sp>
        <p:sp>
          <p:nvSpPr>
            <p:cNvPr id="24" name="Parallelogram 23">
              <a:extLst>
                <a:ext uri="{FF2B5EF4-FFF2-40B4-BE49-F238E27FC236}">
                  <a16:creationId xmlns:a16="http://schemas.microsoft.com/office/drawing/2014/main" id="{5C6A4A50-457B-B78B-AAC6-55D27FC5F71D}"/>
                </a:ext>
              </a:extLst>
            </p:cNvPr>
            <p:cNvSpPr/>
            <p:nvPr/>
          </p:nvSpPr>
          <p:spPr>
            <a:xfrm>
              <a:off x="6720348"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3.7. </a:t>
              </a:r>
              <a:r>
                <a:rPr lang="lt-LT" sz="700">
                  <a:solidFill>
                    <a:schemeClr val="accent6"/>
                  </a:solidFill>
                  <a:latin typeface="Calibri" panose="020F0502020204030204" pitchFamily="34" charset="0"/>
                </a:rPr>
                <a:t>ES pridėtinė vertė</a:t>
              </a:r>
              <a:endParaRPr lang="pt-BR" sz="700">
                <a:solidFill>
                  <a:schemeClr val="accent6"/>
                </a:solidFill>
                <a:latin typeface="Calibri" panose="020F0502020204030204" pitchFamily="34" charset="0"/>
              </a:endParaRPr>
            </a:p>
          </p:txBody>
        </p:sp>
      </p:grpSp>
      <p:sp>
        <p:nvSpPr>
          <p:cNvPr id="25" name="Rectangle 24">
            <a:extLst>
              <a:ext uri="{FF2B5EF4-FFF2-40B4-BE49-F238E27FC236}">
                <a16:creationId xmlns:a16="http://schemas.microsoft.com/office/drawing/2014/main" id="{028FA197-22F7-B893-4F18-21AB8FA631B7}"/>
              </a:ext>
            </a:extLst>
          </p:cNvPr>
          <p:cNvSpPr/>
          <p:nvPr/>
        </p:nvSpPr>
        <p:spPr>
          <a:xfrm>
            <a:off x="2285999" y="4637969"/>
            <a:ext cx="5159829" cy="451191"/>
          </a:xfrm>
          <a:prstGeom prst="rect">
            <a:avLst/>
          </a:prstGeom>
          <a:noFill/>
          <a:ln>
            <a:noFill/>
          </a:ln>
        </p:spPr>
        <p:txBody>
          <a:bodyPr spcFirstLastPara="1" wrap="square" lIns="91425" tIns="91425" rIns="91425" bIns="91425" numCol="2" rtlCol="0" anchor="ctr" anchorCtr="0">
            <a:noAutofit/>
          </a:bodyPr>
          <a:lstStyle/>
          <a:p>
            <a:pPr marL="0" indent="0" algn="just" rtl="0">
              <a:spcBef>
                <a:spcPts val="0"/>
              </a:spcBef>
              <a:spcAft>
                <a:spcPts val="0"/>
              </a:spcAft>
              <a:buNone/>
            </a:pPr>
            <a:r>
              <a:rPr lang="en-US" sz="700" dirty="0">
                <a:solidFill>
                  <a:schemeClr val="bg2"/>
                </a:solidFill>
              </a:rPr>
              <a:t>ILR – </a:t>
            </a:r>
            <a:r>
              <a:rPr lang="en-US" sz="700" dirty="0" err="1">
                <a:solidFill>
                  <a:schemeClr val="bg2"/>
                </a:solidFill>
              </a:rPr>
              <a:t>Intervencijų</a:t>
            </a:r>
            <a:r>
              <a:rPr lang="en-US" sz="700" dirty="0">
                <a:solidFill>
                  <a:schemeClr val="bg2"/>
                </a:solidFill>
              </a:rPr>
              <a:t> </a:t>
            </a:r>
            <a:r>
              <a:rPr lang="en-US" sz="700" dirty="0" err="1">
                <a:solidFill>
                  <a:schemeClr val="bg2"/>
                </a:solidFill>
              </a:rPr>
              <a:t>logikos</a:t>
            </a:r>
            <a:r>
              <a:rPr lang="en-US" sz="700" dirty="0">
                <a:solidFill>
                  <a:schemeClr val="bg2"/>
                </a:solidFill>
              </a:rPr>
              <a:t> </a:t>
            </a:r>
            <a:r>
              <a:rPr lang="en-US" sz="700" dirty="0" err="1">
                <a:solidFill>
                  <a:schemeClr val="bg2"/>
                </a:solidFill>
              </a:rPr>
              <a:t>rekonstrukcija</a:t>
            </a:r>
            <a:r>
              <a:rPr lang="lt-LT" sz="700" dirty="0">
                <a:solidFill>
                  <a:schemeClr val="bg2"/>
                </a:solidFill>
              </a:rPr>
              <a:t>;</a:t>
            </a:r>
          </a:p>
          <a:p>
            <a:pPr marL="0" indent="0" algn="just" rtl="0">
              <a:spcBef>
                <a:spcPts val="0"/>
              </a:spcBef>
              <a:spcAft>
                <a:spcPts val="0"/>
              </a:spcAft>
              <a:buNone/>
            </a:pPr>
            <a:r>
              <a:rPr lang="lt-LT" sz="700" dirty="0">
                <a:solidFill>
                  <a:schemeClr val="bg2"/>
                </a:solidFill>
              </a:rPr>
              <a:t>SVVP – </a:t>
            </a:r>
            <a:r>
              <a:rPr lang="sv-SE" sz="700" dirty="0">
                <a:solidFill>
                  <a:schemeClr val="bg2"/>
                </a:solidFill>
              </a:rPr>
              <a:t>Sienų valdymo ir vizų politikos finansinė priemonė</a:t>
            </a:r>
            <a:r>
              <a:rPr lang="lt-LT" sz="700" dirty="0">
                <a:solidFill>
                  <a:schemeClr val="bg2"/>
                </a:solidFill>
              </a:rPr>
              <a:t>;</a:t>
            </a:r>
          </a:p>
          <a:p>
            <a:pPr marL="0" indent="0" algn="just" rtl="0">
              <a:spcBef>
                <a:spcPts val="0"/>
              </a:spcBef>
              <a:spcAft>
                <a:spcPts val="0"/>
              </a:spcAft>
              <a:buNone/>
            </a:pPr>
            <a:r>
              <a:rPr lang="lt-LT" sz="700" dirty="0">
                <a:solidFill>
                  <a:schemeClr val="bg2"/>
                </a:solidFill>
              </a:rPr>
              <a:t>VSF – Vidaus saugumo fondas;</a:t>
            </a:r>
          </a:p>
        </p:txBody>
      </p:sp>
      <p:sp>
        <p:nvSpPr>
          <p:cNvPr id="2" name="Rectangle 1">
            <a:extLst>
              <a:ext uri="{FF2B5EF4-FFF2-40B4-BE49-F238E27FC236}">
                <a16:creationId xmlns:a16="http://schemas.microsoft.com/office/drawing/2014/main" id="{DA936258-2A9C-4D87-2E79-12ABDC721021}"/>
              </a:ext>
            </a:extLst>
          </p:cNvPr>
          <p:cNvSpPr>
            <a:spLocks noChangeAspect="1"/>
          </p:cNvSpPr>
          <p:nvPr/>
        </p:nvSpPr>
        <p:spPr>
          <a:xfrm>
            <a:off x="4614069" y="2124843"/>
            <a:ext cx="3979289" cy="456374"/>
          </a:xfrm>
          <a:prstGeom prst="rect">
            <a:avLst/>
          </a:prstGeom>
          <a:solidFill>
            <a:schemeClr val="accent2"/>
          </a:solidFill>
          <a:ln>
            <a:solidFill>
              <a:schemeClr val="accent2"/>
            </a:solidFill>
          </a:ln>
        </p:spPr>
        <p:txBody>
          <a:bodyPr spcFirstLastPara="1" wrap="square" lIns="57600" tIns="28800" rIns="57600" bIns="28800" rtlCol="0" anchor="ctr" anchorCtr="0">
            <a:noAutofit/>
          </a:bodyPr>
          <a:lstStyle/>
          <a:p>
            <a:pPr algn="just"/>
            <a:r>
              <a:rPr lang="lt-LT" sz="800" dirty="0">
                <a:solidFill>
                  <a:srgbClr val="000000"/>
                </a:solidFill>
                <a:latin typeface="+mj-lt"/>
                <a:cs typeface="Arial" panose="020B0604020202020204" pitchFamily="34" charset="0"/>
              </a:rPr>
              <a:t>Duomenų teikimo proceso dalyviai aiškiai supranta stebėsenos reikalavimus. Tai užtikrinama dviem būdais: 1) organizuojami mokymai, informaciniai užsiėmimai siekiant užtikrinti stebėsenos supratimą; 2) vadovaujančiosios institucijos aktyviai informuoja apie stebėsenos reikalavimus.</a:t>
            </a:r>
            <a:endParaRPr lang="en-US" sz="800" dirty="0">
              <a:solidFill>
                <a:srgbClr val="000000"/>
              </a:solidFill>
              <a:latin typeface="+mj-lt"/>
              <a:cs typeface="Arial" panose="020B0604020202020204" pitchFamily="34" charset="0"/>
            </a:endParaRPr>
          </a:p>
        </p:txBody>
      </p:sp>
    </p:spTree>
    <p:extLst>
      <p:ext uri="{BB962C8B-B14F-4D97-AF65-F5344CB8AC3E}">
        <p14:creationId xmlns:p14="http://schemas.microsoft.com/office/powerpoint/2010/main" val="42314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a:extLst>
              <a:ext uri="{FF2B5EF4-FFF2-40B4-BE49-F238E27FC236}">
                <a16:creationId xmlns:a16="http://schemas.microsoft.com/office/drawing/2014/main" id="{EEF2D2A0-D8A8-A3C0-BED3-6353021AAB64}"/>
              </a:ext>
            </a:extLst>
          </p:cNvPr>
          <p:cNvSpPr>
            <a:spLocks noGrp="1"/>
          </p:cNvSpPr>
          <p:nvPr>
            <p:ph type="title"/>
          </p:nvPr>
        </p:nvSpPr>
        <p:spPr>
          <a:xfrm>
            <a:off x="549788" y="370788"/>
            <a:ext cx="8054462" cy="442945"/>
          </a:xfrm>
        </p:spPr>
        <p:txBody>
          <a:bodyPr anchor="ctr">
            <a:noAutofit/>
          </a:bodyPr>
          <a:lstStyle/>
          <a:p>
            <a:pPr algn="just"/>
            <a:r>
              <a:rPr lang="lt-LT" sz="1150" dirty="0">
                <a:solidFill>
                  <a:schemeClr val="accent6"/>
                </a:solidFill>
              </a:rPr>
              <a:t>Stebėsenos komitetą daugiausiai sudaro galutiniai paramos gavėjai, nors, palyginti su 2014–2020 m. laikotarpiu, jis ir buvo išplėstas. Stebėsenos komitetui plėsti yra dedamos pastangos, prie komiteto prisijungė 3 naujos institucijos</a:t>
            </a:r>
            <a:endParaRPr lang="en-GB" sz="1150" dirty="0">
              <a:solidFill>
                <a:schemeClr val="accent6"/>
              </a:solidFill>
            </a:endParaRPr>
          </a:p>
        </p:txBody>
      </p:sp>
      <p:sp>
        <p:nvSpPr>
          <p:cNvPr id="3" name="Slide Number Placeholder 2">
            <a:extLst>
              <a:ext uri="{FF2B5EF4-FFF2-40B4-BE49-F238E27FC236}">
                <a16:creationId xmlns:a16="http://schemas.microsoft.com/office/drawing/2014/main" id="{D6E2D246-94E3-6840-BB06-F6AE8AAC8FAE}"/>
              </a:ext>
            </a:extLst>
          </p:cNvPr>
          <p:cNvSpPr>
            <a:spLocks noGrp="1"/>
          </p:cNvSpPr>
          <p:nvPr>
            <p:ph type="sldNum" sz="quarter" idx="12"/>
          </p:nvPr>
        </p:nvSpPr>
        <p:spPr/>
        <p:txBody>
          <a:bodyPr/>
          <a:lstStyle/>
          <a:p>
            <a:fld id="{42B1E8F1-27DF-3C4C-AF5E-F329429EDE92}" type="slidenum">
              <a:rPr lang="en-US"/>
              <a:t>9</a:t>
            </a:fld>
            <a:endParaRPr lang="en-US"/>
          </a:p>
        </p:txBody>
      </p:sp>
      <p:sp>
        <p:nvSpPr>
          <p:cNvPr id="148" name="Rectangle 147">
            <a:extLst>
              <a:ext uri="{FF2B5EF4-FFF2-40B4-BE49-F238E27FC236}">
                <a16:creationId xmlns:a16="http://schemas.microsoft.com/office/drawing/2014/main" id="{94A289AB-2B99-C2CF-322E-00129EC8A24F}"/>
              </a:ext>
            </a:extLst>
          </p:cNvPr>
          <p:cNvSpPr/>
          <p:nvPr/>
        </p:nvSpPr>
        <p:spPr>
          <a:xfrm>
            <a:off x="4615240" y="842741"/>
            <a:ext cx="3995738" cy="180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b="1" dirty="0">
                <a:solidFill>
                  <a:srgbClr val="E1E1D5"/>
                </a:solidFill>
                <a:latin typeface="Calibri" panose="020F0502020204030204" pitchFamily="34" charset="0"/>
              </a:rPr>
              <a:t>Galimybės išplėsti dabartinį Stebėsenos komitetą</a:t>
            </a:r>
            <a:endParaRPr lang="en-GB" sz="900" b="1" dirty="0">
              <a:solidFill>
                <a:srgbClr val="E1E1D5"/>
              </a:solidFill>
              <a:latin typeface="Calibri" panose="020F0502020204030204" pitchFamily="34" charset="0"/>
            </a:endParaRPr>
          </a:p>
        </p:txBody>
      </p:sp>
      <p:sp>
        <p:nvSpPr>
          <p:cNvPr id="9" name="Isosceles Triangle 8">
            <a:extLst>
              <a:ext uri="{FF2B5EF4-FFF2-40B4-BE49-F238E27FC236}">
                <a16:creationId xmlns:a16="http://schemas.microsoft.com/office/drawing/2014/main" id="{AAC76EB2-85BA-8754-982F-BA4742330684}"/>
              </a:ext>
            </a:extLst>
          </p:cNvPr>
          <p:cNvSpPr/>
          <p:nvPr/>
        </p:nvSpPr>
        <p:spPr>
          <a:xfrm rot="5400000">
            <a:off x="6107815" y="2013314"/>
            <a:ext cx="2044478" cy="118336"/>
          </a:xfrm>
          <a:prstGeom prst="triangle">
            <a:avLst/>
          </a:prstGeom>
          <a:solidFill>
            <a:schemeClr val="accent3"/>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a:solidFill>
                <a:schemeClr val="lt1"/>
              </a:solidFill>
            </a:endParaRPr>
          </a:p>
        </p:txBody>
      </p:sp>
      <p:sp>
        <p:nvSpPr>
          <p:cNvPr id="10" name="Text Placeholder 7">
            <a:extLst>
              <a:ext uri="{FF2B5EF4-FFF2-40B4-BE49-F238E27FC236}">
                <a16:creationId xmlns:a16="http://schemas.microsoft.com/office/drawing/2014/main" id="{3ECD74D9-E4A3-7692-EC3F-8A71A63E0807}"/>
              </a:ext>
            </a:extLst>
          </p:cNvPr>
          <p:cNvSpPr txBox="1">
            <a:spLocks/>
          </p:cNvSpPr>
          <p:nvPr/>
        </p:nvSpPr>
        <p:spPr>
          <a:xfrm>
            <a:off x="7246727" y="1780947"/>
            <a:ext cx="1355206" cy="448672"/>
          </a:xfrm>
          <a:prstGeom prst="rect">
            <a:avLst/>
          </a:prstGeom>
          <a:solidFill>
            <a:schemeClr val="accent2"/>
          </a:solidFill>
        </p:spPr>
        <p:txBody>
          <a:bodyPr vert="horz" wrap="square" lIns="45720" tIns="45720" rIns="4572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800" b="0" i="0" kern="1200">
                <a:solidFill>
                  <a:srgbClr val="2D3934"/>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2D3934"/>
                </a:solidFill>
                <a:latin typeface="Avenir Next Medium"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2D3934"/>
                </a:solidFill>
                <a:latin typeface="Avenir Next Medium"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2D3934"/>
                </a:solidFill>
                <a:latin typeface="Avenir Next Medium"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spcBef>
                <a:spcPts val="0"/>
              </a:spcBef>
            </a:pPr>
            <a:r>
              <a:rPr lang="lt-LT">
                <a:solidFill>
                  <a:schemeClr val="tx1"/>
                </a:solidFill>
                <a:latin typeface="Calibri" panose="020F0502020204030204" pitchFamily="34" charset="0"/>
              </a:rPr>
              <a:t>Daugiausia sudaryta iš programos institucijų ir paramos gavėjų.</a:t>
            </a:r>
            <a:endParaRPr lang="en-GB">
              <a:solidFill>
                <a:schemeClr val="tx1"/>
              </a:solidFill>
              <a:latin typeface="Calibri" panose="020F0502020204030204" pitchFamily="34" charset="0"/>
            </a:endParaRPr>
          </a:p>
        </p:txBody>
      </p:sp>
      <p:sp>
        <p:nvSpPr>
          <p:cNvPr id="11" name="Rectangle 10">
            <a:extLst>
              <a:ext uri="{FF2B5EF4-FFF2-40B4-BE49-F238E27FC236}">
                <a16:creationId xmlns:a16="http://schemas.microsoft.com/office/drawing/2014/main" id="{28383D55-08FE-6D4A-FBB8-7FAAD8D80BA1}"/>
              </a:ext>
            </a:extLst>
          </p:cNvPr>
          <p:cNvSpPr/>
          <p:nvPr/>
        </p:nvSpPr>
        <p:spPr>
          <a:xfrm>
            <a:off x="539720" y="847152"/>
            <a:ext cx="3994150" cy="180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900" b="1">
                <a:solidFill>
                  <a:srgbClr val="E1E1D5"/>
                </a:solidFill>
                <a:latin typeface="Calibri" panose="020F0502020204030204" pitchFamily="34" charset="0"/>
              </a:rPr>
              <a:t>Stebėsenos komiteto analizė</a:t>
            </a:r>
            <a:endParaRPr lang="en-GB" sz="900" b="1">
              <a:solidFill>
                <a:srgbClr val="E1E1D5"/>
              </a:solidFill>
              <a:latin typeface="Calibri" panose="020F0502020204030204" pitchFamily="34" charset="0"/>
            </a:endParaRPr>
          </a:p>
        </p:txBody>
      </p:sp>
      <p:sp>
        <p:nvSpPr>
          <p:cNvPr id="18" name="Triangle 73">
            <a:extLst>
              <a:ext uri="{FF2B5EF4-FFF2-40B4-BE49-F238E27FC236}">
                <a16:creationId xmlns:a16="http://schemas.microsoft.com/office/drawing/2014/main" id="{4B9F17C8-2B9C-1763-7793-6C9FCA24E44A}"/>
              </a:ext>
            </a:extLst>
          </p:cNvPr>
          <p:cNvSpPr/>
          <p:nvPr/>
        </p:nvSpPr>
        <p:spPr>
          <a:xfrm>
            <a:off x="4621866" y="3266549"/>
            <a:ext cx="3987532" cy="79901"/>
          </a:xfrm>
          <a:prstGeom prst="triangle">
            <a:avLst/>
          </a:prstGeom>
          <a:solidFill>
            <a:schemeClr val="accent1"/>
          </a:solidFill>
          <a:ln>
            <a:noFill/>
          </a:ln>
        </p:spPr>
        <p:txBody>
          <a:bodyPr spcFirstLastPara="1" wrap="square" lIns="91425" tIns="91425" rIns="91425" bIns="91425" rtlCol="0" anchor="ctr" anchorCtr="0">
            <a:noAutofit/>
          </a:bodyPr>
          <a:lstStyle/>
          <a:p>
            <a:pPr marL="0" indent="0" algn="ctr" rtl="0">
              <a:spcBef>
                <a:spcPts val="0"/>
              </a:spcBef>
              <a:spcAft>
                <a:spcPts val="0"/>
              </a:spcAft>
              <a:buNone/>
            </a:pPr>
            <a:endParaRPr lang="en-GB" sz="1000">
              <a:solidFill>
                <a:schemeClr val="lt1"/>
              </a:solidFill>
              <a:latin typeface="+mj-lt"/>
            </a:endParaRPr>
          </a:p>
        </p:txBody>
      </p:sp>
      <p:sp>
        <p:nvSpPr>
          <p:cNvPr id="14" name="TextBox 13">
            <a:extLst>
              <a:ext uri="{FF2B5EF4-FFF2-40B4-BE49-F238E27FC236}">
                <a16:creationId xmlns:a16="http://schemas.microsoft.com/office/drawing/2014/main" id="{01FD895E-08A4-55F1-68C5-44A8BE4EF95A}"/>
              </a:ext>
            </a:extLst>
          </p:cNvPr>
          <p:cNvSpPr txBox="1"/>
          <p:nvPr/>
        </p:nvSpPr>
        <p:spPr>
          <a:xfrm>
            <a:off x="4613661" y="1054766"/>
            <a:ext cx="2408368" cy="2044477"/>
          </a:xfrm>
          <a:prstGeom prst="rect">
            <a:avLst/>
          </a:prstGeom>
          <a:solidFill>
            <a:schemeClr val="bg1"/>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800" b="1" dirty="0">
                <a:solidFill>
                  <a:schemeClr val="accent1"/>
                </a:solidFill>
                <a:effectLst/>
                <a:latin typeface="+mj-lt"/>
                <a:ea typeface="Calibri" panose="020F0502020204030204" pitchFamily="34" charset="0"/>
                <a:cs typeface="Arial" panose="020B0604020202020204" pitchFamily="34" charset="0"/>
              </a:rPr>
              <a:t>Dabartinė sudėtis </a:t>
            </a:r>
            <a:r>
              <a:rPr lang="en-US" sz="800" dirty="0">
                <a:solidFill>
                  <a:srgbClr val="000000"/>
                </a:solidFill>
                <a:effectLst/>
                <a:latin typeface="+mj-lt"/>
                <a:ea typeface="Calibri" panose="020F0502020204030204" pitchFamily="34" charset="0"/>
                <a:cs typeface="Arial" panose="020B0604020202020204" pitchFamily="34" charset="0"/>
              </a:rPr>
              <a:t>: </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Vidaus reikalų ministerija (valdymo institucija);</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Lietuvos mokslo taryba;</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Specialiųjų tyrimų tarnyba;</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Valstybės sienos apsaugos tarnyba;</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Viešojo saugumo tarnyba;</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Užsienio reikalų ministerija;</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Socialinės apsaugos ir darbo ministerija;</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Policijos departamentas;</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Finansinių nusikaltimų tyrimo tarnyba;</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Informacinių technologijų ir ryšių departamentas;</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Valstybės saugumo departamentas;</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Muitinės departamentas;</a:t>
            </a:r>
          </a:p>
          <a:p>
            <a:pPr marL="171450" indent="-171450" algn="just">
              <a:lnSpc>
                <a:spcPct val="100000"/>
              </a:lnSpc>
              <a:spcBef>
                <a:spcPts val="0"/>
              </a:spcBef>
              <a:buFont typeface="Arial" panose="020B0604020202020204" pitchFamily="34" charset="0"/>
              <a:buChar char="•"/>
            </a:pPr>
            <a:r>
              <a:rPr lang="lt-LT" sz="800" dirty="0">
                <a:latin typeface="Calibri" panose="020F0502020204030204" pitchFamily="34" charset="0"/>
              </a:rPr>
              <a:t>Centrinė projektų valdymo agentūra.</a:t>
            </a:r>
            <a:endParaRPr lang="en-GB" sz="800" dirty="0">
              <a:latin typeface="Calibri" panose="020F0502020204030204" pitchFamily="34" charset="0"/>
            </a:endParaRPr>
          </a:p>
        </p:txBody>
      </p:sp>
      <p:sp>
        <p:nvSpPr>
          <p:cNvPr id="15" name="TextBox 14">
            <a:extLst>
              <a:ext uri="{FF2B5EF4-FFF2-40B4-BE49-F238E27FC236}">
                <a16:creationId xmlns:a16="http://schemas.microsoft.com/office/drawing/2014/main" id="{8159F60C-9BAE-6CFE-490B-5ADC55424838}"/>
              </a:ext>
            </a:extLst>
          </p:cNvPr>
          <p:cNvSpPr txBox="1"/>
          <p:nvPr/>
        </p:nvSpPr>
        <p:spPr>
          <a:xfrm>
            <a:off x="549788" y="1058709"/>
            <a:ext cx="3978502" cy="527210"/>
          </a:xfrm>
          <a:prstGeom prst="rect">
            <a:avLst/>
          </a:prstGeom>
          <a:solidFill>
            <a:schemeClr val="bg2">
              <a:lumMod val="20000"/>
              <a:lumOff val="80000"/>
            </a:schemeClr>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800" b="1" dirty="0">
                <a:solidFill>
                  <a:schemeClr val="accent1"/>
                </a:solidFill>
                <a:latin typeface="+mj-lt"/>
                <a:ea typeface="Calibri" panose="020F0502020204030204" pitchFamily="34" charset="0"/>
                <a:cs typeface="Arial" panose="020B0604020202020204" pitchFamily="34" charset="0"/>
              </a:rPr>
              <a:t>Interviu duomenys:</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latin typeface="+mj-lt"/>
                <a:ea typeface="Calibri" panose="020F0502020204030204" pitchFamily="34" charset="0"/>
                <a:cs typeface="Arial" panose="020B0604020202020204" pitchFamily="34" charset="0"/>
              </a:rPr>
              <a:t>Apskritai respondentai, dalyvavę interviu, nepritarė arba nematė poreikio toliau plėsti Stebėsenos komiteto narių skaičių. Šiuo metu Stebėsenos komitetui daugiausia priklauso galutiniai paramos gavėjai, taip pat CPVA ir VRM.</a:t>
            </a:r>
            <a:endParaRPr lang="en-US" sz="800" dirty="0">
              <a:effectLst/>
              <a:latin typeface="+mj-lt"/>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8330FAD-CD05-1A9F-6F56-65E622E58BB5}"/>
              </a:ext>
            </a:extLst>
          </p:cNvPr>
          <p:cNvSpPr txBox="1"/>
          <p:nvPr/>
        </p:nvSpPr>
        <p:spPr>
          <a:xfrm>
            <a:off x="549788" y="1617476"/>
            <a:ext cx="3978502" cy="1782671"/>
          </a:xfrm>
          <a:prstGeom prst="rect">
            <a:avLst/>
          </a:prstGeom>
          <a:solidFill>
            <a:schemeClr val="bg1"/>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800" b="1">
                <a:solidFill>
                  <a:schemeClr val="accent1"/>
                </a:solidFill>
                <a:effectLst/>
                <a:latin typeface="+mj-lt"/>
                <a:ea typeface="Calibri" panose="020F0502020204030204" pitchFamily="34" charset="0"/>
                <a:cs typeface="Arial" panose="020B0604020202020204" pitchFamily="34" charset="0"/>
              </a:rPr>
              <a:t>Kipro stebėsenos </a:t>
            </a:r>
            <a:r>
              <a:rPr lang="lt-LT" sz="800" b="1" dirty="0">
                <a:solidFill>
                  <a:schemeClr val="accent1"/>
                </a:solidFill>
                <a:effectLst/>
                <a:latin typeface="+mj-lt"/>
                <a:ea typeface="Calibri" panose="020F0502020204030204" pitchFamily="34" charset="0"/>
                <a:cs typeface="Arial" panose="020B0604020202020204" pitchFamily="34" charset="0"/>
              </a:rPr>
              <a:t>komiteto pavyzdys</a:t>
            </a:r>
            <a:r>
              <a:rPr lang="en-US" sz="800" dirty="0">
                <a:solidFill>
                  <a:srgbClr val="000000"/>
                </a:solidFill>
                <a:effectLst/>
                <a:latin typeface="+mj-lt"/>
                <a:ea typeface="Calibri" panose="020F0502020204030204" pitchFamily="34" charset="0"/>
                <a:cs typeface="Arial" panose="020B0604020202020204" pitchFamily="34" charset="0"/>
              </a:rPr>
              <a:t>:</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800" b="1" dirty="0">
                <a:solidFill>
                  <a:srgbClr val="000000"/>
                </a:solidFill>
                <a:latin typeface="+mj-lt"/>
                <a:ea typeface="Calibri" panose="020F0502020204030204" pitchFamily="34" charset="0"/>
                <a:cs typeface="Arial" panose="020B0604020202020204" pitchFamily="34" charset="0"/>
              </a:rPr>
              <a:t>Valdžios institucijos: Civilinė gynyba; Paieškos ir gelbėjimo </a:t>
            </a:r>
            <a:r>
              <a:rPr lang="lt-LT" sz="800" dirty="0">
                <a:solidFill>
                  <a:srgbClr val="000000"/>
                </a:solidFill>
                <a:latin typeface="+mj-lt"/>
                <a:ea typeface="Calibri" panose="020F0502020204030204" pitchFamily="34" charset="0"/>
                <a:cs typeface="Arial" panose="020B0604020202020204" pitchFamily="34" charset="0"/>
              </a:rPr>
              <a:t>koordinavimo centras; Gyventojų ir imigracijos registrų departamentas; Užsieniečių ir imigracijos tarnyba; Prieglobsčio tarnyba; Generalinis plėtros direktoratas; Generalinė apskaitos tarnyba; Lyčių lygybės komisaro biuras; Neįgaliųjų socialinės integracijos departamentas; Aplinkos apsaugos departamentas; Valstybinių sveikatos paslaugų organizacija.</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800" b="1" dirty="0">
                <a:solidFill>
                  <a:srgbClr val="000000"/>
                </a:solidFill>
                <a:latin typeface="+mj-lt"/>
                <a:ea typeface="Calibri" panose="020F0502020204030204" pitchFamily="34" charset="0"/>
                <a:cs typeface="Arial" panose="020B0604020202020204" pitchFamily="34" charset="0"/>
              </a:rPr>
              <a:t>Nepriklausomos institucijos</a:t>
            </a:r>
            <a:r>
              <a:rPr lang="lt-LT" sz="800" dirty="0">
                <a:solidFill>
                  <a:srgbClr val="000000"/>
                </a:solidFill>
                <a:latin typeface="+mj-lt"/>
                <a:ea typeface="Calibri" panose="020F0502020204030204" pitchFamily="34" charset="0"/>
                <a:cs typeface="Arial" panose="020B0604020202020204" pitchFamily="34" charset="0"/>
              </a:rPr>
              <a:t>: Skaitmeninio saugumo tarnyba; Nacionalinė žmogaus teisių tarnyba ir Lygybės agentūra</a:t>
            </a:r>
            <a:r>
              <a:rPr lang="en-US" sz="800" dirty="0">
                <a:solidFill>
                  <a:srgbClr val="000000"/>
                </a:solidFill>
                <a:latin typeface="+mj-lt"/>
                <a:ea typeface="Calibri" panose="020F0502020204030204" pitchFamily="34" charset="0"/>
                <a:cs typeface="Arial" panose="020B0604020202020204" pitchFamily="34" charset="0"/>
              </a:rPr>
              <a:t>.</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800" b="1" dirty="0">
                <a:solidFill>
                  <a:srgbClr val="000000"/>
                </a:solidFill>
                <a:latin typeface="+mj-lt"/>
                <a:ea typeface="Calibri" panose="020F0502020204030204" pitchFamily="34" charset="0"/>
                <a:cs typeface="Arial" panose="020B0604020202020204" pitchFamily="34" charset="0"/>
              </a:rPr>
              <a:t>Akademinė ir (arba) mokslinių tyrimų veikla: </a:t>
            </a:r>
            <a:r>
              <a:rPr lang="lt-LT" sz="800" dirty="0">
                <a:solidFill>
                  <a:srgbClr val="000000"/>
                </a:solidFill>
                <a:latin typeface="+mj-lt"/>
                <a:ea typeface="Calibri" panose="020F0502020204030204" pitchFamily="34" charset="0"/>
                <a:cs typeface="Arial" panose="020B0604020202020204" pitchFamily="34" charset="0"/>
              </a:rPr>
              <a:t>KIOS mokslinių tyrimų ir inovacijų kompetencijos centras; Kipro universitetų rektorių susitikimas.</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800" b="1" dirty="0">
                <a:solidFill>
                  <a:srgbClr val="000000"/>
                </a:solidFill>
                <a:latin typeface="+mj-lt"/>
                <a:ea typeface="Calibri" panose="020F0502020204030204" pitchFamily="34" charset="0"/>
                <a:cs typeface="Arial" panose="020B0604020202020204" pitchFamily="34" charset="0"/>
              </a:rPr>
              <a:t>Pilietinė visuomenė: </a:t>
            </a:r>
            <a:r>
              <a:rPr lang="lt-LT" sz="800" dirty="0" err="1">
                <a:solidFill>
                  <a:srgbClr val="000000"/>
                </a:solidFill>
                <a:latin typeface="+mj-lt"/>
                <a:ea typeface="Calibri" panose="020F0502020204030204" pitchFamily="34" charset="0"/>
                <a:cs typeface="Arial" panose="020B0604020202020204" pitchFamily="34" charset="0"/>
              </a:rPr>
              <a:t>Pankipriotinė</a:t>
            </a:r>
            <a:r>
              <a:rPr lang="lt-LT" sz="800" dirty="0">
                <a:solidFill>
                  <a:srgbClr val="000000"/>
                </a:solidFill>
                <a:latin typeface="+mj-lt"/>
                <a:ea typeface="Calibri" panose="020F0502020204030204" pitchFamily="34" charset="0"/>
                <a:cs typeface="Arial" panose="020B0604020202020204" pitchFamily="34" charset="0"/>
              </a:rPr>
              <a:t> savanorių koordinavimo taryba.</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800" b="1" dirty="0">
                <a:solidFill>
                  <a:srgbClr val="000000"/>
                </a:solidFill>
                <a:latin typeface="+mj-lt"/>
                <a:ea typeface="Calibri" panose="020F0502020204030204" pitchFamily="34" charset="0"/>
                <a:cs typeface="Arial" panose="020B0604020202020204" pitchFamily="34" charset="0"/>
              </a:rPr>
              <a:t>Europos ir (arba) tarptautinės įstaigos: </a:t>
            </a:r>
            <a:r>
              <a:rPr lang="lt-LT" sz="800" dirty="0">
                <a:solidFill>
                  <a:srgbClr val="000000"/>
                </a:solidFill>
                <a:latin typeface="+mj-lt"/>
                <a:ea typeface="Calibri" panose="020F0502020204030204" pitchFamily="34" charset="0"/>
                <a:cs typeface="Arial" panose="020B0604020202020204" pitchFamily="34" charset="0"/>
              </a:rPr>
              <a:t>Europos prieglobsčio agentūra; </a:t>
            </a:r>
            <a:r>
              <a:rPr lang="lt-LT" sz="800" dirty="0" err="1">
                <a:solidFill>
                  <a:srgbClr val="000000"/>
                </a:solidFill>
                <a:latin typeface="+mj-lt"/>
                <a:ea typeface="Calibri" panose="020F0502020204030204" pitchFamily="34" charset="0"/>
                <a:cs typeface="Arial" panose="020B0604020202020204" pitchFamily="34" charset="0"/>
              </a:rPr>
              <a:t>Frontex</a:t>
            </a:r>
            <a:r>
              <a:rPr lang="lt-LT" sz="800" dirty="0">
                <a:solidFill>
                  <a:srgbClr val="000000"/>
                </a:solidFill>
                <a:latin typeface="+mj-lt"/>
                <a:ea typeface="Calibri" panose="020F0502020204030204" pitchFamily="34" charset="0"/>
                <a:cs typeface="Arial" panose="020B0604020202020204" pitchFamily="34" charset="0"/>
              </a:rPr>
              <a:t>; Caritas </a:t>
            </a:r>
            <a:r>
              <a:rPr lang="lt-LT" sz="800" dirty="0" err="1">
                <a:solidFill>
                  <a:srgbClr val="000000"/>
                </a:solidFill>
                <a:latin typeface="+mj-lt"/>
                <a:ea typeface="Calibri" panose="020F0502020204030204" pitchFamily="34" charset="0"/>
                <a:cs typeface="Arial" panose="020B0604020202020204" pitchFamily="34" charset="0"/>
              </a:rPr>
              <a:t>Cyprus</a:t>
            </a:r>
            <a:r>
              <a:rPr lang="lt-LT" sz="800" dirty="0">
                <a:solidFill>
                  <a:srgbClr val="000000"/>
                </a:solidFill>
                <a:latin typeface="+mj-lt"/>
                <a:ea typeface="Calibri" panose="020F0502020204030204" pitchFamily="34" charset="0"/>
                <a:cs typeface="Arial" panose="020B0604020202020204" pitchFamily="34" charset="0"/>
              </a:rPr>
              <a:t>; Tarptautinė migracijos organizacija; JTVPK.</a:t>
            </a:r>
            <a:endParaRPr lang="en-US" sz="800" dirty="0">
              <a:solidFill>
                <a:srgbClr val="000000"/>
              </a:solidFill>
              <a:latin typeface="+mj-lt"/>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789BA20-6D1A-90B8-2518-D799BD4F55AF}"/>
              </a:ext>
            </a:extLst>
          </p:cNvPr>
          <p:cNvSpPr txBox="1"/>
          <p:nvPr/>
        </p:nvSpPr>
        <p:spPr>
          <a:xfrm>
            <a:off x="549788" y="3431704"/>
            <a:ext cx="3978502" cy="1156171"/>
          </a:xfrm>
          <a:prstGeom prst="rect">
            <a:avLst/>
          </a:prstGeom>
          <a:solidFill>
            <a:schemeClr val="bg1"/>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sz="800" b="1" dirty="0">
                <a:solidFill>
                  <a:schemeClr val="accent1"/>
                </a:solidFill>
                <a:effectLst/>
                <a:latin typeface="+mj-lt"/>
                <a:ea typeface="Calibri" panose="020F0502020204030204" pitchFamily="34" charset="0"/>
                <a:cs typeface="Arial" panose="020B0604020202020204" pitchFamily="34" charset="0"/>
              </a:rPr>
              <a:t>Lenkijos stebėsenos komiteto pavyzdys</a:t>
            </a:r>
            <a:r>
              <a:rPr lang="en-US" sz="800" dirty="0">
                <a:solidFill>
                  <a:srgbClr val="000000"/>
                </a:solidFill>
                <a:effectLst/>
                <a:latin typeface="+mj-lt"/>
                <a:ea typeface="Calibri" panose="020F0502020204030204" pitchFamily="34" charset="0"/>
                <a:cs typeface="Arial" panose="020B0604020202020204" pitchFamily="34" charset="0"/>
              </a:rPr>
              <a:t>:</a:t>
            </a:r>
          </a:p>
          <a:p>
            <a:pPr marL="171450" indent="-171450" algn="just">
              <a:lnSpc>
                <a:spcPct val="100000"/>
              </a:lnSpc>
              <a:spcBef>
                <a:spcPts val="0"/>
              </a:spcBef>
              <a:buFont typeface="Arial" panose="020B0604020202020204" pitchFamily="34" charset="0"/>
              <a:buChar char="•"/>
            </a:pPr>
            <a:r>
              <a:rPr lang="lt-LT" sz="800" dirty="0">
                <a:effectLst/>
              </a:rPr>
              <a:t>Jungtinė vyriausybės ir vietos valdžios komisija; Socialinio dialogo taryba; Visuomenei naudingų darbų taryba;</a:t>
            </a:r>
          </a:p>
          <a:p>
            <a:pPr marL="171450" indent="-171450" algn="just">
              <a:lnSpc>
                <a:spcPct val="100000"/>
              </a:lnSpc>
              <a:spcBef>
                <a:spcPts val="0"/>
              </a:spcBef>
              <a:buFont typeface="Arial" panose="020B0604020202020204" pitchFamily="34" charset="0"/>
              <a:buChar char="•"/>
            </a:pPr>
            <a:r>
              <a:rPr lang="lt-LT" sz="800" b="1" dirty="0">
                <a:effectLst/>
              </a:rPr>
              <a:t>Tarptautinės organizacijos - </a:t>
            </a:r>
            <a:r>
              <a:rPr lang="lt-LT" sz="800" dirty="0">
                <a:effectLst/>
              </a:rPr>
              <a:t>IOM Lenkija, JTVPK atstovybė Lenkijoje (taip pat Rumunijoje ir kitose šalyse);</a:t>
            </a:r>
          </a:p>
          <a:p>
            <a:pPr marL="171450" indent="-171450" algn="just">
              <a:lnSpc>
                <a:spcPct val="100000"/>
              </a:lnSpc>
              <a:spcBef>
                <a:spcPts val="0"/>
              </a:spcBef>
              <a:buFont typeface="Arial" panose="020B0604020202020204" pitchFamily="34" charset="0"/>
              <a:buChar char="•"/>
            </a:pPr>
            <a:r>
              <a:rPr lang="lt-LT" sz="800" b="1" dirty="0">
                <a:effectLst/>
              </a:rPr>
              <a:t>Vyriausybės įgaliotasis atstovas neįgaliesiems</a:t>
            </a:r>
            <a:r>
              <a:rPr lang="en-GB" sz="800" b="1" dirty="0">
                <a:effectLst/>
              </a:rPr>
              <a:t>;</a:t>
            </a:r>
          </a:p>
          <a:p>
            <a:pPr marL="171450" indent="-171450" algn="just">
              <a:lnSpc>
                <a:spcPct val="100000"/>
              </a:lnSpc>
              <a:spcBef>
                <a:spcPts val="0"/>
              </a:spcBef>
              <a:buFont typeface="Arial" panose="020B0604020202020204" pitchFamily="34" charset="0"/>
              <a:buChar char="•"/>
            </a:pPr>
            <a:r>
              <a:rPr lang="lt-LT" sz="800" b="1" dirty="0">
                <a:effectLst/>
              </a:rPr>
              <a:t>Vyriausybės įgaliotasis atstovas vienodo požiūrio klausimais</a:t>
            </a:r>
            <a:r>
              <a:rPr lang="en-GB" sz="800" b="1" dirty="0">
                <a:effectLst/>
              </a:rPr>
              <a:t>;</a:t>
            </a:r>
          </a:p>
          <a:p>
            <a:pPr marL="171450" indent="-171450" algn="just">
              <a:lnSpc>
                <a:spcPct val="100000"/>
              </a:lnSpc>
              <a:spcBef>
                <a:spcPts val="0"/>
              </a:spcBef>
              <a:buFont typeface="Arial" panose="020B0604020202020204" pitchFamily="34" charset="0"/>
              <a:buChar char="•"/>
            </a:pPr>
            <a:r>
              <a:rPr lang="lt-LT" sz="800" dirty="0">
                <a:effectLst/>
              </a:rPr>
              <a:t>Lenkijos akademinių mokyklų rektorių konferencija</a:t>
            </a:r>
            <a:r>
              <a:rPr lang="en-GB" sz="800" dirty="0"/>
              <a:t>;</a:t>
            </a:r>
            <a:endParaRPr lang="en-GB" sz="800" dirty="0">
              <a:effectLst/>
            </a:endParaRPr>
          </a:p>
          <a:p>
            <a:pPr marL="171450" indent="-171450" algn="just">
              <a:lnSpc>
                <a:spcPct val="100000"/>
              </a:lnSpc>
              <a:spcBef>
                <a:spcPts val="0"/>
              </a:spcBef>
              <a:buFont typeface="Arial" panose="020B0604020202020204" pitchFamily="34" charset="0"/>
              <a:buChar char="•"/>
            </a:pPr>
            <a:r>
              <a:rPr lang="lt-LT" sz="800" b="1" dirty="0">
                <a:effectLst/>
              </a:rPr>
              <a:t>Pagrindinė mokslinių tyrimų institutų valdyba</a:t>
            </a:r>
            <a:r>
              <a:rPr lang="en-GB" sz="800" b="1" dirty="0">
                <a:effectLst/>
              </a:rPr>
              <a:t>.</a:t>
            </a:r>
          </a:p>
        </p:txBody>
      </p:sp>
      <p:grpSp>
        <p:nvGrpSpPr>
          <p:cNvPr id="20" name="Group 19">
            <a:extLst>
              <a:ext uri="{FF2B5EF4-FFF2-40B4-BE49-F238E27FC236}">
                <a16:creationId xmlns:a16="http://schemas.microsoft.com/office/drawing/2014/main" id="{5BE9752E-99D1-1E48-7488-E63674A09461}"/>
              </a:ext>
            </a:extLst>
          </p:cNvPr>
          <p:cNvGrpSpPr/>
          <p:nvPr/>
        </p:nvGrpSpPr>
        <p:grpSpPr>
          <a:xfrm>
            <a:off x="554942" y="126026"/>
            <a:ext cx="7729195" cy="214919"/>
            <a:chOff x="510170" y="158666"/>
            <a:chExt cx="7306451" cy="197965"/>
          </a:xfrm>
        </p:grpSpPr>
        <p:sp>
          <p:nvSpPr>
            <p:cNvPr id="23" name="Parallelogram 22">
              <a:extLst>
                <a:ext uri="{FF2B5EF4-FFF2-40B4-BE49-F238E27FC236}">
                  <a16:creationId xmlns:a16="http://schemas.microsoft.com/office/drawing/2014/main" id="{FF1388B3-A347-810E-10ED-E83786F426C0}"/>
                </a:ext>
              </a:extLst>
            </p:cNvPr>
            <p:cNvSpPr/>
            <p:nvPr/>
          </p:nvSpPr>
          <p:spPr>
            <a:xfrm>
              <a:off x="154520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t-LT" sz="700" dirty="0">
                  <a:solidFill>
                    <a:schemeClr val="accent6"/>
                  </a:solidFill>
                  <a:latin typeface="Calibri" panose="020F0502020204030204" pitchFamily="34" charset="0"/>
                </a:rPr>
                <a:t>3.2. Programų progresas</a:t>
              </a:r>
            </a:p>
          </p:txBody>
        </p:sp>
        <p:sp>
          <p:nvSpPr>
            <p:cNvPr id="24" name="Parallelogram 23">
              <a:extLst>
                <a:ext uri="{FF2B5EF4-FFF2-40B4-BE49-F238E27FC236}">
                  <a16:creationId xmlns:a16="http://schemas.microsoft.com/office/drawing/2014/main" id="{8D27B038-31FD-2A87-6170-348305A2E8FF}"/>
                </a:ext>
              </a:extLst>
            </p:cNvPr>
            <p:cNvSpPr/>
            <p:nvPr/>
          </p:nvSpPr>
          <p:spPr>
            <a:xfrm>
              <a:off x="51017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00">
                  <a:solidFill>
                    <a:schemeClr val="accent6"/>
                  </a:solidFill>
                  <a:latin typeface="Calibri" panose="020F0502020204030204" pitchFamily="34" charset="0"/>
                </a:rPr>
                <a:t>3.1. </a:t>
              </a:r>
              <a:r>
                <a:rPr lang="pt-BR" sz="700" err="1">
                  <a:solidFill>
                    <a:schemeClr val="accent6"/>
                  </a:solidFill>
                  <a:latin typeface="Calibri" panose="020F0502020204030204" pitchFamily="34" charset="0"/>
                </a:rPr>
                <a:t>Intervencijų</a:t>
              </a:r>
              <a:r>
                <a:rPr lang="pt-BR" sz="700">
                  <a:solidFill>
                    <a:schemeClr val="accent6"/>
                  </a:solidFill>
                  <a:latin typeface="Calibri" panose="020F0502020204030204" pitchFamily="34" charset="0"/>
                </a:rPr>
                <a:t> logika, poreikiai ir </a:t>
              </a:r>
              <a:r>
                <a:rPr lang="pt-BR" sz="700" err="1">
                  <a:solidFill>
                    <a:schemeClr val="accent6"/>
                  </a:solidFill>
                  <a:latin typeface="Calibri" panose="020F0502020204030204" pitchFamily="34" charset="0"/>
                </a:rPr>
                <a:t>nuoseklumas</a:t>
              </a:r>
              <a:endParaRPr lang="en-GB" sz="700">
                <a:solidFill>
                  <a:schemeClr val="accent6"/>
                </a:solidFill>
                <a:latin typeface="Calibri" panose="020F0502020204030204" pitchFamily="34" charset="0"/>
              </a:endParaRPr>
            </a:p>
          </p:txBody>
        </p:sp>
        <p:sp>
          <p:nvSpPr>
            <p:cNvPr id="25" name="Parallelogram 24">
              <a:extLst>
                <a:ext uri="{FF2B5EF4-FFF2-40B4-BE49-F238E27FC236}">
                  <a16:creationId xmlns:a16="http://schemas.microsoft.com/office/drawing/2014/main" id="{703E5A49-6E64-3D09-87FF-7A275BA98F09}"/>
                </a:ext>
              </a:extLst>
            </p:cNvPr>
            <p:cNvSpPr/>
            <p:nvPr/>
          </p:nvSpPr>
          <p:spPr>
            <a:xfrm>
              <a:off x="258023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accent6"/>
                  </a:solidFill>
                  <a:latin typeface="Calibri" panose="020F0502020204030204" pitchFamily="34" charset="0"/>
                </a:rPr>
                <a:t>3.3. </a:t>
              </a:r>
              <a:r>
                <a:rPr lang="lt-LT" sz="700" dirty="0">
                  <a:solidFill>
                    <a:schemeClr val="accent6"/>
                  </a:solidFill>
                  <a:latin typeface="Calibri" panose="020F0502020204030204" pitchFamily="34" charset="0"/>
                </a:rPr>
                <a:t>Valdymas ir stebėsena</a:t>
              </a:r>
            </a:p>
          </p:txBody>
        </p:sp>
        <p:sp>
          <p:nvSpPr>
            <p:cNvPr id="26" name="Parallelogram 25">
              <a:extLst>
                <a:ext uri="{FF2B5EF4-FFF2-40B4-BE49-F238E27FC236}">
                  <a16:creationId xmlns:a16="http://schemas.microsoft.com/office/drawing/2014/main" id="{FF3C16BB-50C4-EDF2-7590-C4DD047257D9}"/>
                </a:ext>
              </a:extLst>
            </p:cNvPr>
            <p:cNvSpPr/>
            <p:nvPr/>
          </p:nvSpPr>
          <p:spPr>
            <a:xfrm>
              <a:off x="3615261" y="158666"/>
              <a:ext cx="1096273" cy="197965"/>
            </a:xfrm>
            <a:prstGeom prst="parallelogram">
              <a:avLst/>
            </a:prstGeom>
            <a:solidFill>
              <a:srgbClr val="ADBCB5"/>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bg1"/>
                  </a:solidFill>
                  <a:latin typeface="Calibri" panose="020F0502020204030204" pitchFamily="34" charset="0"/>
                </a:rPr>
                <a:t>3.4. </a:t>
              </a:r>
              <a:r>
                <a:rPr lang="lt-LT" sz="700">
                  <a:solidFill>
                    <a:schemeClr val="bg1"/>
                  </a:solidFill>
                  <a:latin typeface="Calibri" panose="020F0502020204030204" pitchFamily="34" charset="0"/>
                </a:rPr>
                <a:t>Stebėsenos komiteto plėtros galimybės</a:t>
              </a:r>
              <a:endParaRPr lang="pt-BR" sz="700">
                <a:solidFill>
                  <a:schemeClr val="bg1"/>
                </a:solidFill>
                <a:latin typeface="Calibri" panose="020F0502020204030204" pitchFamily="34" charset="0"/>
              </a:endParaRPr>
            </a:p>
          </p:txBody>
        </p:sp>
        <p:sp>
          <p:nvSpPr>
            <p:cNvPr id="27" name="Parallelogram 26">
              <a:extLst>
                <a:ext uri="{FF2B5EF4-FFF2-40B4-BE49-F238E27FC236}">
                  <a16:creationId xmlns:a16="http://schemas.microsoft.com/office/drawing/2014/main" id="{38EF2BE9-A582-185D-6B3B-43013F75434F}"/>
                </a:ext>
              </a:extLst>
            </p:cNvPr>
            <p:cNvSpPr/>
            <p:nvPr/>
          </p:nvSpPr>
          <p:spPr>
            <a:xfrm>
              <a:off x="4650290"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tx1"/>
                  </a:solidFill>
                  <a:latin typeface="Calibri" panose="020F0502020204030204" pitchFamily="34" charset="0"/>
                </a:rPr>
                <a:t>3.5. </a:t>
              </a:r>
              <a:r>
                <a:rPr lang="lt-LT" sz="700">
                  <a:solidFill>
                    <a:schemeClr val="tx1"/>
                  </a:solidFill>
                  <a:latin typeface="Calibri" panose="020F0502020204030204" pitchFamily="34" charset="0"/>
                </a:rPr>
                <a:t>Sklaidos veikla</a:t>
              </a:r>
            </a:p>
          </p:txBody>
        </p:sp>
        <p:sp>
          <p:nvSpPr>
            <p:cNvPr id="28" name="Parallelogram 27">
              <a:extLst>
                <a:ext uri="{FF2B5EF4-FFF2-40B4-BE49-F238E27FC236}">
                  <a16:creationId xmlns:a16="http://schemas.microsoft.com/office/drawing/2014/main" id="{A2ED3560-1491-B723-5E07-857E72320C90}"/>
                </a:ext>
              </a:extLst>
            </p:cNvPr>
            <p:cNvSpPr/>
            <p:nvPr/>
          </p:nvSpPr>
          <p:spPr>
            <a:xfrm>
              <a:off x="5685319"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3.6. </a:t>
              </a:r>
              <a:r>
                <a:rPr lang="lt-LT" sz="700">
                  <a:solidFill>
                    <a:schemeClr val="accent6"/>
                  </a:solidFill>
                  <a:latin typeface="Calibri" panose="020F0502020204030204" pitchFamily="34" charset="0"/>
                </a:rPr>
                <a:t>Galimybės sumažinti administracinę naštą</a:t>
              </a:r>
            </a:p>
          </p:txBody>
        </p:sp>
        <p:sp>
          <p:nvSpPr>
            <p:cNvPr id="29" name="Parallelogram 28">
              <a:extLst>
                <a:ext uri="{FF2B5EF4-FFF2-40B4-BE49-F238E27FC236}">
                  <a16:creationId xmlns:a16="http://schemas.microsoft.com/office/drawing/2014/main" id="{5003B50E-ABB6-04CC-A88B-1221FD5B016B}"/>
                </a:ext>
              </a:extLst>
            </p:cNvPr>
            <p:cNvSpPr/>
            <p:nvPr/>
          </p:nvSpPr>
          <p:spPr>
            <a:xfrm>
              <a:off x="6720348" y="158666"/>
              <a:ext cx="1096273" cy="197965"/>
            </a:xfrm>
            <a:prstGeom prst="parallelogram">
              <a:avLst/>
            </a:prstGeom>
            <a:solidFill>
              <a:schemeClr val="bg1"/>
            </a:solidFill>
            <a:ln w="9525">
              <a:solidFill>
                <a:srgbClr val="ADBC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accent6"/>
                  </a:solidFill>
                  <a:latin typeface="Calibri" panose="020F0502020204030204" pitchFamily="34" charset="0"/>
                </a:rPr>
                <a:t>3.7. </a:t>
              </a:r>
              <a:r>
                <a:rPr lang="lt-LT" sz="700">
                  <a:solidFill>
                    <a:schemeClr val="accent6"/>
                  </a:solidFill>
                  <a:latin typeface="Calibri" panose="020F0502020204030204" pitchFamily="34" charset="0"/>
                </a:rPr>
                <a:t>ES pridėtinė vertė</a:t>
              </a:r>
              <a:endParaRPr lang="pt-BR" sz="700">
                <a:solidFill>
                  <a:schemeClr val="accent6"/>
                </a:solidFill>
                <a:latin typeface="Calibri" panose="020F0502020204030204" pitchFamily="34" charset="0"/>
              </a:endParaRPr>
            </a:p>
          </p:txBody>
        </p:sp>
      </p:grpSp>
      <p:sp>
        <p:nvSpPr>
          <p:cNvPr id="30" name="Rectangle 29">
            <a:extLst>
              <a:ext uri="{FF2B5EF4-FFF2-40B4-BE49-F238E27FC236}">
                <a16:creationId xmlns:a16="http://schemas.microsoft.com/office/drawing/2014/main" id="{D8F1F041-67EA-03DE-3CD0-E44ED942DDE9}"/>
              </a:ext>
            </a:extLst>
          </p:cNvPr>
          <p:cNvSpPr/>
          <p:nvPr/>
        </p:nvSpPr>
        <p:spPr>
          <a:xfrm>
            <a:off x="2285999" y="4637969"/>
            <a:ext cx="5159829" cy="451191"/>
          </a:xfrm>
          <a:prstGeom prst="rect">
            <a:avLst/>
          </a:prstGeom>
          <a:noFill/>
          <a:ln>
            <a:noFill/>
          </a:ln>
        </p:spPr>
        <p:txBody>
          <a:bodyPr spcFirstLastPara="1" wrap="square" lIns="91425" tIns="91425" rIns="91425" bIns="91425" numCol="2" rtlCol="0" anchor="ctr" anchorCtr="0">
            <a:noAutofit/>
          </a:bodyPr>
          <a:lstStyle/>
          <a:p>
            <a:pPr marL="0" indent="0" algn="just" rtl="0">
              <a:spcBef>
                <a:spcPts val="0"/>
              </a:spcBef>
              <a:spcAft>
                <a:spcPts val="0"/>
              </a:spcAft>
              <a:buNone/>
            </a:pPr>
            <a:r>
              <a:rPr lang="lt-LT" sz="700">
                <a:solidFill>
                  <a:schemeClr val="bg2"/>
                </a:solidFill>
              </a:rPr>
              <a:t>SVVP – </a:t>
            </a:r>
            <a:r>
              <a:rPr lang="sv-SE" sz="700" err="1">
                <a:solidFill>
                  <a:schemeClr val="bg2"/>
                </a:solidFill>
              </a:rPr>
              <a:t>Sienų</a:t>
            </a:r>
            <a:r>
              <a:rPr lang="sv-SE" sz="700">
                <a:solidFill>
                  <a:schemeClr val="bg2"/>
                </a:solidFill>
              </a:rPr>
              <a:t> </a:t>
            </a:r>
            <a:r>
              <a:rPr lang="sv-SE" sz="700" err="1">
                <a:solidFill>
                  <a:schemeClr val="bg2"/>
                </a:solidFill>
              </a:rPr>
              <a:t>valdymo</a:t>
            </a:r>
            <a:r>
              <a:rPr lang="sv-SE" sz="700">
                <a:solidFill>
                  <a:schemeClr val="bg2"/>
                </a:solidFill>
              </a:rPr>
              <a:t> </a:t>
            </a:r>
            <a:r>
              <a:rPr lang="sv-SE" sz="700" err="1">
                <a:solidFill>
                  <a:schemeClr val="bg2"/>
                </a:solidFill>
              </a:rPr>
              <a:t>ir</a:t>
            </a:r>
            <a:r>
              <a:rPr lang="sv-SE" sz="700">
                <a:solidFill>
                  <a:schemeClr val="bg2"/>
                </a:solidFill>
              </a:rPr>
              <a:t> </a:t>
            </a:r>
            <a:r>
              <a:rPr lang="sv-SE" sz="700" err="1">
                <a:solidFill>
                  <a:schemeClr val="bg2"/>
                </a:solidFill>
              </a:rPr>
              <a:t>vizų</a:t>
            </a:r>
            <a:r>
              <a:rPr lang="sv-SE" sz="700">
                <a:solidFill>
                  <a:schemeClr val="bg2"/>
                </a:solidFill>
              </a:rPr>
              <a:t> </a:t>
            </a:r>
            <a:r>
              <a:rPr lang="sv-SE" sz="700" err="1">
                <a:solidFill>
                  <a:schemeClr val="bg2"/>
                </a:solidFill>
              </a:rPr>
              <a:t>politikos</a:t>
            </a:r>
            <a:r>
              <a:rPr lang="sv-SE" sz="700">
                <a:solidFill>
                  <a:schemeClr val="bg2"/>
                </a:solidFill>
              </a:rPr>
              <a:t> </a:t>
            </a:r>
            <a:r>
              <a:rPr lang="sv-SE" sz="700" err="1">
                <a:solidFill>
                  <a:schemeClr val="bg2"/>
                </a:solidFill>
              </a:rPr>
              <a:t>finansinė</a:t>
            </a:r>
            <a:r>
              <a:rPr lang="sv-SE" sz="700">
                <a:solidFill>
                  <a:schemeClr val="bg2"/>
                </a:solidFill>
              </a:rPr>
              <a:t> </a:t>
            </a:r>
            <a:r>
              <a:rPr lang="sv-SE" sz="700" err="1">
                <a:solidFill>
                  <a:schemeClr val="bg2"/>
                </a:solidFill>
              </a:rPr>
              <a:t>priemonė</a:t>
            </a:r>
            <a:r>
              <a:rPr lang="lt-LT" sz="700">
                <a:solidFill>
                  <a:schemeClr val="bg2"/>
                </a:solidFill>
              </a:rPr>
              <a:t>;</a:t>
            </a:r>
          </a:p>
          <a:p>
            <a:pPr marL="0" indent="0" algn="just" rtl="0">
              <a:spcBef>
                <a:spcPts val="0"/>
              </a:spcBef>
              <a:spcAft>
                <a:spcPts val="0"/>
              </a:spcAft>
              <a:buNone/>
            </a:pPr>
            <a:r>
              <a:rPr lang="lt-LT" sz="700">
                <a:solidFill>
                  <a:schemeClr val="bg2"/>
                </a:solidFill>
              </a:rPr>
              <a:t>VSF – Vidaus saugumo fondas;</a:t>
            </a:r>
          </a:p>
          <a:p>
            <a:pPr marL="0" indent="0" algn="just" rtl="0">
              <a:spcBef>
                <a:spcPts val="0"/>
              </a:spcBef>
              <a:spcAft>
                <a:spcPts val="0"/>
              </a:spcAft>
              <a:buNone/>
            </a:pPr>
            <a:r>
              <a:rPr lang="lt-LT" sz="700">
                <a:solidFill>
                  <a:schemeClr val="bg2"/>
                </a:solidFill>
              </a:rPr>
              <a:t>CPVA – Centrinė projektų valdymo agentūra;</a:t>
            </a:r>
          </a:p>
          <a:p>
            <a:pPr marL="0" indent="0" algn="just" rtl="0">
              <a:spcBef>
                <a:spcPts val="0"/>
              </a:spcBef>
              <a:spcAft>
                <a:spcPts val="0"/>
              </a:spcAft>
              <a:buNone/>
            </a:pPr>
            <a:r>
              <a:rPr lang="lt-LT" sz="700">
                <a:solidFill>
                  <a:schemeClr val="bg2"/>
                </a:solidFill>
              </a:rPr>
              <a:t>VRM – LR Vidaus reikalų ministerija.</a:t>
            </a:r>
          </a:p>
        </p:txBody>
      </p:sp>
      <p:sp>
        <p:nvSpPr>
          <p:cNvPr id="4" name="TextBox 3">
            <a:extLst>
              <a:ext uri="{FF2B5EF4-FFF2-40B4-BE49-F238E27FC236}">
                <a16:creationId xmlns:a16="http://schemas.microsoft.com/office/drawing/2014/main" id="{09BFAC17-AC48-A617-F9DA-EC2D963E431E}"/>
              </a:ext>
            </a:extLst>
          </p:cNvPr>
          <p:cNvSpPr txBox="1"/>
          <p:nvPr/>
        </p:nvSpPr>
        <p:spPr>
          <a:xfrm>
            <a:off x="4621866" y="3433853"/>
            <a:ext cx="3982384" cy="1154022"/>
          </a:xfrm>
          <a:prstGeom prst="rect">
            <a:avLst/>
          </a:prstGeom>
          <a:solidFill>
            <a:schemeClr val="tx2"/>
          </a:solidFill>
          <a:ln>
            <a:solidFill>
              <a:schemeClr val="accent1"/>
            </a:solidFill>
            <a:prstDash val="dash"/>
          </a:ln>
        </p:spPr>
        <p:txBody>
          <a:bodyPr wrap="square" lIns="57600" tIns="28800" rIns="57600" bIns="28800" anchor="t">
            <a:noAutofit/>
          </a:bodyPr>
          <a:lstStyle/>
          <a:p>
            <a:pPr marL="0" marR="0" lvl="0" indent="0" algn="just" defTabSz="914400" eaLnBrk="1" fontAlgn="auto" latinLnBrk="0" hangingPunct="1">
              <a:spcBef>
                <a:spcPts val="0"/>
              </a:spcBef>
              <a:spcAft>
                <a:spcPts val="0"/>
              </a:spcAft>
              <a:buClrTx/>
              <a:buSzTx/>
              <a:buFontTx/>
              <a:buNone/>
              <a:tabLst/>
              <a:defRPr/>
            </a:pPr>
            <a:r>
              <a:rPr lang="lt-LT" sz="800" b="1" dirty="0">
                <a:solidFill>
                  <a:schemeClr val="accent1"/>
                </a:solidFill>
                <a:latin typeface="+mj-lt"/>
                <a:ea typeface="Calibri" panose="020F0502020204030204" pitchFamily="34" charset="0"/>
                <a:cs typeface="Arial" panose="020B0604020202020204" pitchFamily="34" charset="0"/>
              </a:rPr>
              <a:t>Pastangos dedamos</a:t>
            </a:r>
          </a:p>
          <a:p>
            <a:pPr marL="0" marR="0" lvl="0" indent="0" algn="just" defTabSz="914400" eaLnBrk="1" fontAlgn="auto" latinLnBrk="0" hangingPunct="1">
              <a:lnSpc>
                <a:spcPct val="100000"/>
              </a:lnSpc>
              <a:spcBef>
                <a:spcPts val="0"/>
              </a:spcBef>
              <a:spcAft>
                <a:spcPts val="0"/>
              </a:spcAft>
              <a:buClrTx/>
              <a:buSzTx/>
              <a:buFontTx/>
              <a:buNone/>
              <a:tabLst/>
              <a:defRPr/>
            </a:pPr>
            <a:r>
              <a:rPr lang="lt-LT" sz="800" dirty="0">
                <a:latin typeface="+mj-lt"/>
                <a:cs typeface="Arial" panose="020B0604020202020204" pitchFamily="34" charset="0"/>
              </a:rPr>
              <a:t>Prie Stebėsenos komiteto veiklos VRM iniciatyva ir kvietimu prisijungė trys naujos institucijos:</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800" dirty="0">
                <a:effectLst/>
                <a:latin typeface="+mj-lt"/>
                <a:ea typeface="Calibri" panose="020F0502020204030204" pitchFamily="34" charset="0"/>
                <a:cs typeface="Arial" panose="020B0604020202020204" pitchFamily="34" charset="0"/>
              </a:rPr>
              <a:t>MRU Viešojo saugumo akademija;</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800" dirty="0">
                <a:effectLst/>
                <a:latin typeface="+mj-lt"/>
                <a:ea typeface="Calibri" panose="020F0502020204030204" pitchFamily="34" charset="0"/>
                <a:cs typeface="Arial" panose="020B0604020202020204" pitchFamily="34" charset="0"/>
              </a:rPr>
              <a:t>Tarptautinės policijos asociacijos Lietuvos skyrius;</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800" dirty="0">
                <a:effectLst/>
                <a:latin typeface="+mj-lt"/>
                <a:ea typeface="Calibri" panose="020F0502020204030204" pitchFamily="34" charset="0"/>
                <a:cs typeface="Arial" panose="020B0604020202020204" pitchFamily="34" charset="0"/>
              </a:rPr>
              <a:t>Lietuvos gynybos ir saugumo pramonės asociacija.</a:t>
            </a:r>
          </a:p>
        </p:txBody>
      </p:sp>
    </p:spTree>
    <p:extLst>
      <p:ext uri="{BB962C8B-B14F-4D97-AF65-F5344CB8AC3E}">
        <p14:creationId xmlns:p14="http://schemas.microsoft.com/office/powerpoint/2010/main" val="1914338106"/>
      </p:ext>
    </p:extLst>
  </p:cSld>
  <p:clrMapOvr>
    <a:masterClrMapping/>
  </p:clrMapOvr>
</p:sld>
</file>

<file path=ppt/theme/theme1.xml><?xml version="1.0" encoding="utf-8"?>
<a:theme xmlns:a="http://schemas.openxmlformats.org/drawingml/2006/main" name="Office Theme">
  <a:themeElements>
    <a:clrScheme name="SC - 2022Sep">
      <a:dk1>
        <a:srgbClr val="000000"/>
      </a:dk1>
      <a:lt1>
        <a:srgbClr val="FFFFFF"/>
      </a:lt1>
      <a:dk2>
        <a:srgbClr val="E1E1D5"/>
      </a:dk2>
      <a:lt2>
        <a:srgbClr val="92A9A0"/>
      </a:lt2>
      <a:accent1>
        <a:srgbClr val="1F7B61"/>
      </a:accent1>
      <a:accent2>
        <a:srgbClr val="A5E8D6"/>
      </a:accent2>
      <a:accent3>
        <a:srgbClr val="2FBB95"/>
      </a:accent3>
      <a:accent4>
        <a:srgbClr val="27917B"/>
      </a:accent4>
      <a:accent5>
        <a:srgbClr val="64D7B8"/>
      </a:accent5>
      <a:accent6>
        <a:srgbClr val="2C3834"/>
      </a:accent6>
      <a:hlink>
        <a:srgbClr val="2FBB95"/>
      </a:hlink>
      <a:folHlink>
        <a:srgbClr val="708E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spcFirstLastPara="1" wrap="square" lIns="91425" tIns="91425" rIns="91425" bIns="91425" anchor="ctr" anchorCtr="0">
        <a:noAutofit/>
      </a:bodyPr>
      <a:lstStyle>
        <a:defPPr marL="0" indent="0" algn="ctr" rtl="0">
          <a:spcBef>
            <a:spcPts val="0"/>
          </a:spcBef>
          <a:spcAft>
            <a:spcPts val="0"/>
          </a:spcAft>
          <a:buNone/>
          <a:defRPr dirty="0">
            <a:solidFill>
              <a:schemeClr val="lt1"/>
            </a:solidFil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0">
    <a:dk1>
      <a:srgbClr val="000000"/>
    </a:dk1>
    <a:lt1>
      <a:srgbClr val="FFFFFF"/>
    </a:lt1>
    <a:dk2>
      <a:srgbClr val="92A9A0"/>
    </a:dk2>
    <a:lt2>
      <a:srgbClr val="E1E1D5"/>
    </a:lt2>
    <a:accent1>
      <a:srgbClr val="1F7B61"/>
    </a:accent1>
    <a:accent2>
      <a:srgbClr val="A5E8D6"/>
    </a:accent2>
    <a:accent3>
      <a:srgbClr val="2FBB95"/>
    </a:accent3>
    <a:accent4>
      <a:srgbClr val="27917B"/>
    </a:accent4>
    <a:accent5>
      <a:srgbClr val="64D7B8"/>
    </a:accent5>
    <a:accent6>
      <a:srgbClr val="2C3834"/>
    </a:accent6>
    <a:hlink>
      <a:srgbClr val="92A9A0"/>
    </a:hlink>
    <a:folHlink>
      <a:srgbClr val="92A9A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Smart Continent - 2022</Template>
  <TotalTime>0</TotalTime>
  <Words>4169</Words>
  <Application>Microsoft Office PowerPoint</Application>
  <PresentationFormat>On-screen Show (16:9)</PresentationFormat>
  <Paragraphs>429</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Batang</vt:lpstr>
      <vt:lpstr>Arial</vt:lpstr>
      <vt:lpstr>Calibri</vt:lpstr>
      <vt:lpstr>Office Theme</vt:lpstr>
      <vt:lpstr>PowerPoint Presentation</vt:lpstr>
      <vt:lpstr>Turinys</vt:lpstr>
      <vt:lpstr>Tikslai, uždaviniai ir terminai</vt:lpstr>
      <vt:lpstr>Vertinimas atliktas vadovaujantis iš anksto suderinta Vertinimo matrica. Taikyti 5 pagrindiniai metodai arba metodų grupės – intervencijų logikos rekonstrukcija, poreikių vertinimas, pusiau struktūruoti interviu, finansinės ir fizinės pažangos analizė, pirminių ir antrinių šaltinių analizė. Visi Vertinimo klausimai buvo atsakyti</vt:lpstr>
      <vt:lpstr>PowerPoint Presentation</vt:lpstr>
      <vt:lpstr>Abi programos buvo suformuotos atsižvelgiant į suinteresuotųjų šalių poreikius, Programų pokyčiai inicijuojami ir vykdomi nesudėtingai, dėl glaudaus bendradarbiavimo tarp dalyvaujančių institucijų bei Stebėsenos komiteto darbo. Nebuvo nustatyta jokių neatitikimų ES ar nacionaliniams prioritetams, taip pat dubliavimosi su kitais fondais</vt:lpstr>
      <vt:lpstr>Vertinimų atlikimo metu SVVP Programos progresas – didesnis. Vertinimų atlikimo metu SVVP buvo suplanuota arba atlikta 86,63 mln. Eur vertės mokėjimų ir 7,45 mln. Eur vertės VSF mokėjimų. Vertinama, kad progresas leidžia tikėtis sėkmingo Programų įgyvendinimo</vt:lpstr>
      <vt:lpstr>PowerPoint Presentation</vt:lpstr>
      <vt:lpstr>Stebėsenos komitetą daugiausiai sudaro galutiniai paramos gavėjai, nors, palyginti su 2014–2020 m. laikotarpiu, jis ir buvo išplėstas. Stebėsenos komitetui plėsti yra dedamos pastangos, prie komiteto prisijungė 3 naujos institucijos</vt:lpstr>
      <vt:lpstr>Sklaidos veikla vykdoma įvairiais kanalais, įskaitant socialinius tinklus; SVVP ir VSF Programų finansavimo galimybės tinkamai pristatomos sąlyginai siaurai tikslinei auditorijai</vt:lpstr>
      <vt:lpstr>Yra nustatytos potencialios galimybės administracinės naštos mažinimui, dalis jų susijusios su pertekliniais nacionaliniais arba ES teisės aktais. IS VORAS sistemos techninės problemos taip pat prisideda prie papildomos administracinės naštos</vt:lpstr>
      <vt:lpstr>Nacionalinio saugumo sritys, kurioms taikomos programos, nėra sistemingai priklausomos nuo ES finansavimo, ES finansavimas suteikia daugiau apimties, masto ir funkcijų poveikio</vt:lpstr>
      <vt:lpstr>PowerPoint Presentation</vt:lpstr>
      <vt:lpstr>SVVP ir VSF  Vertinimuose nustatytos išmoktos pamokos, gerosios praktikos ir pateiktos rekomendacijos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2024-10-07T15:20:10Z</dcterms:created>
  <dcterms:modified xsi:type="dcterms:W3CDTF">2024-10-07T15:20:31Z</dcterms:modified>
</cp:coreProperties>
</file>