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544" r:id="rId5"/>
    <p:sldId id="617" r:id="rId6"/>
    <p:sldId id="630" r:id="rId7"/>
    <p:sldId id="801" r:id="rId8"/>
    <p:sldId id="802" r:id="rId9"/>
    <p:sldId id="811" r:id="rId10"/>
    <p:sldId id="814" r:id="rId11"/>
    <p:sldId id="803" r:id="rId12"/>
    <p:sldId id="804" r:id="rId13"/>
    <p:sldId id="812" r:id="rId14"/>
    <p:sldId id="806" r:id="rId15"/>
    <p:sldId id="813" r:id="rId16"/>
    <p:sldId id="815" r:id="rId17"/>
    <p:sldId id="810" r:id="rId18"/>
  </p:sldIdLst>
  <p:sldSz cx="9144000" cy="5143500" type="screen16x9"/>
  <p:notesSz cx="6858000" cy="9144000"/>
  <p:embeddedFontLst>
    <p:embeddedFont>
      <p:font typeface="HP Simplified" panose="020B0604020202020204" charset="-7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žanginės skaidrės" id="{6AA4A592-09C2-4BDA-AEE8-680958EFE34D}">
          <p14:sldIdLst>
            <p14:sldId id="544"/>
            <p14:sldId id="617"/>
          </p14:sldIdLst>
        </p14:section>
        <p14:section name="Turinio, skiriamosios skaidrės" id="{E6AD65FF-08BB-48F5-B08E-1BD4FAF73C59}">
          <p14:sldIdLst>
            <p14:sldId id="630"/>
            <p14:sldId id="801"/>
            <p14:sldId id="802"/>
            <p14:sldId id="811"/>
            <p14:sldId id="814"/>
            <p14:sldId id="803"/>
            <p14:sldId id="804"/>
            <p14:sldId id="812"/>
            <p14:sldId id="806"/>
            <p14:sldId id="813"/>
            <p14:sldId id="815"/>
            <p14:sldId id="8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5F3455-A4C5-D194-9057-694DDADB7BE9}" name="Ingrida Grincevičiūtė" initials="IG" userId="S::i.grinceviciute@cpva.lt::e2dd9e88-7176-4d7c-a04f-d82e95751a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F28"/>
    <a:srgbClr val="2D3E50"/>
    <a:srgbClr val="081C2A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10B8F-B9B5-4DC2-9FBC-466A71C9E872}" v="179" dt="2024-10-08T05:28:43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71859" autoAdjust="0"/>
  </p:normalViewPr>
  <p:slideViewPr>
    <p:cSldViewPr>
      <p:cViewPr varScale="1">
        <p:scale>
          <a:sx n="70" d="100"/>
          <a:sy n="70" d="100"/>
        </p:scale>
        <p:origin x="1200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3696"/>
    </p:cViewPr>
  </p:sorter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84555406439559E-2"/>
          <c:y val="0.10562345903174633"/>
          <c:w val="0.83221529970124153"/>
          <c:h val="0.7887534588183802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</c:v>
                </c:pt>
                <c:pt idx="1">
                  <c:v>41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75188482093676E-2"/>
          <c:y val="0.12050849115150683"/>
          <c:w val="0.81976991098347074"/>
          <c:h val="0.722872044341881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23543195082546E-2"/>
          <c:y val="0.12514004853139057"/>
          <c:w val="0.8214733145078249"/>
          <c:h val="0.7497203721115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98123258242066E-2"/>
          <c:y val="8.103588188967345E-2"/>
          <c:w val="0.84213407853969158"/>
          <c:h val="0.8170557807494391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E68-4772-A20B-5BAF8A5D6D7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2E68-4772-A20B-5BAF8A5D6D7A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68-4772-A20B-5BAF8A5D6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53239409877956E-2"/>
          <c:y val="0.14465089856590191"/>
          <c:w val="0.82009992522674657"/>
          <c:h val="0.7682809659115040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26565518330116E-2"/>
          <c:y val="0.11229374276514205"/>
          <c:w val="0.83066684728869611"/>
          <c:h val="0.7568971097501828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061707465513604E-2"/>
          <c:y val="9.8214435032986297E-2"/>
          <c:w val="0.8500740394475701"/>
          <c:h val="0.8250667792748556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226994251979452E-2"/>
          <c:y val="9.8214435032986297E-2"/>
          <c:w val="0.88153222381539043"/>
          <c:h val="0.8333805383961010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E68-4772-A20B-5BAF8A5D6D7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2E68-4772-A20B-5BAF8A5D6D7A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68-4772-A20B-5BAF8A5D6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1747963995721"/>
          <c:y val="0.13226053222440903"/>
          <c:w val="0.78881062261348633"/>
          <c:h val="0.7476155595342021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73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52984207039726E-2"/>
          <c:y val="0.11583129978954436"/>
          <c:w val="0.83839717031451821"/>
          <c:h val="0.7707630294257917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E68-4772-A20B-5BAF8A5D6D7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2E68-4772-A20B-5BAF8A5D6D7A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72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68-4772-A20B-5BAF8A5D6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506587192973664E-2"/>
          <c:y val="0.12905442275035145"/>
          <c:w val="0.84421349950560054"/>
          <c:h val="0.756342344701309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33932847358475E-2"/>
          <c:y val="0.11035063392388707"/>
          <c:w val="0.83795555002430877"/>
          <c:h val="0.7914344062942282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945791295770425E-2"/>
          <c:y val="9.8214435032986297E-2"/>
          <c:w val="0.8406907647444708"/>
          <c:h val="0.8433560219232303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E68-4772-A20B-5BAF8A5D6D7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2E68-4772-A20B-5BAF8A5D6D7A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68-4772-A20B-5BAF8A5D6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506587192973664E-2"/>
          <c:y val="0.14436797529220752"/>
          <c:w val="0.83066684728869622"/>
          <c:h val="0.7357455679358005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05E-4A1B-A481-F61F4CD8F215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405E-4A1B-A481-F61F4CD8F215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92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405E-4A1B-A481-F61F4CD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33932847358475E-2"/>
          <c:y val="0.11035105901600649"/>
          <c:w val="0.84458051015121771"/>
          <c:h val="0.7914340281311652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FA3-4C0B-A468-5A880D679EBD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1FA3-4C0B-A468-5A880D679EBD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3-4C0B-A468-5A880D679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33932847358475E-2"/>
          <c:y val="0.10609272130088152"/>
          <c:w val="0.88343538261341348"/>
          <c:h val="0.8184333434266947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E68-4772-A20B-5BAF8A5D6D7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2E68-4772-A20B-5BAF8A5D6D7A}"/>
              </c:ext>
            </c:extLst>
          </c:dPt>
          <c:cat>
            <c:strRef>
              <c:f>Sheet1!$A$2:$A$3</c:f>
              <c:strCache>
                <c:ptCount val="2"/>
                <c:pt idx="0">
                  <c:v>Revenue</c:v>
                </c:pt>
                <c:pt idx="1">
                  <c:v>Invisible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68-4772-A20B-5BAF8A5D6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4"/>
      </c:doughnutChart>
    </c:plotArea>
    <c:plotVisOnly val="1"/>
    <c:dispBlanksAs val="zero"/>
    <c:showDLblsOverMax val="0"/>
  </c:chart>
  <c:spPr>
    <a:effectLst>
      <a:innerShdw blurRad="114300">
        <a:prstClr val="black"/>
      </a:innerShdw>
    </a:effectLst>
  </c:spPr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4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09E8E-804E-047F-F4A9-28E1D9753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06A9CA-3ABB-581B-B42A-C0A9C1BB57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84ABFB-A829-5E06-FC3B-C4AC38E06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07989-70D7-7738-E300-A7C2B623E6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54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382DD-B7AA-3191-B01F-F5C263919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53BB7B-094A-4CD9-EA9B-7CC7AB1E8C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7D3EA0-A4EC-8E95-9435-C917A90AF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3368A-2BC6-758C-E05C-49BD18DE8E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54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3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41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382DD-B7AA-3191-B01F-F5C263919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53BB7B-094A-4CD9-EA9B-7CC7AB1E8C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7D3EA0-A4EC-8E95-9435-C917A90AF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3368A-2BC6-758C-E05C-49BD18DE8E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0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382DD-B7AA-3191-B01F-F5C263919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53BB7B-094A-4CD9-EA9B-7CC7AB1E8C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7D3EA0-A4EC-8E95-9435-C917A90AF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3368A-2BC6-758C-E05C-49BD18DE8E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9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55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46908-87AF-0876-8608-A168AF8FD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901788-2E65-13F9-9CFF-27E5BBD895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CE9DD2-C9D5-02F4-332D-6EE184E28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29643-1F58-04FF-034A-A15C36E59E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04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6836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6836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9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48" name="Oval 47"/>
          <p:cNvSpPr/>
          <p:nvPr userDrawn="1"/>
        </p:nvSpPr>
        <p:spPr>
          <a:xfrm>
            <a:off x="641158" y="1625800"/>
            <a:ext cx="1521994" cy="152199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765868" y="1750510"/>
            <a:ext cx="1272574" cy="12725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91123" y="3239772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91123" y="3520723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Oval 34"/>
          <p:cNvSpPr/>
          <p:nvPr userDrawn="1"/>
        </p:nvSpPr>
        <p:spPr>
          <a:xfrm>
            <a:off x="2787426" y="1625800"/>
            <a:ext cx="1521994" cy="152199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20" hasCustomPrompt="1"/>
          </p:nvPr>
        </p:nvSpPr>
        <p:spPr>
          <a:xfrm>
            <a:off x="2912136" y="1750510"/>
            <a:ext cx="1272574" cy="12725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637391" y="3239772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2637391" y="3520723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Oval 51"/>
          <p:cNvSpPr/>
          <p:nvPr userDrawn="1"/>
        </p:nvSpPr>
        <p:spPr>
          <a:xfrm>
            <a:off x="4894505" y="1625800"/>
            <a:ext cx="1521994" cy="152199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53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5019215" y="1750510"/>
            <a:ext cx="1272574" cy="12725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744470" y="3239772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4744470" y="3520723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Oval 60"/>
          <p:cNvSpPr/>
          <p:nvPr userDrawn="1"/>
        </p:nvSpPr>
        <p:spPr>
          <a:xfrm>
            <a:off x="6996229" y="1625800"/>
            <a:ext cx="1521994" cy="1521994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2" name="Picture Placeholder 7"/>
          <p:cNvSpPr>
            <a:spLocks noGrp="1"/>
          </p:cNvSpPr>
          <p:nvPr>
            <p:ph type="pic" sz="quarter" idx="26" hasCustomPrompt="1"/>
          </p:nvPr>
        </p:nvSpPr>
        <p:spPr>
          <a:xfrm>
            <a:off x="7120939" y="1750510"/>
            <a:ext cx="1272574" cy="12725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846194" y="3239772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846194" y="3520723"/>
            <a:ext cx="1822064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1307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28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animBg="1"/>
      <p:bldP spid="36" grpId="0" animBg="1"/>
      <p:bldP spid="3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animBg="1"/>
      <p:bldP spid="53" grpId="0" animBg="1"/>
      <p:bldP spid="54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animBg="1"/>
      <p:bldP spid="62" grpId="0" animBg="1"/>
      <p:bldP spid="63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48" name="Diamond 47"/>
          <p:cNvSpPr/>
          <p:nvPr userDrawn="1"/>
        </p:nvSpPr>
        <p:spPr>
          <a:xfrm>
            <a:off x="390525" y="1625800"/>
            <a:ext cx="1521994" cy="1521994"/>
          </a:xfrm>
          <a:prstGeom prst="diamond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15235" y="1750510"/>
            <a:ext cx="1272574" cy="1272574"/>
          </a:xfrm>
          <a:prstGeom prst="diamond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44324" y="3239772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44324" y="3520723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Diamond 34"/>
          <p:cNvSpPr/>
          <p:nvPr userDrawn="1"/>
        </p:nvSpPr>
        <p:spPr>
          <a:xfrm>
            <a:off x="2143125" y="1625800"/>
            <a:ext cx="1521994" cy="1521994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icture Placeholder 7"/>
          <p:cNvSpPr>
            <a:spLocks noGrp="1"/>
          </p:cNvSpPr>
          <p:nvPr>
            <p:ph type="pic" sz="quarter" idx="20" hasCustomPrompt="1"/>
          </p:nvPr>
        </p:nvSpPr>
        <p:spPr>
          <a:xfrm>
            <a:off x="2267835" y="1750510"/>
            <a:ext cx="1272574" cy="1272574"/>
          </a:xfrm>
          <a:prstGeom prst="diamond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196924" y="3239772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2196924" y="3520723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Diamond 51"/>
          <p:cNvSpPr/>
          <p:nvPr userDrawn="1"/>
        </p:nvSpPr>
        <p:spPr>
          <a:xfrm>
            <a:off x="3867150" y="1625800"/>
            <a:ext cx="1521994" cy="152199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53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3991860" y="1750510"/>
            <a:ext cx="1272574" cy="1272574"/>
          </a:xfrm>
          <a:prstGeom prst="diamond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3920949" y="3239772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3920949" y="3520723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Diamond 60"/>
          <p:cNvSpPr/>
          <p:nvPr userDrawn="1"/>
        </p:nvSpPr>
        <p:spPr>
          <a:xfrm>
            <a:off x="5562600" y="1625800"/>
            <a:ext cx="1521994" cy="1521994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2" name="Picture Placeholder 7"/>
          <p:cNvSpPr>
            <a:spLocks noGrp="1"/>
          </p:cNvSpPr>
          <p:nvPr>
            <p:ph type="pic" sz="quarter" idx="26" hasCustomPrompt="1"/>
          </p:nvPr>
        </p:nvSpPr>
        <p:spPr>
          <a:xfrm>
            <a:off x="5687310" y="1750510"/>
            <a:ext cx="1272574" cy="1272574"/>
          </a:xfrm>
          <a:prstGeom prst="diamond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5616399" y="3239772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5616399" y="3520723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Diamond 45"/>
          <p:cNvSpPr/>
          <p:nvPr userDrawn="1"/>
        </p:nvSpPr>
        <p:spPr>
          <a:xfrm>
            <a:off x="7238115" y="1625800"/>
            <a:ext cx="1521994" cy="1521994"/>
          </a:xfrm>
          <a:prstGeom prst="diamond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47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7362825" y="1750510"/>
            <a:ext cx="1272574" cy="1272574"/>
          </a:xfrm>
          <a:prstGeom prst="diamond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0" anchor="b"/>
          <a:lstStyle>
            <a:lvl1pPr algn="ctr" rtl="0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7291914" y="3239772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31" hasCustomPrompt="1"/>
          </p:nvPr>
        </p:nvSpPr>
        <p:spPr>
          <a:xfrm>
            <a:off x="7291914" y="3520723"/>
            <a:ext cx="1414396" cy="2956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rtl="0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53864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28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animBg="1"/>
      <p:bldP spid="36" grpId="0" animBg="1"/>
      <p:bldP spid="3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animBg="1"/>
      <p:bldP spid="53" grpId="0" animBg="1"/>
      <p:bldP spid="54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animBg="1"/>
      <p:bldP spid="62" grpId="0" animBg="1"/>
      <p:bldP spid="63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animBg="1"/>
      <p:bldP spid="47" grpId="0" animBg="1"/>
      <p:bldP spid="50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 rot="16200000">
            <a:off x="1727078" y="56591"/>
            <a:ext cx="1592782" cy="3792262"/>
          </a:xfrm>
          <a:prstGeom prst="roundRect">
            <a:avLst>
              <a:gd name="adj" fmla="val 5960"/>
            </a:avLst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837797" y="1314346"/>
            <a:ext cx="1276750" cy="1276750"/>
          </a:xfrm>
          <a:prstGeom prst="ellipse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10" name="Text Placeholder 3"/>
          <p:cNvSpPr>
            <a:spLocks noGrp="1"/>
          </p:cNvSpPr>
          <p:nvPr userDrawn="1"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 userDrawn="1"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37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911983" y="1388532"/>
            <a:ext cx="1128378" cy="112837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285587" y="1396080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285587" y="1618759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2270762" y="1824714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l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Rounded Rectangle 46"/>
          <p:cNvSpPr/>
          <p:nvPr userDrawn="1"/>
        </p:nvSpPr>
        <p:spPr>
          <a:xfrm rot="5400000" flipH="1">
            <a:off x="5824140" y="56591"/>
            <a:ext cx="1592782" cy="3792262"/>
          </a:xfrm>
          <a:prstGeom prst="roundRect">
            <a:avLst>
              <a:gd name="adj" fmla="val 5960"/>
            </a:avLst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 userDrawn="1"/>
        </p:nvSpPr>
        <p:spPr>
          <a:xfrm>
            <a:off x="7019525" y="1314346"/>
            <a:ext cx="1276750" cy="1276750"/>
          </a:xfrm>
          <a:prstGeom prst="ellipse">
            <a:avLst/>
          </a:prstGeom>
          <a:noFill/>
          <a:ln w="190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72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7093711" y="1388532"/>
            <a:ext cx="1128378" cy="112837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5024975" y="1396080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024975" y="1618759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5010150" y="1824714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Rounded Rectangle 76"/>
          <p:cNvSpPr/>
          <p:nvPr userDrawn="1"/>
        </p:nvSpPr>
        <p:spPr>
          <a:xfrm rot="16200000">
            <a:off x="1727078" y="1824435"/>
            <a:ext cx="1592782" cy="3792262"/>
          </a:xfrm>
          <a:prstGeom prst="roundRect">
            <a:avLst>
              <a:gd name="adj" fmla="val 5960"/>
            </a:avLst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837797" y="3082190"/>
            <a:ext cx="1276750" cy="1276750"/>
          </a:xfrm>
          <a:prstGeom prst="ellipse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96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911983" y="3156376"/>
            <a:ext cx="1128378" cy="112837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98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85587" y="3147016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99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2285587" y="3369695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0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2270762" y="3575650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l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Rounded Rectangle 103"/>
          <p:cNvSpPr/>
          <p:nvPr userDrawn="1"/>
        </p:nvSpPr>
        <p:spPr>
          <a:xfrm rot="5400000" flipH="1">
            <a:off x="5824140" y="1824435"/>
            <a:ext cx="1592782" cy="3792262"/>
          </a:xfrm>
          <a:prstGeom prst="roundRect">
            <a:avLst>
              <a:gd name="adj" fmla="val 5960"/>
            </a:avLst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 userDrawn="1"/>
        </p:nvSpPr>
        <p:spPr>
          <a:xfrm>
            <a:off x="7019525" y="3082190"/>
            <a:ext cx="1276750" cy="1276750"/>
          </a:xfrm>
          <a:prstGeom prst="ellipse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116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7093711" y="3156376"/>
            <a:ext cx="1128378" cy="112837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17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5024975" y="3147016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1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5024975" y="3369695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9" name="Text Placeholder 3"/>
          <p:cNvSpPr>
            <a:spLocks noGrp="1"/>
          </p:cNvSpPr>
          <p:nvPr>
            <p:ph type="body" sz="half" idx="28" hasCustomPrompt="1"/>
          </p:nvPr>
        </p:nvSpPr>
        <p:spPr>
          <a:xfrm>
            <a:off x="5010150" y="3575650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0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7" grpId="0" animBg="1"/>
      <p:bldP spid="4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animBg="1"/>
      <p:bldP spid="48" grpId="0" animBg="1"/>
      <p:bldP spid="72" grpId="0" animBg="1"/>
      <p:bldP spid="74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animBg="1"/>
      <p:bldP spid="78" grpId="0" animBg="1"/>
      <p:bldP spid="96" grpId="0" animBg="1"/>
      <p:bldP spid="9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4" grpId="0" animBg="1"/>
      <p:bldP spid="105" grpId="0" animBg="1"/>
      <p:bldP spid="116" grpId="0" animBg="1"/>
      <p:bldP spid="117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9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8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 rot="16200000">
            <a:off x="1727078" y="56591"/>
            <a:ext cx="1592782" cy="3792262"/>
          </a:xfrm>
          <a:prstGeom prst="roundRect">
            <a:avLst>
              <a:gd name="adj" fmla="val 5960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837797" y="1314346"/>
            <a:ext cx="1276750" cy="127675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10" name="Text Placeholder 3"/>
          <p:cNvSpPr>
            <a:spLocks noGrp="1"/>
          </p:cNvSpPr>
          <p:nvPr userDrawn="1"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 userDrawn="1"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37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911983" y="1388532"/>
            <a:ext cx="1128378" cy="112837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285587" y="1396080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285587" y="1618759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2270762" y="1824714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l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Rounded Rectangle 46"/>
          <p:cNvSpPr/>
          <p:nvPr userDrawn="1"/>
        </p:nvSpPr>
        <p:spPr>
          <a:xfrm rot="5400000" flipH="1">
            <a:off x="5824140" y="56591"/>
            <a:ext cx="1592782" cy="3792262"/>
          </a:xfrm>
          <a:prstGeom prst="roundRect">
            <a:avLst>
              <a:gd name="adj" fmla="val 5960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 userDrawn="1"/>
        </p:nvSpPr>
        <p:spPr>
          <a:xfrm>
            <a:off x="7019525" y="1314346"/>
            <a:ext cx="1276750" cy="1276750"/>
          </a:xfrm>
          <a:prstGeom prst="roundRect">
            <a:avLst/>
          </a:prstGeom>
          <a:noFill/>
          <a:ln w="1905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72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7093711" y="1388532"/>
            <a:ext cx="1128378" cy="112837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5024975" y="1396080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024975" y="1618759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5010150" y="1824714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Rounded Rectangle 76"/>
          <p:cNvSpPr/>
          <p:nvPr userDrawn="1"/>
        </p:nvSpPr>
        <p:spPr>
          <a:xfrm rot="16200000">
            <a:off x="1727078" y="1824435"/>
            <a:ext cx="1592782" cy="3792262"/>
          </a:xfrm>
          <a:prstGeom prst="roundRect">
            <a:avLst>
              <a:gd name="adj" fmla="val 5960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 userDrawn="1"/>
        </p:nvSpPr>
        <p:spPr>
          <a:xfrm>
            <a:off x="837797" y="3082190"/>
            <a:ext cx="1276750" cy="1276750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96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911983" y="3156376"/>
            <a:ext cx="1128378" cy="112837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98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85587" y="3147016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99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2285587" y="3369695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0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2270762" y="3575650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l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Rounded Rectangle 103"/>
          <p:cNvSpPr/>
          <p:nvPr userDrawn="1"/>
        </p:nvSpPr>
        <p:spPr>
          <a:xfrm rot="5400000" flipH="1">
            <a:off x="5824140" y="1824435"/>
            <a:ext cx="1592782" cy="3792262"/>
          </a:xfrm>
          <a:prstGeom prst="roundRect">
            <a:avLst>
              <a:gd name="adj" fmla="val 5960"/>
            </a:avLst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104"/>
          <p:cNvSpPr/>
          <p:nvPr userDrawn="1"/>
        </p:nvSpPr>
        <p:spPr>
          <a:xfrm>
            <a:off x="7019525" y="3082190"/>
            <a:ext cx="1276750" cy="1276750"/>
          </a:xfrm>
          <a:prstGeom prst="round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 rtl="0"/>
            <a:endParaRPr lang="en-US" sz="1400"/>
          </a:p>
        </p:txBody>
      </p:sp>
      <p:sp>
        <p:nvSpPr>
          <p:cNvPr id="116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7093711" y="3156376"/>
            <a:ext cx="1128378" cy="112837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91440" anchor="b"/>
          <a:lstStyle>
            <a:lvl1pPr algn="ctr" rtl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17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5024975" y="3147016"/>
            <a:ext cx="1822064" cy="227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name here</a:t>
            </a:r>
          </a:p>
        </p:txBody>
      </p:sp>
      <p:sp>
        <p:nvSpPr>
          <p:cNvPr id="1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5024975" y="3369695"/>
            <a:ext cx="1822064" cy="18973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Font typeface="Arial" panose="020B0604020202020204" pitchFamily="34" charset="0"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9" name="Text Placeholder 3"/>
          <p:cNvSpPr>
            <a:spLocks noGrp="1"/>
          </p:cNvSpPr>
          <p:nvPr>
            <p:ph type="body" sz="half" idx="28" hasCustomPrompt="1"/>
          </p:nvPr>
        </p:nvSpPr>
        <p:spPr>
          <a:xfrm>
            <a:off x="5010150" y="3575650"/>
            <a:ext cx="1844038" cy="58060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 algn="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ctr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your Description here</a:t>
            </a: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04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7" grpId="0" animBg="1"/>
      <p:bldP spid="4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animBg="1"/>
      <p:bldP spid="48" grpId="0" animBg="1"/>
      <p:bldP spid="72" grpId="0" animBg="1"/>
      <p:bldP spid="74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6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animBg="1"/>
      <p:bldP spid="78" grpId="0" animBg="1"/>
      <p:bldP spid="96" grpId="0" animBg="1"/>
      <p:bldP spid="9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4" grpId="0" animBg="1"/>
      <p:bldP spid="105" grpId="0" animBg="1"/>
      <p:bldP spid="116" grpId="0" animBg="1"/>
      <p:bldP spid="117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9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ckUp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rtl="0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363511"/>
            <a:ext cx="5312548" cy="2706707"/>
            <a:chOff x="0" y="1363511"/>
            <a:chExt cx="5312548" cy="2706707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159936"/>
              <a:ext cx="2620817" cy="3833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 userDrawn="1"/>
          </p:nvGrpSpPr>
          <p:grpSpPr>
            <a:xfrm>
              <a:off x="0" y="1363511"/>
              <a:ext cx="5312548" cy="2706707"/>
              <a:chOff x="0" y="1363511"/>
              <a:chExt cx="5312548" cy="2706707"/>
            </a:xfrm>
          </p:grpSpPr>
          <p:grpSp>
            <p:nvGrpSpPr>
              <p:cNvPr id="3" name="Group 2"/>
              <p:cNvGrpSpPr/>
              <p:nvPr userDrawn="1"/>
            </p:nvGrpSpPr>
            <p:grpSpPr>
              <a:xfrm>
                <a:off x="0" y="1363511"/>
                <a:ext cx="4690917" cy="1150090"/>
                <a:chOff x="0" y="1363511"/>
                <a:chExt cx="4690917" cy="1828800"/>
              </a:xfrm>
            </p:grpSpPr>
            <p:sp>
              <p:nvSpPr>
                <p:cNvPr id="2" name="Rectangle 1"/>
                <p:cNvSpPr/>
                <p:nvPr userDrawn="1"/>
              </p:nvSpPr>
              <p:spPr>
                <a:xfrm>
                  <a:off x="0" y="2582711"/>
                  <a:ext cx="2620817" cy="6096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Pentagon 9"/>
                <p:cNvSpPr/>
                <p:nvPr userDrawn="1"/>
              </p:nvSpPr>
              <p:spPr>
                <a:xfrm>
                  <a:off x="2620817" y="1363511"/>
                  <a:ext cx="2070100" cy="1828800"/>
                </a:xfrm>
                <a:custGeom>
                  <a:avLst/>
                  <a:gdLst>
                    <a:gd name="connsiteX0" fmla="*/ 0 w 1981200"/>
                    <a:gd name="connsiteY0" fmla="*/ 0 h 609600"/>
                    <a:gd name="connsiteX1" fmla="*/ 1676400 w 1981200"/>
                    <a:gd name="connsiteY1" fmla="*/ 0 h 609600"/>
                    <a:gd name="connsiteX2" fmla="*/ 1981200 w 1981200"/>
                    <a:gd name="connsiteY2" fmla="*/ 304800 h 609600"/>
                    <a:gd name="connsiteX3" fmla="*/ 1676400 w 1981200"/>
                    <a:gd name="connsiteY3" fmla="*/ 609600 h 609600"/>
                    <a:gd name="connsiteX4" fmla="*/ 0 w 1981200"/>
                    <a:gd name="connsiteY4" fmla="*/ 609600 h 609600"/>
                    <a:gd name="connsiteX5" fmla="*/ 0 w 1981200"/>
                    <a:gd name="connsiteY5" fmla="*/ 0 h 609600"/>
                    <a:gd name="connsiteX0" fmla="*/ 0 w 1981200"/>
                    <a:gd name="connsiteY0" fmla="*/ 1219200 h 1828800"/>
                    <a:gd name="connsiteX1" fmla="*/ 1587500 w 1981200"/>
                    <a:gd name="connsiteY1" fmla="*/ 0 h 1828800"/>
                    <a:gd name="connsiteX2" fmla="*/ 1981200 w 1981200"/>
                    <a:gd name="connsiteY2" fmla="*/ 1524000 h 1828800"/>
                    <a:gd name="connsiteX3" fmla="*/ 1676400 w 1981200"/>
                    <a:gd name="connsiteY3" fmla="*/ 1828800 h 1828800"/>
                    <a:gd name="connsiteX4" fmla="*/ 0 w 1981200"/>
                    <a:gd name="connsiteY4" fmla="*/ 1828800 h 1828800"/>
                    <a:gd name="connsiteX5" fmla="*/ 0 w 19812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676400 w 2070100"/>
                    <a:gd name="connsiteY3" fmla="*/ 18288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955800 w 2070100"/>
                    <a:gd name="connsiteY3" fmla="*/ 6096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070100" h="1828800">
                      <a:moveTo>
                        <a:pt x="0" y="1219200"/>
                      </a:moveTo>
                      <a:lnTo>
                        <a:pt x="1587500" y="0"/>
                      </a:lnTo>
                      <a:lnTo>
                        <a:pt x="2070100" y="127000"/>
                      </a:lnTo>
                      <a:lnTo>
                        <a:pt x="1955800" y="609600"/>
                      </a:lnTo>
                      <a:lnTo>
                        <a:pt x="0" y="1828800"/>
                      </a:lnTo>
                      <a:lnTo>
                        <a:pt x="0" y="1219200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" name="Group 3"/>
              <p:cNvGrpSpPr/>
              <p:nvPr userDrawn="1"/>
            </p:nvGrpSpPr>
            <p:grpSpPr>
              <a:xfrm>
                <a:off x="0" y="1842991"/>
                <a:ext cx="5071917" cy="1181276"/>
                <a:chOff x="0" y="1949301"/>
                <a:chExt cx="5071917" cy="1443189"/>
              </a:xfrm>
            </p:grpSpPr>
            <p:sp>
              <p:nvSpPr>
                <p:cNvPr id="12" name="Rectangle 11"/>
                <p:cNvSpPr/>
                <p:nvPr userDrawn="1"/>
              </p:nvSpPr>
              <p:spPr>
                <a:xfrm>
                  <a:off x="0" y="2924127"/>
                  <a:ext cx="2620817" cy="46836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Pentagon 9"/>
                <p:cNvSpPr/>
                <p:nvPr userDrawn="1"/>
              </p:nvSpPr>
              <p:spPr>
                <a:xfrm>
                  <a:off x="2620817" y="1949301"/>
                  <a:ext cx="2451100" cy="1443189"/>
                </a:xfrm>
                <a:custGeom>
                  <a:avLst/>
                  <a:gdLst>
                    <a:gd name="connsiteX0" fmla="*/ 0 w 1981200"/>
                    <a:gd name="connsiteY0" fmla="*/ 0 h 609600"/>
                    <a:gd name="connsiteX1" fmla="*/ 1676400 w 1981200"/>
                    <a:gd name="connsiteY1" fmla="*/ 0 h 609600"/>
                    <a:gd name="connsiteX2" fmla="*/ 1981200 w 1981200"/>
                    <a:gd name="connsiteY2" fmla="*/ 304800 h 609600"/>
                    <a:gd name="connsiteX3" fmla="*/ 1676400 w 1981200"/>
                    <a:gd name="connsiteY3" fmla="*/ 609600 h 609600"/>
                    <a:gd name="connsiteX4" fmla="*/ 0 w 1981200"/>
                    <a:gd name="connsiteY4" fmla="*/ 609600 h 609600"/>
                    <a:gd name="connsiteX5" fmla="*/ 0 w 1981200"/>
                    <a:gd name="connsiteY5" fmla="*/ 0 h 609600"/>
                    <a:gd name="connsiteX0" fmla="*/ 0 w 1981200"/>
                    <a:gd name="connsiteY0" fmla="*/ 1219200 h 1828800"/>
                    <a:gd name="connsiteX1" fmla="*/ 1587500 w 1981200"/>
                    <a:gd name="connsiteY1" fmla="*/ 0 h 1828800"/>
                    <a:gd name="connsiteX2" fmla="*/ 1981200 w 1981200"/>
                    <a:gd name="connsiteY2" fmla="*/ 1524000 h 1828800"/>
                    <a:gd name="connsiteX3" fmla="*/ 1676400 w 1981200"/>
                    <a:gd name="connsiteY3" fmla="*/ 1828800 h 1828800"/>
                    <a:gd name="connsiteX4" fmla="*/ 0 w 1981200"/>
                    <a:gd name="connsiteY4" fmla="*/ 1828800 h 1828800"/>
                    <a:gd name="connsiteX5" fmla="*/ 0 w 19812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676400 w 2070100"/>
                    <a:gd name="connsiteY3" fmla="*/ 18288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955800 w 2070100"/>
                    <a:gd name="connsiteY3" fmla="*/ 6096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  <a:gd name="connsiteX0" fmla="*/ 0 w 2451100"/>
                    <a:gd name="connsiteY0" fmla="*/ 1219200 h 1828800"/>
                    <a:gd name="connsiteX1" fmla="*/ 1587500 w 2451100"/>
                    <a:gd name="connsiteY1" fmla="*/ 0 h 1828800"/>
                    <a:gd name="connsiteX2" fmla="*/ 2451100 w 2451100"/>
                    <a:gd name="connsiteY2" fmla="*/ 93941 h 1828800"/>
                    <a:gd name="connsiteX3" fmla="*/ 1955800 w 2451100"/>
                    <a:gd name="connsiteY3" fmla="*/ 609600 h 1828800"/>
                    <a:gd name="connsiteX4" fmla="*/ 0 w 2451100"/>
                    <a:gd name="connsiteY4" fmla="*/ 1828800 h 1828800"/>
                    <a:gd name="connsiteX5" fmla="*/ 0 w 2451100"/>
                    <a:gd name="connsiteY5" fmla="*/ 1219200 h 1828800"/>
                    <a:gd name="connsiteX0" fmla="*/ 0 w 2451100"/>
                    <a:gd name="connsiteY0" fmla="*/ 1367968 h 1977568"/>
                    <a:gd name="connsiteX1" fmla="*/ 1993900 w 2451100"/>
                    <a:gd name="connsiteY1" fmla="*/ 0 h 1977568"/>
                    <a:gd name="connsiteX2" fmla="*/ 2451100 w 2451100"/>
                    <a:gd name="connsiteY2" fmla="*/ 242709 h 1977568"/>
                    <a:gd name="connsiteX3" fmla="*/ 1955800 w 2451100"/>
                    <a:gd name="connsiteY3" fmla="*/ 758368 h 1977568"/>
                    <a:gd name="connsiteX4" fmla="*/ 0 w 2451100"/>
                    <a:gd name="connsiteY4" fmla="*/ 1977568 h 1977568"/>
                    <a:gd name="connsiteX5" fmla="*/ 0 w 2451100"/>
                    <a:gd name="connsiteY5" fmla="*/ 1367968 h 1977568"/>
                    <a:gd name="connsiteX0" fmla="*/ 0 w 2451100"/>
                    <a:gd name="connsiteY0" fmla="*/ 1367968 h 1977568"/>
                    <a:gd name="connsiteX1" fmla="*/ 1993900 w 2451100"/>
                    <a:gd name="connsiteY1" fmla="*/ 0 h 1977568"/>
                    <a:gd name="connsiteX2" fmla="*/ 2451100 w 2451100"/>
                    <a:gd name="connsiteY2" fmla="*/ 242709 h 1977568"/>
                    <a:gd name="connsiteX3" fmla="*/ 2247900 w 2451100"/>
                    <a:gd name="connsiteY3" fmla="*/ 741838 h 1977568"/>
                    <a:gd name="connsiteX4" fmla="*/ 0 w 2451100"/>
                    <a:gd name="connsiteY4" fmla="*/ 1977568 h 1977568"/>
                    <a:gd name="connsiteX5" fmla="*/ 0 w 2451100"/>
                    <a:gd name="connsiteY5" fmla="*/ 1367968 h 1977568"/>
                    <a:gd name="connsiteX0" fmla="*/ 0 w 2451100"/>
                    <a:gd name="connsiteY0" fmla="*/ 1268790 h 1878390"/>
                    <a:gd name="connsiteX1" fmla="*/ 1993900 w 2451100"/>
                    <a:gd name="connsiteY1" fmla="*/ 0 h 1878390"/>
                    <a:gd name="connsiteX2" fmla="*/ 2451100 w 2451100"/>
                    <a:gd name="connsiteY2" fmla="*/ 143531 h 1878390"/>
                    <a:gd name="connsiteX3" fmla="*/ 2247900 w 2451100"/>
                    <a:gd name="connsiteY3" fmla="*/ 642660 h 1878390"/>
                    <a:gd name="connsiteX4" fmla="*/ 0 w 2451100"/>
                    <a:gd name="connsiteY4" fmla="*/ 1878390 h 1878390"/>
                    <a:gd name="connsiteX5" fmla="*/ 0 w 2451100"/>
                    <a:gd name="connsiteY5" fmla="*/ 1268790 h 1878390"/>
                    <a:gd name="connsiteX0" fmla="*/ 0 w 2451100"/>
                    <a:gd name="connsiteY0" fmla="*/ 1268790 h 1878390"/>
                    <a:gd name="connsiteX1" fmla="*/ 1993900 w 2451100"/>
                    <a:gd name="connsiteY1" fmla="*/ 0 h 1878390"/>
                    <a:gd name="connsiteX2" fmla="*/ 2451100 w 2451100"/>
                    <a:gd name="connsiteY2" fmla="*/ 143531 h 1878390"/>
                    <a:gd name="connsiteX3" fmla="*/ 2181225 w 2451100"/>
                    <a:gd name="connsiteY3" fmla="*/ 803825 h 1878390"/>
                    <a:gd name="connsiteX4" fmla="*/ 0 w 2451100"/>
                    <a:gd name="connsiteY4" fmla="*/ 1878390 h 1878390"/>
                    <a:gd name="connsiteX5" fmla="*/ 0 w 2451100"/>
                    <a:gd name="connsiteY5" fmla="*/ 1268790 h 1878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51100" h="1878390">
                      <a:moveTo>
                        <a:pt x="0" y="1268790"/>
                      </a:moveTo>
                      <a:lnTo>
                        <a:pt x="1993900" y="0"/>
                      </a:lnTo>
                      <a:lnTo>
                        <a:pt x="2451100" y="143531"/>
                      </a:lnTo>
                      <a:lnTo>
                        <a:pt x="2181225" y="803825"/>
                      </a:lnTo>
                      <a:lnTo>
                        <a:pt x="0" y="1878390"/>
                      </a:lnTo>
                      <a:lnTo>
                        <a:pt x="0" y="1268790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" name="Pentagon 9"/>
              <p:cNvSpPr/>
              <p:nvPr userDrawn="1"/>
            </p:nvSpPr>
            <p:spPr>
              <a:xfrm>
                <a:off x="2620816" y="2456566"/>
                <a:ext cx="2691732" cy="1086734"/>
              </a:xfrm>
              <a:custGeom>
                <a:avLst/>
                <a:gdLst>
                  <a:gd name="connsiteX0" fmla="*/ 0 w 1981200"/>
                  <a:gd name="connsiteY0" fmla="*/ 0 h 609600"/>
                  <a:gd name="connsiteX1" fmla="*/ 1676400 w 1981200"/>
                  <a:gd name="connsiteY1" fmla="*/ 0 h 609600"/>
                  <a:gd name="connsiteX2" fmla="*/ 1981200 w 1981200"/>
                  <a:gd name="connsiteY2" fmla="*/ 304800 h 609600"/>
                  <a:gd name="connsiteX3" fmla="*/ 1676400 w 1981200"/>
                  <a:gd name="connsiteY3" fmla="*/ 609600 h 609600"/>
                  <a:gd name="connsiteX4" fmla="*/ 0 w 1981200"/>
                  <a:gd name="connsiteY4" fmla="*/ 609600 h 609600"/>
                  <a:gd name="connsiteX5" fmla="*/ 0 w 1981200"/>
                  <a:gd name="connsiteY5" fmla="*/ 0 h 609600"/>
                  <a:gd name="connsiteX0" fmla="*/ 0 w 1981200"/>
                  <a:gd name="connsiteY0" fmla="*/ 1219200 h 1828800"/>
                  <a:gd name="connsiteX1" fmla="*/ 1587500 w 1981200"/>
                  <a:gd name="connsiteY1" fmla="*/ 0 h 1828800"/>
                  <a:gd name="connsiteX2" fmla="*/ 1981200 w 1981200"/>
                  <a:gd name="connsiteY2" fmla="*/ 1524000 h 1828800"/>
                  <a:gd name="connsiteX3" fmla="*/ 1676400 w 1981200"/>
                  <a:gd name="connsiteY3" fmla="*/ 1828800 h 1828800"/>
                  <a:gd name="connsiteX4" fmla="*/ 0 w 1981200"/>
                  <a:gd name="connsiteY4" fmla="*/ 1828800 h 1828800"/>
                  <a:gd name="connsiteX5" fmla="*/ 0 w 1981200"/>
                  <a:gd name="connsiteY5" fmla="*/ 1219200 h 1828800"/>
                  <a:gd name="connsiteX0" fmla="*/ 0 w 2070100"/>
                  <a:gd name="connsiteY0" fmla="*/ 1219200 h 1828800"/>
                  <a:gd name="connsiteX1" fmla="*/ 1587500 w 2070100"/>
                  <a:gd name="connsiteY1" fmla="*/ 0 h 1828800"/>
                  <a:gd name="connsiteX2" fmla="*/ 2070100 w 2070100"/>
                  <a:gd name="connsiteY2" fmla="*/ 127000 h 1828800"/>
                  <a:gd name="connsiteX3" fmla="*/ 1676400 w 2070100"/>
                  <a:gd name="connsiteY3" fmla="*/ 1828800 h 1828800"/>
                  <a:gd name="connsiteX4" fmla="*/ 0 w 2070100"/>
                  <a:gd name="connsiteY4" fmla="*/ 1828800 h 1828800"/>
                  <a:gd name="connsiteX5" fmla="*/ 0 w 2070100"/>
                  <a:gd name="connsiteY5" fmla="*/ 1219200 h 1828800"/>
                  <a:gd name="connsiteX0" fmla="*/ 0 w 2070100"/>
                  <a:gd name="connsiteY0" fmla="*/ 1219200 h 1828800"/>
                  <a:gd name="connsiteX1" fmla="*/ 1587500 w 2070100"/>
                  <a:gd name="connsiteY1" fmla="*/ 0 h 1828800"/>
                  <a:gd name="connsiteX2" fmla="*/ 2070100 w 2070100"/>
                  <a:gd name="connsiteY2" fmla="*/ 127000 h 1828800"/>
                  <a:gd name="connsiteX3" fmla="*/ 1955800 w 2070100"/>
                  <a:gd name="connsiteY3" fmla="*/ 609600 h 1828800"/>
                  <a:gd name="connsiteX4" fmla="*/ 0 w 2070100"/>
                  <a:gd name="connsiteY4" fmla="*/ 1828800 h 1828800"/>
                  <a:gd name="connsiteX5" fmla="*/ 0 w 2070100"/>
                  <a:gd name="connsiteY5" fmla="*/ 1219200 h 1828800"/>
                  <a:gd name="connsiteX0" fmla="*/ 0 w 2451100"/>
                  <a:gd name="connsiteY0" fmla="*/ 1219200 h 1828800"/>
                  <a:gd name="connsiteX1" fmla="*/ 1587500 w 2451100"/>
                  <a:gd name="connsiteY1" fmla="*/ 0 h 1828800"/>
                  <a:gd name="connsiteX2" fmla="*/ 2451100 w 2451100"/>
                  <a:gd name="connsiteY2" fmla="*/ 93941 h 1828800"/>
                  <a:gd name="connsiteX3" fmla="*/ 1955800 w 2451100"/>
                  <a:gd name="connsiteY3" fmla="*/ 609600 h 1828800"/>
                  <a:gd name="connsiteX4" fmla="*/ 0 w 2451100"/>
                  <a:gd name="connsiteY4" fmla="*/ 1828800 h 1828800"/>
                  <a:gd name="connsiteX5" fmla="*/ 0 w 2451100"/>
                  <a:gd name="connsiteY5" fmla="*/ 1219200 h 1828800"/>
                  <a:gd name="connsiteX0" fmla="*/ 0 w 2451100"/>
                  <a:gd name="connsiteY0" fmla="*/ 1367968 h 1977568"/>
                  <a:gd name="connsiteX1" fmla="*/ 1993900 w 2451100"/>
                  <a:gd name="connsiteY1" fmla="*/ 0 h 1977568"/>
                  <a:gd name="connsiteX2" fmla="*/ 2451100 w 2451100"/>
                  <a:gd name="connsiteY2" fmla="*/ 242709 h 1977568"/>
                  <a:gd name="connsiteX3" fmla="*/ 1955800 w 2451100"/>
                  <a:gd name="connsiteY3" fmla="*/ 758368 h 1977568"/>
                  <a:gd name="connsiteX4" fmla="*/ 0 w 2451100"/>
                  <a:gd name="connsiteY4" fmla="*/ 1977568 h 1977568"/>
                  <a:gd name="connsiteX5" fmla="*/ 0 w 2451100"/>
                  <a:gd name="connsiteY5" fmla="*/ 1367968 h 1977568"/>
                  <a:gd name="connsiteX0" fmla="*/ 0 w 2451100"/>
                  <a:gd name="connsiteY0" fmla="*/ 1367968 h 1977568"/>
                  <a:gd name="connsiteX1" fmla="*/ 1993900 w 2451100"/>
                  <a:gd name="connsiteY1" fmla="*/ 0 h 1977568"/>
                  <a:gd name="connsiteX2" fmla="*/ 2451100 w 2451100"/>
                  <a:gd name="connsiteY2" fmla="*/ 242709 h 1977568"/>
                  <a:gd name="connsiteX3" fmla="*/ 2247900 w 2451100"/>
                  <a:gd name="connsiteY3" fmla="*/ 741838 h 1977568"/>
                  <a:gd name="connsiteX4" fmla="*/ 0 w 2451100"/>
                  <a:gd name="connsiteY4" fmla="*/ 1977568 h 1977568"/>
                  <a:gd name="connsiteX5" fmla="*/ 0 w 2451100"/>
                  <a:gd name="connsiteY5" fmla="*/ 1367968 h 1977568"/>
                  <a:gd name="connsiteX0" fmla="*/ 0 w 2451100"/>
                  <a:gd name="connsiteY0" fmla="*/ 1268790 h 1878390"/>
                  <a:gd name="connsiteX1" fmla="*/ 1993900 w 2451100"/>
                  <a:gd name="connsiteY1" fmla="*/ 0 h 1878390"/>
                  <a:gd name="connsiteX2" fmla="*/ 2451100 w 2451100"/>
                  <a:gd name="connsiteY2" fmla="*/ 143531 h 1878390"/>
                  <a:gd name="connsiteX3" fmla="*/ 2247900 w 2451100"/>
                  <a:gd name="connsiteY3" fmla="*/ 642660 h 1878390"/>
                  <a:gd name="connsiteX4" fmla="*/ 0 w 2451100"/>
                  <a:gd name="connsiteY4" fmla="*/ 1878390 h 1878390"/>
                  <a:gd name="connsiteX5" fmla="*/ 0 w 2451100"/>
                  <a:gd name="connsiteY5" fmla="*/ 1268790 h 1878390"/>
                  <a:gd name="connsiteX0" fmla="*/ 0 w 2451100"/>
                  <a:gd name="connsiteY0" fmla="*/ 1268790 h 1878390"/>
                  <a:gd name="connsiteX1" fmla="*/ 1993900 w 2451100"/>
                  <a:gd name="connsiteY1" fmla="*/ 0 h 1878390"/>
                  <a:gd name="connsiteX2" fmla="*/ 2451100 w 2451100"/>
                  <a:gd name="connsiteY2" fmla="*/ 143531 h 1878390"/>
                  <a:gd name="connsiteX3" fmla="*/ 2181225 w 2451100"/>
                  <a:gd name="connsiteY3" fmla="*/ 803825 h 1878390"/>
                  <a:gd name="connsiteX4" fmla="*/ 0 w 2451100"/>
                  <a:gd name="connsiteY4" fmla="*/ 1878390 h 1878390"/>
                  <a:gd name="connsiteX5" fmla="*/ 0 w 2451100"/>
                  <a:gd name="connsiteY5" fmla="*/ 1268790 h 1878390"/>
                  <a:gd name="connsiteX0" fmla="*/ 0 w 3192246"/>
                  <a:gd name="connsiteY0" fmla="*/ 1268790 h 1878390"/>
                  <a:gd name="connsiteX1" fmla="*/ 1993900 w 3192246"/>
                  <a:gd name="connsiteY1" fmla="*/ 0 h 1878390"/>
                  <a:gd name="connsiteX2" fmla="*/ 3192246 w 3192246"/>
                  <a:gd name="connsiteY2" fmla="*/ 43309 h 1878390"/>
                  <a:gd name="connsiteX3" fmla="*/ 2181225 w 3192246"/>
                  <a:gd name="connsiteY3" fmla="*/ 803825 h 1878390"/>
                  <a:gd name="connsiteX4" fmla="*/ 0 w 3192246"/>
                  <a:gd name="connsiteY4" fmla="*/ 1878390 h 1878390"/>
                  <a:gd name="connsiteX5" fmla="*/ 0 w 3192246"/>
                  <a:gd name="connsiteY5" fmla="*/ 1268790 h 1878390"/>
                  <a:gd name="connsiteX0" fmla="*/ 0 w 3192246"/>
                  <a:gd name="connsiteY0" fmla="*/ 1225481 h 1835081"/>
                  <a:gd name="connsiteX1" fmla="*/ 2253782 w 3192246"/>
                  <a:gd name="connsiteY1" fmla="*/ 107025 h 1835081"/>
                  <a:gd name="connsiteX2" fmla="*/ 3192246 w 3192246"/>
                  <a:gd name="connsiteY2" fmla="*/ 0 h 1835081"/>
                  <a:gd name="connsiteX3" fmla="*/ 2181225 w 3192246"/>
                  <a:gd name="connsiteY3" fmla="*/ 760516 h 1835081"/>
                  <a:gd name="connsiteX4" fmla="*/ 0 w 3192246"/>
                  <a:gd name="connsiteY4" fmla="*/ 1835081 h 1835081"/>
                  <a:gd name="connsiteX5" fmla="*/ 0 w 3192246"/>
                  <a:gd name="connsiteY5" fmla="*/ 1225481 h 1835081"/>
                  <a:gd name="connsiteX0" fmla="*/ 0 w 3192246"/>
                  <a:gd name="connsiteY0" fmla="*/ 1225481 h 1835081"/>
                  <a:gd name="connsiteX1" fmla="*/ 2253782 w 3192246"/>
                  <a:gd name="connsiteY1" fmla="*/ 107025 h 1835081"/>
                  <a:gd name="connsiteX2" fmla="*/ 3192246 w 3192246"/>
                  <a:gd name="connsiteY2" fmla="*/ 0 h 1835081"/>
                  <a:gd name="connsiteX3" fmla="*/ 2777991 w 3192246"/>
                  <a:gd name="connsiteY3" fmla="*/ 823156 h 1835081"/>
                  <a:gd name="connsiteX4" fmla="*/ 0 w 3192246"/>
                  <a:gd name="connsiteY4" fmla="*/ 1835081 h 1835081"/>
                  <a:gd name="connsiteX5" fmla="*/ 0 w 3192246"/>
                  <a:gd name="connsiteY5" fmla="*/ 1225481 h 1835081"/>
                  <a:gd name="connsiteX0" fmla="*/ 0 w 3192246"/>
                  <a:gd name="connsiteY0" fmla="*/ 1225481 h 1835081"/>
                  <a:gd name="connsiteX1" fmla="*/ 2253782 w 3192246"/>
                  <a:gd name="connsiteY1" fmla="*/ 107025 h 1835081"/>
                  <a:gd name="connsiteX2" fmla="*/ 3192246 w 3192246"/>
                  <a:gd name="connsiteY2" fmla="*/ 0 h 1835081"/>
                  <a:gd name="connsiteX3" fmla="*/ 2575860 w 3192246"/>
                  <a:gd name="connsiteY3" fmla="*/ 885794 h 1835081"/>
                  <a:gd name="connsiteX4" fmla="*/ 0 w 3192246"/>
                  <a:gd name="connsiteY4" fmla="*/ 1835081 h 1835081"/>
                  <a:gd name="connsiteX5" fmla="*/ 0 w 3192246"/>
                  <a:gd name="connsiteY5" fmla="*/ 1225481 h 1835081"/>
                  <a:gd name="connsiteX0" fmla="*/ 0 w 2941989"/>
                  <a:gd name="connsiteY0" fmla="*/ 1125259 h 1734859"/>
                  <a:gd name="connsiteX1" fmla="*/ 2253782 w 2941989"/>
                  <a:gd name="connsiteY1" fmla="*/ 6803 h 1734859"/>
                  <a:gd name="connsiteX2" fmla="*/ 2941989 w 2941989"/>
                  <a:gd name="connsiteY2" fmla="*/ 0 h 1734859"/>
                  <a:gd name="connsiteX3" fmla="*/ 2575860 w 2941989"/>
                  <a:gd name="connsiteY3" fmla="*/ 785572 h 1734859"/>
                  <a:gd name="connsiteX4" fmla="*/ 0 w 2941989"/>
                  <a:gd name="connsiteY4" fmla="*/ 1734859 h 1734859"/>
                  <a:gd name="connsiteX5" fmla="*/ 0 w 2941989"/>
                  <a:gd name="connsiteY5" fmla="*/ 1125259 h 1734859"/>
                  <a:gd name="connsiteX0" fmla="*/ 0 w 2941989"/>
                  <a:gd name="connsiteY0" fmla="*/ 1125259 h 1734859"/>
                  <a:gd name="connsiteX1" fmla="*/ 2253782 w 2941989"/>
                  <a:gd name="connsiteY1" fmla="*/ 6803 h 1734859"/>
                  <a:gd name="connsiteX2" fmla="*/ 2941989 w 2941989"/>
                  <a:gd name="connsiteY2" fmla="*/ 0 h 1734859"/>
                  <a:gd name="connsiteX3" fmla="*/ 2441106 w 2941989"/>
                  <a:gd name="connsiteY3" fmla="*/ 877406 h 1734859"/>
                  <a:gd name="connsiteX4" fmla="*/ 0 w 2941989"/>
                  <a:gd name="connsiteY4" fmla="*/ 1734859 h 1734859"/>
                  <a:gd name="connsiteX5" fmla="*/ 0 w 2941989"/>
                  <a:gd name="connsiteY5" fmla="*/ 1125259 h 1734859"/>
                  <a:gd name="connsiteX0" fmla="*/ 0 w 2797610"/>
                  <a:gd name="connsiteY0" fmla="*/ 1118456 h 1728056"/>
                  <a:gd name="connsiteX1" fmla="*/ 2253782 w 2797610"/>
                  <a:gd name="connsiteY1" fmla="*/ 0 h 1728056"/>
                  <a:gd name="connsiteX2" fmla="*/ 2797610 w 2797610"/>
                  <a:gd name="connsiteY2" fmla="*/ 100336 h 1728056"/>
                  <a:gd name="connsiteX3" fmla="*/ 2441106 w 2797610"/>
                  <a:gd name="connsiteY3" fmla="*/ 870603 h 1728056"/>
                  <a:gd name="connsiteX4" fmla="*/ 0 w 2797610"/>
                  <a:gd name="connsiteY4" fmla="*/ 1728056 h 1728056"/>
                  <a:gd name="connsiteX5" fmla="*/ 0 w 2797610"/>
                  <a:gd name="connsiteY5" fmla="*/ 1118456 h 1728056"/>
                  <a:gd name="connsiteX0" fmla="*/ 0 w 2691732"/>
                  <a:gd name="connsiteY0" fmla="*/ 1118456 h 1728056"/>
                  <a:gd name="connsiteX1" fmla="*/ 2253782 w 2691732"/>
                  <a:gd name="connsiteY1" fmla="*/ 0 h 1728056"/>
                  <a:gd name="connsiteX2" fmla="*/ 2691732 w 2691732"/>
                  <a:gd name="connsiteY2" fmla="*/ 253392 h 1728056"/>
                  <a:gd name="connsiteX3" fmla="*/ 2441106 w 2691732"/>
                  <a:gd name="connsiteY3" fmla="*/ 870603 h 1728056"/>
                  <a:gd name="connsiteX4" fmla="*/ 0 w 2691732"/>
                  <a:gd name="connsiteY4" fmla="*/ 1728056 h 1728056"/>
                  <a:gd name="connsiteX5" fmla="*/ 0 w 2691732"/>
                  <a:gd name="connsiteY5" fmla="*/ 1118456 h 1728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1732" h="1728056">
                    <a:moveTo>
                      <a:pt x="0" y="1118456"/>
                    </a:moveTo>
                    <a:lnTo>
                      <a:pt x="2253782" y="0"/>
                    </a:lnTo>
                    <a:lnTo>
                      <a:pt x="2691732" y="253392"/>
                    </a:lnTo>
                    <a:lnTo>
                      <a:pt x="2441106" y="870603"/>
                    </a:lnTo>
                    <a:lnTo>
                      <a:pt x="0" y="1728056"/>
                    </a:lnTo>
                    <a:lnTo>
                      <a:pt x="0" y="1118456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/>
              <p:cNvGrpSpPr/>
              <p:nvPr userDrawn="1"/>
            </p:nvGrpSpPr>
            <p:grpSpPr>
              <a:xfrm>
                <a:off x="0" y="3208886"/>
                <a:ext cx="5181807" cy="861332"/>
                <a:chOff x="0" y="1822675"/>
                <a:chExt cx="5181807" cy="1369636"/>
              </a:xfrm>
            </p:grpSpPr>
            <p:sp>
              <p:nvSpPr>
                <p:cNvPr id="22" name="Rectangle 21"/>
                <p:cNvSpPr/>
                <p:nvPr userDrawn="1"/>
              </p:nvSpPr>
              <p:spPr>
                <a:xfrm>
                  <a:off x="0" y="2582711"/>
                  <a:ext cx="2620817" cy="6096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Pentagon 9"/>
                <p:cNvSpPr/>
                <p:nvPr userDrawn="1"/>
              </p:nvSpPr>
              <p:spPr>
                <a:xfrm>
                  <a:off x="2620818" y="1822675"/>
                  <a:ext cx="2560989" cy="1369636"/>
                </a:xfrm>
                <a:custGeom>
                  <a:avLst/>
                  <a:gdLst>
                    <a:gd name="connsiteX0" fmla="*/ 0 w 1981200"/>
                    <a:gd name="connsiteY0" fmla="*/ 0 h 609600"/>
                    <a:gd name="connsiteX1" fmla="*/ 1676400 w 1981200"/>
                    <a:gd name="connsiteY1" fmla="*/ 0 h 609600"/>
                    <a:gd name="connsiteX2" fmla="*/ 1981200 w 1981200"/>
                    <a:gd name="connsiteY2" fmla="*/ 304800 h 609600"/>
                    <a:gd name="connsiteX3" fmla="*/ 1676400 w 1981200"/>
                    <a:gd name="connsiteY3" fmla="*/ 609600 h 609600"/>
                    <a:gd name="connsiteX4" fmla="*/ 0 w 1981200"/>
                    <a:gd name="connsiteY4" fmla="*/ 609600 h 609600"/>
                    <a:gd name="connsiteX5" fmla="*/ 0 w 1981200"/>
                    <a:gd name="connsiteY5" fmla="*/ 0 h 609600"/>
                    <a:gd name="connsiteX0" fmla="*/ 0 w 1981200"/>
                    <a:gd name="connsiteY0" fmla="*/ 1219200 h 1828800"/>
                    <a:gd name="connsiteX1" fmla="*/ 1587500 w 1981200"/>
                    <a:gd name="connsiteY1" fmla="*/ 0 h 1828800"/>
                    <a:gd name="connsiteX2" fmla="*/ 1981200 w 1981200"/>
                    <a:gd name="connsiteY2" fmla="*/ 1524000 h 1828800"/>
                    <a:gd name="connsiteX3" fmla="*/ 1676400 w 1981200"/>
                    <a:gd name="connsiteY3" fmla="*/ 1828800 h 1828800"/>
                    <a:gd name="connsiteX4" fmla="*/ 0 w 1981200"/>
                    <a:gd name="connsiteY4" fmla="*/ 1828800 h 1828800"/>
                    <a:gd name="connsiteX5" fmla="*/ 0 w 19812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676400 w 2070100"/>
                    <a:gd name="connsiteY3" fmla="*/ 18288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  <a:gd name="connsiteX0" fmla="*/ 0 w 2070100"/>
                    <a:gd name="connsiteY0" fmla="*/ 1219200 h 1828800"/>
                    <a:gd name="connsiteX1" fmla="*/ 1587500 w 2070100"/>
                    <a:gd name="connsiteY1" fmla="*/ 0 h 1828800"/>
                    <a:gd name="connsiteX2" fmla="*/ 2070100 w 2070100"/>
                    <a:gd name="connsiteY2" fmla="*/ 127000 h 1828800"/>
                    <a:gd name="connsiteX3" fmla="*/ 1955800 w 2070100"/>
                    <a:gd name="connsiteY3" fmla="*/ 609600 h 1828800"/>
                    <a:gd name="connsiteX4" fmla="*/ 0 w 2070100"/>
                    <a:gd name="connsiteY4" fmla="*/ 1828800 h 1828800"/>
                    <a:gd name="connsiteX5" fmla="*/ 0 w 2070100"/>
                    <a:gd name="connsiteY5" fmla="*/ 1219200 h 1828800"/>
                    <a:gd name="connsiteX0" fmla="*/ 0 w 2349233"/>
                    <a:gd name="connsiteY0" fmla="*/ 1219200 h 1828800"/>
                    <a:gd name="connsiteX1" fmla="*/ 1587500 w 2349233"/>
                    <a:gd name="connsiteY1" fmla="*/ 0 h 1828800"/>
                    <a:gd name="connsiteX2" fmla="*/ 2349233 w 2349233"/>
                    <a:gd name="connsiteY2" fmla="*/ 647386 h 1828800"/>
                    <a:gd name="connsiteX3" fmla="*/ 1955800 w 2349233"/>
                    <a:gd name="connsiteY3" fmla="*/ 609600 h 1828800"/>
                    <a:gd name="connsiteX4" fmla="*/ 0 w 2349233"/>
                    <a:gd name="connsiteY4" fmla="*/ 1828800 h 1828800"/>
                    <a:gd name="connsiteX5" fmla="*/ 0 w 2349233"/>
                    <a:gd name="connsiteY5" fmla="*/ 1219200 h 1828800"/>
                    <a:gd name="connsiteX0" fmla="*/ 0 w 2349233"/>
                    <a:gd name="connsiteY0" fmla="*/ 1219200 h 1828800"/>
                    <a:gd name="connsiteX1" fmla="*/ 1587500 w 2349233"/>
                    <a:gd name="connsiteY1" fmla="*/ 0 h 1828800"/>
                    <a:gd name="connsiteX2" fmla="*/ 2349233 w 2349233"/>
                    <a:gd name="connsiteY2" fmla="*/ 647386 h 1828800"/>
                    <a:gd name="connsiteX3" fmla="*/ 2254183 w 2349233"/>
                    <a:gd name="connsiteY3" fmla="*/ 1267736 h 1828800"/>
                    <a:gd name="connsiteX4" fmla="*/ 0 w 2349233"/>
                    <a:gd name="connsiteY4" fmla="*/ 1828800 h 1828800"/>
                    <a:gd name="connsiteX5" fmla="*/ 0 w 2349233"/>
                    <a:gd name="connsiteY5" fmla="*/ 1219200 h 1828800"/>
                    <a:gd name="connsiteX0" fmla="*/ 0 w 2349233"/>
                    <a:gd name="connsiteY0" fmla="*/ 698814 h 1308414"/>
                    <a:gd name="connsiteX1" fmla="*/ 1991761 w 2349233"/>
                    <a:gd name="connsiteY1" fmla="*/ 0 h 1308414"/>
                    <a:gd name="connsiteX2" fmla="*/ 2349233 w 2349233"/>
                    <a:gd name="connsiteY2" fmla="*/ 127000 h 1308414"/>
                    <a:gd name="connsiteX3" fmla="*/ 2254183 w 2349233"/>
                    <a:gd name="connsiteY3" fmla="*/ 747350 h 1308414"/>
                    <a:gd name="connsiteX4" fmla="*/ 0 w 2349233"/>
                    <a:gd name="connsiteY4" fmla="*/ 1308414 h 1308414"/>
                    <a:gd name="connsiteX5" fmla="*/ 0 w 2349233"/>
                    <a:gd name="connsiteY5" fmla="*/ 698814 h 1308414"/>
                    <a:gd name="connsiteX0" fmla="*/ 0 w 2551364"/>
                    <a:gd name="connsiteY0" fmla="*/ 698814 h 1308414"/>
                    <a:gd name="connsiteX1" fmla="*/ 1991761 w 2551364"/>
                    <a:gd name="connsiteY1" fmla="*/ 0 h 1308414"/>
                    <a:gd name="connsiteX2" fmla="*/ 2551364 w 2551364"/>
                    <a:gd name="connsiteY2" fmla="*/ 234138 h 1308414"/>
                    <a:gd name="connsiteX3" fmla="*/ 2254183 w 2551364"/>
                    <a:gd name="connsiteY3" fmla="*/ 747350 h 1308414"/>
                    <a:gd name="connsiteX4" fmla="*/ 0 w 2551364"/>
                    <a:gd name="connsiteY4" fmla="*/ 1308414 h 1308414"/>
                    <a:gd name="connsiteX5" fmla="*/ 0 w 2551364"/>
                    <a:gd name="connsiteY5" fmla="*/ 698814 h 1308414"/>
                    <a:gd name="connsiteX0" fmla="*/ 0 w 2551364"/>
                    <a:gd name="connsiteY0" fmla="*/ 698814 h 1308414"/>
                    <a:gd name="connsiteX1" fmla="*/ 1991761 w 2551364"/>
                    <a:gd name="connsiteY1" fmla="*/ 0 h 1308414"/>
                    <a:gd name="connsiteX2" fmla="*/ 2551364 w 2551364"/>
                    <a:gd name="connsiteY2" fmla="*/ 234138 h 1308414"/>
                    <a:gd name="connsiteX3" fmla="*/ 2129055 w 2551364"/>
                    <a:gd name="connsiteY3" fmla="*/ 823877 h 1308414"/>
                    <a:gd name="connsiteX4" fmla="*/ 0 w 2551364"/>
                    <a:gd name="connsiteY4" fmla="*/ 1308414 h 1308414"/>
                    <a:gd name="connsiteX5" fmla="*/ 0 w 2551364"/>
                    <a:gd name="connsiteY5" fmla="*/ 698814 h 1308414"/>
                    <a:gd name="connsiteX0" fmla="*/ 0 w 2551364"/>
                    <a:gd name="connsiteY0" fmla="*/ 760036 h 1369636"/>
                    <a:gd name="connsiteX1" fmla="*/ 2136140 w 2551364"/>
                    <a:gd name="connsiteY1" fmla="*/ 0 h 1369636"/>
                    <a:gd name="connsiteX2" fmla="*/ 2551364 w 2551364"/>
                    <a:gd name="connsiteY2" fmla="*/ 295360 h 1369636"/>
                    <a:gd name="connsiteX3" fmla="*/ 2129055 w 2551364"/>
                    <a:gd name="connsiteY3" fmla="*/ 885099 h 1369636"/>
                    <a:gd name="connsiteX4" fmla="*/ 0 w 2551364"/>
                    <a:gd name="connsiteY4" fmla="*/ 1369636 h 1369636"/>
                    <a:gd name="connsiteX5" fmla="*/ 0 w 2551364"/>
                    <a:gd name="connsiteY5" fmla="*/ 760036 h 1369636"/>
                    <a:gd name="connsiteX0" fmla="*/ 0 w 2618741"/>
                    <a:gd name="connsiteY0" fmla="*/ 760036 h 1369636"/>
                    <a:gd name="connsiteX1" fmla="*/ 2136140 w 2618741"/>
                    <a:gd name="connsiteY1" fmla="*/ 0 h 1369636"/>
                    <a:gd name="connsiteX2" fmla="*/ 2618741 w 2618741"/>
                    <a:gd name="connsiteY2" fmla="*/ 280053 h 1369636"/>
                    <a:gd name="connsiteX3" fmla="*/ 2129055 w 2618741"/>
                    <a:gd name="connsiteY3" fmla="*/ 885099 h 1369636"/>
                    <a:gd name="connsiteX4" fmla="*/ 0 w 2618741"/>
                    <a:gd name="connsiteY4" fmla="*/ 1369636 h 1369636"/>
                    <a:gd name="connsiteX5" fmla="*/ 0 w 2618741"/>
                    <a:gd name="connsiteY5" fmla="*/ 760036 h 1369636"/>
                    <a:gd name="connsiteX0" fmla="*/ 0 w 2618741"/>
                    <a:gd name="connsiteY0" fmla="*/ 760036 h 1369636"/>
                    <a:gd name="connsiteX1" fmla="*/ 2136140 w 2618741"/>
                    <a:gd name="connsiteY1" fmla="*/ 0 h 1369636"/>
                    <a:gd name="connsiteX2" fmla="*/ 2618741 w 2618741"/>
                    <a:gd name="connsiteY2" fmla="*/ 280053 h 1369636"/>
                    <a:gd name="connsiteX3" fmla="*/ 2196432 w 2618741"/>
                    <a:gd name="connsiteY3" fmla="*/ 885099 h 1369636"/>
                    <a:gd name="connsiteX4" fmla="*/ 0 w 2618741"/>
                    <a:gd name="connsiteY4" fmla="*/ 1369636 h 1369636"/>
                    <a:gd name="connsiteX5" fmla="*/ 0 w 2618741"/>
                    <a:gd name="connsiteY5" fmla="*/ 760036 h 1369636"/>
                    <a:gd name="connsiteX0" fmla="*/ 0 w 2560989"/>
                    <a:gd name="connsiteY0" fmla="*/ 760036 h 1369636"/>
                    <a:gd name="connsiteX1" fmla="*/ 2136140 w 2560989"/>
                    <a:gd name="connsiteY1" fmla="*/ 0 h 1369636"/>
                    <a:gd name="connsiteX2" fmla="*/ 2560989 w 2560989"/>
                    <a:gd name="connsiteY2" fmla="*/ 310664 h 1369636"/>
                    <a:gd name="connsiteX3" fmla="*/ 2196432 w 2560989"/>
                    <a:gd name="connsiteY3" fmla="*/ 885099 h 1369636"/>
                    <a:gd name="connsiteX4" fmla="*/ 0 w 2560989"/>
                    <a:gd name="connsiteY4" fmla="*/ 1369636 h 1369636"/>
                    <a:gd name="connsiteX5" fmla="*/ 0 w 2560989"/>
                    <a:gd name="connsiteY5" fmla="*/ 760036 h 1369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560989" h="1369636">
                      <a:moveTo>
                        <a:pt x="0" y="760036"/>
                      </a:moveTo>
                      <a:lnTo>
                        <a:pt x="2136140" y="0"/>
                      </a:lnTo>
                      <a:lnTo>
                        <a:pt x="2560989" y="310664"/>
                      </a:lnTo>
                      <a:lnTo>
                        <a:pt x="2196432" y="885099"/>
                      </a:lnTo>
                      <a:lnTo>
                        <a:pt x="0" y="1369636"/>
                      </a:lnTo>
                      <a:lnTo>
                        <a:pt x="0" y="760036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4" name="Group 23"/>
          <p:cNvGrpSpPr/>
          <p:nvPr userDrawn="1"/>
        </p:nvGrpSpPr>
        <p:grpSpPr>
          <a:xfrm rot="20331427">
            <a:off x="1108306" y="1241827"/>
            <a:ext cx="1843262" cy="3432862"/>
            <a:chOff x="6140449" y="1116114"/>
            <a:chExt cx="1927226" cy="3589236"/>
          </a:xfrm>
        </p:grpSpPr>
        <p:sp>
          <p:nvSpPr>
            <p:cNvPr id="25" name="Rectangle 24"/>
            <p:cNvSpPr/>
            <p:nvPr userDrawn="1"/>
          </p:nvSpPr>
          <p:spPr>
            <a:xfrm>
              <a:off x="6211887" y="1630479"/>
              <a:ext cx="1784351" cy="25398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26" name="Freeform 5"/>
            <p:cNvSpPr>
              <a:spLocks noEditPoints="1"/>
            </p:cNvSpPr>
            <p:nvPr userDrawn="1"/>
          </p:nvSpPr>
          <p:spPr bwMode="auto">
            <a:xfrm>
              <a:off x="6140449" y="1116114"/>
              <a:ext cx="1927226" cy="3589236"/>
            </a:xfrm>
            <a:custGeom>
              <a:avLst/>
              <a:gdLst/>
              <a:ahLst/>
              <a:cxnLst>
                <a:cxn ang="0">
                  <a:pos x="440" y="1690"/>
                </a:cxn>
                <a:cxn ang="0">
                  <a:pos x="440" y="1690"/>
                </a:cxn>
                <a:cxn ang="0">
                  <a:pos x="494" y="1636"/>
                </a:cxn>
                <a:cxn ang="0">
                  <a:pos x="547" y="1690"/>
                </a:cxn>
                <a:cxn ang="0">
                  <a:pos x="547" y="1690"/>
                </a:cxn>
                <a:cxn ang="0">
                  <a:pos x="547" y="1690"/>
                </a:cxn>
                <a:cxn ang="0">
                  <a:pos x="494" y="1743"/>
                </a:cxn>
                <a:cxn ang="0">
                  <a:pos x="440" y="1690"/>
                </a:cxn>
                <a:cxn ang="0">
                  <a:pos x="440" y="1690"/>
                </a:cxn>
                <a:cxn ang="0">
                  <a:pos x="65" y="274"/>
                </a:cxn>
                <a:cxn ang="0">
                  <a:pos x="65" y="274"/>
                </a:cxn>
                <a:cxn ang="0">
                  <a:pos x="922" y="274"/>
                </a:cxn>
                <a:cxn ang="0">
                  <a:pos x="922" y="1543"/>
                </a:cxn>
                <a:cxn ang="0">
                  <a:pos x="65" y="1543"/>
                </a:cxn>
                <a:cxn ang="0">
                  <a:pos x="65" y="274"/>
                </a:cxn>
                <a:cxn ang="0">
                  <a:pos x="355" y="143"/>
                </a:cxn>
                <a:cxn ang="0">
                  <a:pos x="355" y="143"/>
                </a:cxn>
                <a:cxn ang="0">
                  <a:pos x="632" y="143"/>
                </a:cxn>
                <a:cxn ang="0">
                  <a:pos x="632" y="163"/>
                </a:cxn>
                <a:cxn ang="0">
                  <a:pos x="355" y="163"/>
                </a:cxn>
                <a:cxn ang="0">
                  <a:pos x="355" y="143"/>
                </a:cxn>
                <a:cxn ang="0">
                  <a:pos x="891" y="0"/>
                </a:cxn>
                <a:cxn ang="0">
                  <a:pos x="96" y="0"/>
                </a:cxn>
                <a:cxn ang="0">
                  <a:pos x="0" y="92"/>
                </a:cxn>
                <a:cxn ang="0">
                  <a:pos x="0" y="1748"/>
                </a:cxn>
                <a:cxn ang="0">
                  <a:pos x="96" y="1840"/>
                </a:cxn>
                <a:cxn ang="0">
                  <a:pos x="891" y="1840"/>
                </a:cxn>
                <a:cxn ang="0">
                  <a:pos x="987" y="1748"/>
                </a:cxn>
                <a:cxn ang="0">
                  <a:pos x="987" y="92"/>
                </a:cxn>
                <a:cxn ang="0">
                  <a:pos x="891" y="0"/>
                </a:cxn>
              </a:cxnLst>
              <a:rect l="0" t="0" r="r" b="b"/>
              <a:pathLst>
                <a:path w="987" h="1840">
                  <a:moveTo>
                    <a:pt x="440" y="1690"/>
                  </a:moveTo>
                  <a:cubicBezTo>
                    <a:pt x="440" y="1690"/>
                    <a:pt x="440" y="1690"/>
                    <a:pt x="440" y="1690"/>
                  </a:cubicBezTo>
                  <a:cubicBezTo>
                    <a:pt x="440" y="1660"/>
                    <a:pt x="464" y="1636"/>
                    <a:pt x="494" y="1636"/>
                  </a:cubicBezTo>
                  <a:cubicBezTo>
                    <a:pt x="523" y="1636"/>
                    <a:pt x="547" y="1660"/>
                    <a:pt x="547" y="1690"/>
                  </a:cubicBezTo>
                  <a:cubicBezTo>
                    <a:pt x="547" y="1690"/>
                    <a:pt x="547" y="1690"/>
                    <a:pt x="547" y="1690"/>
                  </a:cubicBezTo>
                  <a:cubicBezTo>
                    <a:pt x="547" y="1690"/>
                    <a:pt x="547" y="1690"/>
                    <a:pt x="547" y="1690"/>
                  </a:cubicBezTo>
                  <a:cubicBezTo>
                    <a:pt x="547" y="1719"/>
                    <a:pt x="523" y="1743"/>
                    <a:pt x="494" y="1743"/>
                  </a:cubicBezTo>
                  <a:cubicBezTo>
                    <a:pt x="464" y="1743"/>
                    <a:pt x="440" y="1719"/>
                    <a:pt x="440" y="1690"/>
                  </a:cubicBezTo>
                  <a:cubicBezTo>
                    <a:pt x="440" y="1690"/>
                    <a:pt x="440" y="1690"/>
                    <a:pt x="440" y="1690"/>
                  </a:cubicBezTo>
                  <a:moveTo>
                    <a:pt x="65" y="274"/>
                  </a:moveTo>
                  <a:cubicBezTo>
                    <a:pt x="65" y="274"/>
                    <a:pt x="65" y="274"/>
                    <a:pt x="65" y="274"/>
                  </a:cubicBezTo>
                  <a:cubicBezTo>
                    <a:pt x="922" y="274"/>
                    <a:pt x="922" y="274"/>
                    <a:pt x="922" y="274"/>
                  </a:cubicBezTo>
                  <a:cubicBezTo>
                    <a:pt x="922" y="1543"/>
                    <a:pt x="922" y="1543"/>
                    <a:pt x="922" y="1543"/>
                  </a:cubicBezTo>
                  <a:cubicBezTo>
                    <a:pt x="65" y="1543"/>
                    <a:pt x="65" y="1543"/>
                    <a:pt x="65" y="1543"/>
                  </a:cubicBezTo>
                  <a:cubicBezTo>
                    <a:pt x="65" y="274"/>
                    <a:pt x="65" y="274"/>
                    <a:pt x="65" y="274"/>
                  </a:cubicBezTo>
                  <a:moveTo>
                    <a:pt x="355" y="143"/>
                  </a:moveTo>
                  <a:cubicBezTo>
                    <a:pt x="355" y="143"/>
                    <a:pt x="355" y="143"/>
                    <a:pt x="355" y="143"/>
                  </a:cubicBezTo>
                  <a:cubicBezTo>
                    <a:pt x="632" y="143"/>
                    <a:pt x="632" y="143"/>
                    <a:pt x="632" y="143"/>
                  </a:cubicBezTo>
                  <a:cubicBezTo>
                    <a:pt x="632" y="163"/>
                    <a:pt x="632" y="163"/>
                    <a:pt x="632" y="163"/>
                  </a:cubicBezTo>
                  <a:cubicBezTo>
                    <a:pt x="355" y="163"/>
                    <a:pt x="355" y="163"/>
                    <a:pt x="355" y="163"/>
                  </a:cubicBezTo>
                  <a:cubicBezTo>
                    <a:pt x="355" y="143"/>
                    <a:pt x="355" y="143"/>
                    <a:pt x="355" y="143"/>
                  </a:cubicBezTo>
                  <a:moveTo>
                    <a:pt x="891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3" y="0"/>
                    <a:pt x="0" y="42"/>
                    <a:pt x="0" y="92"/>
                  </a:cubicBezTo>
                  <a:cubicBezTo>
                    <a:pt x="0" y="1748"/>
                    <a:pt x="0" y="1748"/>
                    <a:pt x="0" y="1748"/>
                  </a:cubicBezTo>
                  <a:cubicBezTo>
                    <a:pt x="0" y="1798"/>
                    <a:pt x="43" y="1840"/>
                    <a:pt x="96" y="1840"/>
                  </a:cubicBezTo>
                  <a:cubicBezTo>
                    <a:pt x="891" y="1840"/>
                    <a:pt x="891" y="1840"/>
                    <a:pt x="891" y="1840"/>
                  </a:cubicBezTo>
                  <a:cubicBezTo>
                    <a:pt x="944" y="1840"/>
                    <a:pt x="987" y="1798"/>
                    <a:pt x="987" y="1748"/>
                  </a:cubicBezTo>
                  <a:cubicBezTo>
                    <a:pt x="987" y="92"/>
                    <a:pt x="987" y="92"/>
                    <a:pt x="987" y="92"/>
                  </a:cubicBezTo>
                  <a:cubicBezTo>
                    <a:pt x="987" y="41"/>
                    <a:pt x="944" y="0"/>
                    <a:pt x="891" y="0"/>
                  </a:cubicBezTo>
                </a:path>
              </a:pathLst>
            </a:custGeom>
            <a:solidFill>
              <a:srgbClr val="7F818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</p:grpSp>
      <p:sp>
        <p:nvSpPr>
          <p:cNvPr id="2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 rot="20331427">
            <a:off x="1228255" y="1731181"/>
            <a:ext cx="1603364" cy="2409604"/>
          </a:xfrm>
          <a:prstGeom prst="rect">
            <a:avLst/>
          </a:prstGeom>
          <a:ln>
            <a:noFill/>
          </a:ln>
        </p:spPr>
        <p:txBody>
          <a:bodyPr bIns="457200" anchor="b"/>
          <a:lstStyle>
            <a:lvl1pPr algn="ctr" rtl="0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5582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ckUp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rtl="0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grpSp>
        <p:nvGrpSpPr>
          <p:cNvPr id="13" name="Group 20"/>
          <p:cNvGrpSpPr/>
          <p:nvPr userDrawn="1"/>
        </p:nvGrpSpPr>
        <p:grpSpPr>
          <a:xfrm>
            <a:off x="2989156" y="1276350"/>
            <a:ext cx="3165688" cy="2518786"/>
            <a:chOff x="2094899" y="1081795"/>
            <a:chExt cx="4400683" cy="3501414"/>
          </a:xfrm>
        </p:grpSpPr>
        <p:sp>
          <p:nvSpPr>
            <p:cNvPr id="14" name="Rectangle 13"/>
            <p:cNvSpPr/>
            <p:nvPr/>
          </p:nvSpPr>
          <p:spPr>
            <a:xfrm>
              <a:off x="2261198" y="1247618"/>
              <a:ext cx="4081379" cy="2259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2094899" y="1081795"/>
              <a:ext cx="4400683" cy="2608522"/>
            </a:xfrm>
            <a:custGeom>
              <a:avLst/>
              <a:gdLst/>
              <a:ahLst/>
              <a:cxnLst>
                <a:cxn ang="0">
                  <a:pos x="1757" y="0"/>
                </a:cxn>
                <a:cxn ang="0">
                  <a:pos x="921" y="0"/>
                </a:cxn>
                <a:cxn ang="0">
                  <a:pos x="893" y="0"/>
                </a:cxn>
                <a:cxn ang="0">
                  <a:pos x="56" y="0"/>
                </a:cxn>
                <a:cxn ang="0">
                  <a:pos x="0" y="47"/>
                </a:cxn>
                <a:cxn ang="0">
                  <a:pos x="0" y="1076"/>
                </a:cxn>
                <a:cxn ang="0">
                  <a:pos x="1816" y="1076"/>
                </a:cxn>
                <a:cxn ang="0">
                  <a:pos x="1816" y="47"/>
                </a:cxn>
                <a:cxn ang="0">
                  <a:pos x="1757" y="0"/>
                </a:cxn>
                <a:cxn ang="0">
                  <a:pos x="1732" y="1000"/>
                </a:cxn>
                <a:cxn ang="0">
                  <a:pos x="76" y="1000"/>
                </a:cxn>
                <a:cxn ang="0">
                  <a:pos x="76" y="68"/>
                </a:cxn>
                <a:cxn ang="0">
                  <a:pos x="1732" y="68"/>
                </a:cxn>
                <a:cxn ang="0">
                  <a:pos x="1732" y="1000"/>
                </a:cxn>
              </a:cxnLst>
              <a:rect l="0" t="0" r="r" b="b"/>
              <a:pathLst>
                <a:path w="1816" h="1076">
                  <a:moveTo>
                    <a:pt x="1757" y="0"/>
                  </a:moveTo>
                  <a:cubicBezTo>
                    <a:pt x="921" y="0"/>
                    <a:pt x="921" y="0"/>
                    <a:pt x="921" y="0"/>
                  </a:cubicBezTo>
                  <a:cubicBezTo>
                    <a:pt x="893" y="0"/>
                    <a:pt x="893" y="0"/>
                    <a:pt x="89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7" y="0"/>
                    <a:pt x="0" y="17"/>
                    <a:pt x="0" y="47"/>
                  </a:cubicBezTo>
                  <a:cubicBezTo>
                    <a:pt x="0" y="1076"/>
                    <a:pt x="0" y="1076"/>
                    <a:pt x="0" y="1076"/>
                  </a:cubicBezTo>
                  <a:cubicBezTo>
                    <a:pt x="1816" y="1076"/>
                    <a:pt x="1816" y="1076"/>
                    <a:pt x="1816" y="1076"/>
                  </a:cubicBezTo>
                  <a:cubicBezTo>
                    <a:pt x="1816" y="47"/>
                    <a:pt x="1816" y="47"/>
                    <a:pt x="1816" y="47"/>
                  </a:cubicBezTo>
                  <a:cubicBezTo>
                    <a:pt x="1816" y="17"/>
                    <a:pt x="1787" y="0"/>
                    <a:pt x="1757" y="0"/>
                  </a:cubicBezTo>
                  <a:moveTo>
                    <a:pt x="1732" y="1000"/>
                  </a:moveTo>
                  <a:cubicBezTo>
                    <a:pt x="76" y="1000"/>
                    <a:pt x="76" y="1000"/>
                    <a:pt x="76" y="1000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1732" y="68"/>
                    <a:pt x="1732" y="68"/>
                    <a:pt x="1732" y="68"/>
                  </a:cubicBezTo>
                  <a:cubicBezTo>
                    <a:pt x="1732" y="1000"/>
                    <a:pt x="1732" y="1000"/>
                    <a:pt x="1732" y="100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311744" y="1247618"/>
              <a:ext cx="3979748" cy="2259869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0" y="0"/>
                </a:cxn>
                <a:cxn ang="0">
                  <a:pos x="1872" y="1063"/>
                </a:cxn>
                <a:cxn ang="0">
                  <a:pos x="1872" y="0"/>
                </a:cxn>
              </a:cxnLst>
              <a:rect l="0" t="0" r="r" b="b"/>
              <a:pathLst>
                <a:path w="1872" h="1063">
                  <a:moveTo>
                    <a:pt x="1872" y="0"/>
                  </a:moveTo>
                  <a:lnTo>
                    <a:pt x="0" y="0"/>
                  </a:lnTo>
                  <a:lnTo>
                    <a:pt x="1872" y="1063"/>
                  </a:lnTo>
                  <a:lnTo>
                    <a:pt x="1872" y="0"/>
                  </a:lnTo>
                  <a:close/>
                </a:path>
              </a:pathLst>
            </a:custGeom>
            <a:solidFill>
              <a:srgbClr val="FFFFFF">
                <a:alpha val="16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27"/>
            <p:cNvSpPr>
              <a:spLocks/>
            </p:cNvSpPr>
            <p:nvPr/>
          </p:nvSpPr>
          <p:spPr bwMode="auto">
            <a:xfrm>
              <a:off x="2094899" y="3690315"/>
              <a:ext cx="4400683" cy="397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"/>
                </a:cxn>
                <a:cxn ang="0">
                  <a:pos x="56" y="164"/>
                </a:cxn>
                <a:cxn ang="0">
                  <a:pos x="893" y="164"/>
                </a:cxn>
                <a:cxn ang="0">
                  <a:pos x="921" y="164"/>
                </a:cxn>
                <a:cxn ang="0">
                  <a:pos x="1757" y="164"/>
                </a:cxn>
                <a:cxn ang="0">
                  <a:pos x="1816" y="100"/>
                </a:cxn>
                <a:cxn ang="0">
                  <a:pos x="1816" y="0"/>
                </a:cxn>
                <a:cxn ang="0">
                  <a:pos x="0" y="0"/>
                </a:cxn>
              </a:cxnLst>
              <a:rect l="0" t="0" r="r" b="b"/>
              <a:pathLst>
                <a:path w="1816" h="164">
                  <a:moveTo>
                    <a:pt x="0" y="0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130"/>
                    <a:pt x="27" y="164"/>
                    <a:pt x="56" y="164"/>
                  </a:cubicBezTo>
                  <a:cubicBezTo>
                    <a:pt x="893" y="164"/>
                    <a:pt x="893" y="164"/>
                    <a:pt x="893" y="164"/>
                  </a:cubicBezTo>
                  <a:cubicBezTo>
                    <a:pt x="921" y="164"/>
                    <a:pt x="921" y="164"/>
                    <a:pt x="921" y="164"/>
                  </a:cubicBezTo>
                  <a:cubicBezTo>
                    <a:pt x="1757" y="164"/>
                    <a:pt x="1757" y="164"/>
                    <a:pt x="1757" y="164"/>
                  </a:cubicBezTo>
                  <a:cubicBezTo>
                    <a:pt x="1787" y="164"/>
                    <a:pt x="1816" y="130"/>
                    <a:pt x="1816" y="100"/>
                  </a:cubicBezTo>
                  <a:cubicBezTo>
                    <a:pt x="1816" y="0"/>
                    <a:pt x="1816" y="0"/>
                    <a:pt x="1816" y="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83000">
                  <a:schemeClr val="bg1">
                    <a:lumMod val="75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18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/>
                <a:t> </a:t>
              </a:r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3506519" y="4087866"/>
              <a:ext cx="1590198" cy="495343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22" y="0"/>
                </a:cxn>
                <a:cxn ang="0">
                  <a:pos x="143" y="0"/>
                </a:cxn>
                <a:cxn ang="0">
                  <a:pos x="102" y="128"/>
                </a:cxn>
                <a:cxn ang="0">
                  <a:pos x="108" y="204"/>
                </a:cxn>
                <a:cxn ang="0">
                  <a:pos x="322" y="204"/>
                </a:cxn>
                <a:cxn ang="0">
                  <a:pos x="335" y="204"/>
                </a:cxn>
                <a:cxn ang="0">
                  <a:pos x="549" y="204"/>
                </a:cxn>
                <a:cxn ang="0">
                  <a:pos x="555" y="128"/>
                </a:cxn>
                <a:cxn ang="0">
                  <a:pos x="513" y="0"/>
                </a:cxn>
                <a:cxn ang="0">
                  <a:pos x="335" y="0"/>
                </a:cxn>
              </a:cxnLst>
              <a:rect l="0" t="0" r="r" b="b"/>
              <a:pathLst>
                <a:path w="656" h="204">
                  <a:moveTo>
                    <a:pt x="335" y="0"/>
                  </a:moveTo>
                  <a:cubicBezTo>
                    <a:pt x="322" y="0"/>
                    <a:pt x="322" y="0"/>
                    <a:pt x="32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0"/>
                    <a:pt x="142" y="88"/>
                    <a:pt x="102" y="128"/>
                  </a:cubicBezTo>
                  <a:cubicBezTo>
                    <a:pt x="62" y="169"/>
                    <a:pt x="0" y="204"/>
                    <a:pt x="108" y="204"/>
                  </a:cubicBezTo>
                  <a:cubicBezTo>
                    <a:pt x="322" y="204"/>
                    <a:pt x="322" y="204"/>
                    <a:pt x="322" y="204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549" y="204"/>
                    <a:pt x="549" y="204"/>
                    <a:pt x="549" y="204"/>
                  </a:cubicBezTo>
                  <a:cubicBezTo>
                    <a:pt x="656" y="204"/>
                    <a:pt x="594" y="169"/>
                    <a:pt x="555" y="128"/>
                  </a:cubicBezTo>
                  <a:cubicBezTo>
                    <a:pt x="515" y="88"/>
                    <a:pt x="513" y="0"/>
                    <a:pt x="513" y="0"/>
                  </a:cubicBezTo>
                  <a:lnTo>
                    <a:pt x="335" y="0"/>
                  </a:lnTo>
                  <a:close/>
                </a:path>
              </a:pathLst>
            </a:custGeom>
            <a:gradFill>
              <a:gsLst>
                <a:gs pos="42000">
                  <a:schemeClr val="bg1">
                    <a:lumMod val="75000"/>
                  </a:schemeClr>
                </a:gs>
                <a:gs pos="6000">
                  <a:schemeClr val="bg1">
                    <a:lumMod val="85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130174" y="1395636"/>
            <a:ext cx="2883652" cy="1625664"/>
          </a:xfrm>
          <a:prstGeom prst="rect">
            <a:avLst/>
          </a:prstGeom>
          <a:ln>
            <a:noFill/>
          </a:ln>
        </p:spPr>
        <p:txBody>
          <a:bodyPr bIns="457200" anchor="b"/>
          <a:lstStyle>
            <a:lvl1pPr algn="ctr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71435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9144000" cy="361949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9050">
            <a:noFill/>
          </a:ln>
        </p:spPr>
        <p:txBody>
          <a:bodyPr lIns="0" tIns="91440" rIns="0" bIns="914400" anchor="b"/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5113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399449" y="1123950"/>
            <a:ext cx="8345102" cy="2041657"/>
          </a:xfrm>
          <a:custGeom>
            <a:avLst/>
            <a:gdLst>
              <a:gd name="connsiteX0" fmla="*/ 0 w 8345102"/>
              <a:gd name="connsiteY0" fmla="*/ 0 h 2041657"/>
              <a:gd name="connsiteX1" fmla="*/ 8345102 w 8345102"/>
              <a:gd name="connsiteY1" fmla="*/ 0 h 2041657"/>
              <a:gd name="connsiteX2" fmla="*/ 8345102 w 8345102"/>
              <a:gd name="connsiteY2" fmla="*/ 1773254 h 2041657"/>
              <a:gd name="connsiteX3" fmla="*/ 4360744 w 8345102"/>
              <a:gd name="connsiteY3" fmla="*/ 1773254 h 2041657"/>
              <a:gd name="connsiteX4" fmla="*/ 4172551 w 8345102"/>
              <a:gd name="connsiteY4" fmla="*/ 2041657 h 2041657"/>
              <a:gd name="connsiteX5" fmla="*/ 3984359 w 8345102"/>
              <a:gd name="connsiteY5" fmla="*/ 1773254 h 2041657"/>
              <a:gd name="connsiteX6" fmla="*/ 0 w 8345102"/>
              <a:gd name="connsiteY6" fmla="*/ 1773254 h 204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45102" h="2041657">
                <a:moveTo>
                  <a:pt x="0" y="0"/>
                </a:moveTo>
                <a:lnTo>
                  <a:pt x="8345102" y="0"/>
                </a:lnTo>
                <a:lnTo>
                  <a:pt x="8345102" y="1773254"/>
                </a:lnTo>
                <a:lnTo>
                  <a:pt x="4360744" y="1773254"/>
                </a:lnTo>
                <a:lnTo>
                  <a:pt x="4172551" y="2041657"/>
                </a:lnTo>
                <a:lnTo>
                  <a:pt x="3984359" y="1773254"/>
                </a:lnTo>
                <a:lnTo>
                  <a:pt x="0" y="1773254"/>
                </a:lnTo>
                <a:close/>
              </a:path>
            </a:pathLst>
          </a:custGeom>
          <a:solidFill>
            <a:schemeClr val="tx2">
              <a:lumMod val="25000"/>
              <a:lumOff val="75000"/>
            </a:schemeClr>
          </a:solidFill>
          <a:ln w="19050">
            <a:noFill/>
          </a:ln>
        </p:spPr>
        <p:txBody>
          <a:bodyPr wrap="square" lIns="0" tIns="91440" rIns="0" bIns="548640" anchor="b">
            <a:noAutofit/>
          </a:bodyPr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83260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23950"/>
            <a:ext cx="9144000" cy="2362200"/>
          </a:xfrm>
          <a:custGeom>
            <a:avLst/>
            <a:gdLst>
              <a:gd name="connsiteX0" fmla="*/ 0 w 8345102"/>
              <a:gd name="connsiteY0" fmla="*/ 0 h 1752600"/>
              <a:gd name="connsiteX1" fmla="*/ 8345102 w 8345102"/>
              <a:gd name="connsiteY1" fmla="*/ 0 h 1752600"/>
              <a:gd name="connsiteX2" fmla="*/ 8345102 w 8345102"/>
              <a:gd name="connsiteY2" fmla="*/ 1752600 h 1752600"/>
              <a:gd name="connsiteX3" fmla="*/ 0 w 8345102"/>
              <a:gd name="connsiteY3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5102" h="1752600">
                <a:moveTo>
                  <a:pt x="0" y="0"/>
                </a:moveTo>
                <a:lnTo>
                  <a:pt x="8345102" y="0"/>
                </a:lnTo>
                <a:lnTo>
                  <a:pt x="8345102" y="1752600"/>
                </a:lnTo>
                <a:lnTo>
                  <a:pt x="0" y="175260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548640" anchor="b">
            <a:noAutofit/>
          </a:bodyPr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6468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279900" y="770021"/>
            <a:ext cx="44502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4279900" y="337687"/>
            <a:ext cx="44502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6350"/>
            <a:ext cx="4167739" cy="5137150"/>
          </a:xfrm>
          <a:custGeom>
            <a:avLst/>
            <a:gdLst>
              <a:gd name="connsiteX0" fmla="*/ 0 w 4167739"/>
              <a:gd name="connsiteY0" fmla="*/ 0 h 5137150"/>
              <a:gd name="connsiteX1" fmla="*/ 4167739 w 4167739"/>
              <a:gd name="connsiteY1" fmla="*/ 0 h 5137150"/>
              <a:gd name="connsiteX2" fmla="*/ 4167739 w 4167739"/>
              <a:gd name="connsiteY2" fmla="*/ 5137150 h 5137150"/>
              <a:gd name="connsiteX3" fmla="*/ 0 w 4167739"/>
              <a:gd name="connsiteY3" fmla="*/ 5137150 h 5137150"/>
              <a:gd name="connsiteX4" fmla="*/ 0 w 4167739"/>
              <a:gd name="connsiteY4" fmla="*/ 0 h 5137150"/>
              <a:gd name="connsiteX0" fmla="*/ 0 w 4167739"/>
              <a:gd name="connsiteY0" fmla="*/ 0 h 5137150"/>
              <a:gd name="connsiteX1" fmla="*/ 4167739 w 4167739"/>
              <a:gd name="connsiteY1" fmla="*/ 0 h 5137150"/>
              <a:gd name="connsiteX2" fmla="*/ 3215239 w 4167739"/>
              <a:gd name="connsiteY2" fmla="*/ 5137150 h 5137150"/>
              <a:gd name="connsiteX3" fmla="*/ 0 w 4167739"/>
              <a:gd name="connsiteY3" fmla="*/ 5137150 h 5137150"/>
              <a:gd name="connsiteX4" fmla="*/ 0 w 4167739"/>
              <a:gd name="connsiteY4" fmla="*/ 0 h 513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7739" h="5137150">
                <a:moveTo>
                  <a:pt x="0" y="0"/>
                </a:moveTo>
                <a:lnTo>
                  <a:pt x="4167739" y="0"/>
                </a:lnTo>
                <a:lnTo>
                  <a:pt x="3215239" y="5137150"/>
                </a:lnTo>
                <a:lnTo>
                  <a:pt x="0" y="513715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1188720" anchor="b"/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8151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4911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4911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4680283" y="1491916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00249" y="1491916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2540266" y="1491916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6820300" y="1491916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4680283" y="3308785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400249" y="3308785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2540266" y="3308785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820300" y="3308785"/>
            <a:ext cx="1920240" cy="1213184"/>
          </a:xfrm>
          <a:prstGeom prst="flowChartDocumen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0" anchor="b"/>
          <a:lstStyle>
            <a:lvl1pPr algn="ctr" rtl="0"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400250" y="1145407"/>
            <a:ext cx="1920239" cy="34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533826" y="1172168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2540267" y="1145407"/>
            <a:ext cx="1920239" cy="34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2673843" y="1172168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4680283" y="1145407"/>
            <a:ext cx="1920239" cy="3465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4813859" y="1172168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6820301" y="1145407"/>
            <a:ext cx="1920239" cy="3465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6953877" y="1172168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400250" y="2956962"/>
            <a:ext cx="1920239" cy="34650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rtl="0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533826" y="2983723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 rtl="0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2540267" y="2956962"/>
            <a:ext cx="1920239" cy="3465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rtl="0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2673843" y="2983723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 rtl="0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0" name="Rectangle 29"/>
          <p:cNvSpPr/>
          <p:nvPr userDrawn="1"/>
        </p:nvSpPr>
        <p:spPr>
          <a:xfrm>
            <a:off x="4680283" y="2956962"/>
            <a:ext cx="1920239" cy="34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rtl="0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26" hasCustomPrompt="1"/>
          </p:nvPr>
        </p:nvSpPr>
        <p:spPr>
          <a:xfrm>
            <a:off x="4813859" y="2983723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 rtl="0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Rectangle 31"/>
          <p:cNvSpPr/>
          <p:nvPr userDrawn="1"/>
        </p:nvSpPr>
        <p:spPr>
          <a:xfrm>
            <a:off x="6820301" y="2956962"/>
            <a:ext cx="1920239" cy="34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rtl="0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27" hasCustomPrompt="1"/>
          </p:nvPr>
        </p:nvSpPr>
        <p:spPr>
          <a:xfrm>
            <a:off x="6953877" y="2983723"/>
            <a:ext cx="1653086" cy="292987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 rtl="0">
              <a:buNone/>
              <a:defRPr sz="11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69236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8" grpId="0" animBg="1"/>
      <p:bldP spid="13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animBg="1"/>
      <p:bldP spid="2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/>
      <p:bldP spid="2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animBg="1"/>
      <p:bldP spid="2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animBg="1"/>
      <p:bldP spid="3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194560" anchor="b"/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194560" anchor="b"/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770021"/>
            <a:ext cx="8368364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rtl="0">
              <a:buNone/>
              <a:defRPr sz="1600" b="0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4" name="Title 13"/>
          <p:cNvSpPr>
            <a:spLocks noGrp="1"/>
          </p:cNvSpPr>
          <p:nvPr>
            <p:ph type="title" hasCustomPrompt="1"/>
          </p:nvPr>
        </p:nvSpPr>
        <p:spPr>
          <a:xfrm>
            <a:off x="381000" y="337687"/>
            <a:ext cx="8368364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bg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54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Image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0" y="1378484"/>
            <a:ext cx="4914900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5" name="Title 13"/>
          <p:cNvSpPr>
            <a:spLocks noGrp="1"/>
          </p:cNvSpPr>
          <p:nvPr>
            <p:ph type="title" hasCustomPrompt="1"/>
          </p:nvPr>
        </p:nvSpPr>
        <p:spPr>
          <a:xfrm>
            <a:off x="3810000" y="946150"/>
            <a:ext cx="4914900" cy="356134"/>
          </a:xfrm>
          <a:prstGeom prst="rect">
            <a:avLst/>
          </a:prstGeom>
        </p:spPr>
        <p:txBody>
          <a:bodyPr l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21336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774700" y="1212850"/>
            <a:ext cx="2717800" cy="2717800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91440" rIns="0" bIns="182880" anchor="b"/>
          <a:lstStyle>
            <a:lvl1pPr algn="ctr" rtl="0"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810000" y="1733550"/>
            <a:ext cx="4914900" cy="1066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Font typeface="Arial" panose="020B0604020202020204" pitchFamily="34" charset="0"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l">
              <a:buNone/>
              <a:defRPr sz="16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200"/>
            </a:lvl4pPr>
            <a:lvl5pPr marL="1828800" indent="0" algn="l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42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/>
      <p:bldP spid="11" grpId="0" animBg="1"/>
      <p:bldP spid="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Off-page Connector 1"/>
          <p:cNvSpPr/>
          <p:nvPr userDrawn="1"/>
        </p:nvSpPr>
        <p:spPr>
          <a:xfrm rot="16200000">
            <a:off x="94134" y="4644550"/>
            <a:ext cx="233216" cy="421484"/>
          </a:xfrm>
          <a:prstGeom prst="flowChartOffpageConnector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 userDrawn="1"/>
        </p:nvSpPr>
        <p:spPr bwMode="gray">
          <a:xfrm>
            <a:off x="21437" y="4778348"/>
            <a:ext cx="3048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algn="ctr" defTabSz="914400" rtl="0" eaLnBrk="1" latinLnBrk="0" hangingPunct="1"/>
            <a:fld id="{6C5AF65D-6854-49AF-ABC5-48B5BA0EA842}" type="slidenum">
              <a:rPr lang="en-US" sz="1000" b="0" i="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HP Simplified"/>
                <a:ea typeface="+mn-ea"/>
                <a:cs typeface="HP Simplified"/>
              </a:rPr>
              <a:pPr marL="0" algn="ctr" defTabSz="914400" rtl="0" eaLnBrk="1" latinLnBrk="0" hangingPunct="1"/>
              <a:t>‹#›</a:t>
            </a:fld>
            <a:endParaRPr lang="en-US" sz="10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4481755"/>
            <a:ext cx="622807" cy="5931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5" r:id="rId2"/>
    <p:sldLayoutId id="2147483700" r:id="rId3"/>
    <p:sldLayoutId id="2147483704" r:id="rId4"/>
    <p:sldLayoutId id="2147483701" r:id="rId5"/>
    <p:sldLayoutId id="2147483692" r:id="rId6"/>
    <p:sldLayoutId id="2147483671" r:id="rId7"/>
    <p:sldLayoutId id="2147483720" r:id="rId8"/>
    <p:sldLayoutId id="2147483699" r:id="rId9"/>
    <p:sldLayoutId id="2147483707" r:id="rId10"/>
    <p:sldLayoutId id="2147483709" r:id="rId11"/>
    <p:sldLayoutId id="2147483696" r:id="rId12"/>
    <p:sldLayoutId id="2147483708" r:id="rId13"/>
    <p:sldLayoutId id="2147483717" r:id="rId14"/>
    <p:sldLayoutId id="2147483716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20" name="Freeform 19"/>
          <p:cNvSpPr/>
          <p:nvPr/>
        </p:nvSpPr>
        <p:spPr>
          <a:xfrm>
            <a:off x="0" y="1515776"/>
            <a:ext cx="9144000" cy="3174492"/>
          </a:xfrm>
          <a:custGeom>
            <a:avLst/>
            <a:gdLst>
              <a:gd name="connsiteX0" fmla="*/ 0 w 9144000"/>
              <a:gd name="connsiteY0" fmla="*/ 0 h 2169351"/>
              <a:gd name="connsiteX1" fmla="*/ 4324906 w 9144000"/>
              <a:gd name="connsiteY1" fmla="*/ 0 h 2169351"/>
              <a:gd name="connsiteX2" fmla="*/ 4571999 w 9144000"/>
              <a:gd name="connsiteY2" fmla="*/ 242381 h 2169351"/>
              <a:gd name="connsiteX3" fmla="*/ 4819093 w 9144000"/>
              <a:gd name="connsiteY3" fmla="*/ 0 h 2169351"/>
              <a:gd name="connsiteX4" fmla="*/ 9144000 w 9144000"/>
              <a:gd name="connsiteY4" fmla="*/ 0 h 2169351"/>
              <a:gd name="connsiteX5" fmla="*/ 9144000 w 9144000"/>
              <a:gd name="connsiteY5" fmla="*/ 1929384 h 2169351"/>
              <a:gd name="connsiteX6" fmla="*/ 4816632 w 9144000"/>
              <a:gd name="connsiteY6" fmla="*/ 1929384 h 2169351"/>
              <a:gd name="connsiteX7" fmla="*/ 4571999 w 9144000"/>
              <a:gd name="connsiteY7" fmla="*/ 2169351 h 2169351"/>
              <a:gd name="connsiteX8" fmla="*/ 4327367 w 9144000"/>
              <a:gd name="connsiteY8" fmla="*/ 1929384 h 2169351"/>
              <a:gd name="connsiteX9" fmla="*/ 0 w 9144000"/>
              <a:gd name="connsiteY9" fmla="*/ 1929384 h 2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2169351">
                <a:moveTo>
                  <a:pt x="0" y="0"/>
                </a:moveTo>
                <a:lnTo>
                  <a:pt x="4324906" y="0"/>
                </a:lnTo>
                <a:lnTo>
                  <a:pt x="4571999" y="242381"/>
                </a:lnTo>
                <a:lnTo>
                  <a:pt x="4819093" y="0"/>
                </a:lnTo>
                <a:lnTo>
                  <a:pt x="9144000" y="0"/>
                </a:lnTo>
                <a:lnTo>
                  <a:pt x="9144000" y="1929384"/>
                </a:lnTo>
                <a:lnTo>
                  <a:pt x="4816632" y="1929384"/>
                </a:lnTo>
                <a:lnTo>
                  <a:pt x="4571999" y="2169351"/>
                </a:lnTo>
                <a:lnTo>
                  <a:pt x="4327367" y="1929384"/>
                </a:lnTo>
                <a:lnTo>
                  <a:pt x="0" y="1929384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4324906" y="1491168"/>
            <a:ext cx="494187" cy="24238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57200" y="1834072"/>
            <a:ext cx="84582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lt-LT" sz="4000" b="1" dirty="0">
                <a:solidFill>
                  <a:schemeClr val="bg1"/>
                </a:solidFill>
                <a:latin typeface="Calibri Light" panose="020F0302020204030204" pitchFamily="34" charset="0"/>
              </a:rPr>
              <a:t>2021-2027 VSF ir SVVP projektai. Vertinimas ir sutarčių pasirašymas</a:t>
            </a:r>
            <a:endParaRPr lang="en-US" sz="40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52799" y="3867150"/>
            <a:ext cx="2438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lt-LT" sz="1200" b="1" i="1" dirty="0">
                <a:solidFill>
                  <a:schemeClr val="bg1"/>
                </a:solidFill>
              </a:rPr>
              <a:t>Mindaugas Rauba, CPVA</a:t>
            </a:r>
          </a:p>
          <a:p>
            <a:pPr algn="ctr"/>
            <a:r>
              <a:rPr lang="lt-LT" sz="1200" b="1" i="1" dirty="0">
                <a:solidFill>
                  <a:schemeClr val="bg1"/>
                </a:solidFill>
              </a:rPr>
              <a:t>2024-10-08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8D564D36-7281-7D81-7213-599FF51E64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9792"/>
            <a:ext cx="1215244" cy="51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0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4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40000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DA995-42CA-602F-0F3B-788FE1963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32B06F-2689-4340-BE65-FB67CC49E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5ACD0013-C6D7-0491-081B-93D02F1B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Detalizuoti SVVP 11-13 kvietimai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52A1983-FC0A-2316-8FFE-347963DE40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t-LT" b="1" dirty="0"/>
          </a:p>
          <a:p>
            <a:endParaRPr lang="lt-LT" b="1" dirty="0"/>
          </a:p>
          <a:p>
            <a:endParaRPr lang="lt-LT" b="1" dirty="0"/>
          </a:p>
          <a:p>
            <a:r>
              <a:rPr lang="lt-LT" b="1" dirty="0"/>
              <a:t>Vertinimas iki </a:t>
            </a:r>
            <a:r>
              <a:rPr lang="lt-LT" b="1" dirty="0">
                <a:solidFill>
                  <a:srgbClr val="00B050"/>
                </a:solidFill>
              </a:rPr>
              <a:t>2024-10-14</a:t>
            </a:r>
          </a:p>
          <a:p>
            <a:endParaRPr lang="es-ES" b="1" dirty="0">
              <a:solidFill>
                <a:srgbClr val="00B050"/>
              </a:solidFill>
            </a:endParaRPr>
          </a:p>
          <a:p>
            <a:endParaRPr lang="lt-LT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6CE5AD7-23A4-A965-47AF-828126675E8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r>
              <a:rPr lang="lt-LT" b="1" dirty="0"/>
              <a:t>Kvietimas pateikti </a:t>
            </a:r>
            <a:r>
              <a:rPr lang="lt-LT" b="1" dirty="0">
                <a:solidFill>
                  <a:srgbClr val="00B050"/>
                </a:solidFill>
              </a:rPr>
              <a:t>3</a:t>
            </a:r>
            <a:r>
              <a:rPr lang="lt-LT" b="1" dirty="0"/>
              <a:t> PĮP</a:t>
            </a:r>
          </a:p>
          <a:p>
            <a:endParaRPr lang="lt-LT" b="1" dirty="0"/>
          </a:p>
          <a:p>
            <a:endParaRPr lang="lt-LT" b="1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CD5B410-118A-D83C-750B-2E8509982F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r>
              <a:rPr lang="lt-LT" b="1" dirty="0">
                <a:solidFill>
                  <a:srgbClr val="00B050"/>
                </a:solidFill>
              </a:rPr>
              <a:t>3</a:t>
            </a:r>
            <a:r>
              <a:rPr lang="lt-LT" b="1" dirty="0"/>
              <a:t> PĮP</a:t>
            </a:r>
          </a:p>
          <a:p>
            <a:pPr marL="0" indent="0"/>
            <a:endParaRPr lang="lt-LT" b="1" dirty="0"/>
          </a:p>
          <a:p>
            <a:pPr marL="0" indent="0"/>
            <a:endParaRPr lang="lt-LT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21A98DA-225A-41F9-DA91-AC57059FEF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pPr marL="0" indent="0"/>
            <a:r>
              <a:rPr lang="lt-LT" b="1" dirty="0"/>
              <a:t>Pagal pateiktus PĮP planuojama vertė:</a:t>
            </a:r>
          </a:p>
          <a:p>
            <a:r>
              <a:rPr lang="lt-LT" b="1" dirty="0"/>
              <a:t>0,9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., </a:t>
            </a:r>
            <a:r>
              <a:rPr lang="es-ES" b="1" dirty="0" err="1"/>
              <a:t>iš</a:t>
            </a:r>
            <a:r>
              <a:rPr lang="es-ES" b="1" dirty="0"/>
              <a:t> </a:t>
            </a:r>
            <a:r>
              <a:rPr lang="es-ES" b="1" dirty="0" err="1"/>
              <a:t>jų</a:t>
            </a:r>
            <a:r>
              <a:rPr lang="es-ES" b="1" dirty="0"/>
              <a:t> ES</a:t>
            </a:r>
            <a:r>
              <a:rPr lang="lt-LT" b="1" dirty="0"/>
              <a:t> 0,7 </a:t>
            </a:r>
            <a:r>
              <a:rPr lang="es-ES" b="1" dirty="0" err="1"/>
              <a:t>mln</a:t>
            </a:r>
            <a:r>
              <a:rPr lang="es-ES" b="1" dirty="0"/>
              <a:t>.</a:t>
            </a:r>
            <a:r>
              <a:rPr lang="lt-LT" b="1" dirty="0"/>
              <a:t> </a:t>
            </a:r>
            <a:r>
              <a:rPr lang="es-ES" b="1" dirty="0" err="1"/>
              <a:t>Eur</a:t>
            </a:r>
            <a:endParaRPr lang="es-ES" b="1" dirty="0"/>
          </a:p>
          <a:p>
            <a:endParaRPr lang="lt-LT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0F2250E-E680-FAD0-5A3E-E0141E13D98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lt-LT" b="1" dirty="0"/>
          </a:p>
          <a:p>
            <a:r>
              <a:rPr lang="lt-LT" b="1" dirty="0"/>
              <a:t>Vertinimas iki </a:t>
            </a:r>
            <a:r>
              <a:rPr lang="lt-LT" b="1" dirty="0">
                <a:solidFill>
                  <a:srgbClr val="00B050"/>
                </a:solidFill>
              </a:rPr>
              <a:t>2024-11-27</a:t>
            </a:r>
          </a:p>
          <a:p>
            <a:r>
              <a:rPr lang="lt-LT" b="1" dirty="0"/>
              <a:t> ir </a:t>
            </a:r>
            <a:r>
              <a:rPr lang="lt-LT" b="1" dirty="0">
                <a:solidFill>
                  <a:srgbClr val="00B050"/>
                </a:solidFill>
              </a:rPr>
              <a:t>2025-01-02</a:t>
            </a:r>
          </a:p>
          <a:p>
            <a:endParaRPr lang="es-ES" b="1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5E5A682-E616-3D1D-E181-43179834333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r>
              <a:rPr lang="lt-LT" b="1" dirty="0"/>
              <a:t>12 kvietime 2 PĮP, 13 kvietime 1</a:t>
            </a:r>
          </a:p>
          <a:p>
            <a:endParaRPr lang="lt-LT" b="1" dirty="0"/>
          </a:p>
          <a:p>
            <a:endParaRPr lang="lt-LT" b="1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CEE884C-C991-F303-A9DD-AE4C43C93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pPr marL="0" indent="0"/>
            <a:r>
              <a:rPr lang="lt-LT" b="1" dirty="0"/>
              <a:t>iki </a:t>
            </a:r>
            <a:r>
              <a:rPr lang="lt-LT" b="1" dirty="0">
                <a:solidFill>
                  <a:srgbClr val="00B050"/>
                </a:solidFill>
              </a:rPr>
              <a:t>2024-10-08</a:t>
            </a:r>
            <a:r>
              <a:rPr lang="lt-LT" b="1" dirty="0"/>
              <a:t> ir </a:t>
            </a:r>
            <a:r>
              <a:rPr lang="lt-LT" b="1" dirty="0">
                <a:solidFill>
                  <a:srgbClr val="00B050"/>
                </a:solidFill>
              </a:rPr>
              <a:t>2024-11-11</a:t>
            </a:r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6358CD9-8863-B6B6-3A84-BDC071947D0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pPr marL="0" indent="0"/>
            <a:r>
              <a:rPr lang="lt-LT" b="1" dirty="0"/>
              <a:t>Pagal kvietimus planuojama vertė:</a:t>
            </a:r>
          </a:p>
          <a:p>
            <a:r>
              <a:rPr lang="lt-LT" b="1" dirty="0"/>
              <a:t>3,2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., </a:t>
            </a:r>
            <a:r>
              <a:rPr lang="es-ES" b="1" dirty="0" err="1"/>
              <a:t>iš</a:t>
            </a:r>
            <a:r>
              <a:rPr lang="es-ES" b="1" dirty="0"/>
              <a:t> </a:t>
            </a:r>
            <a:r>
              <a:rPr lang="es-ES" b="1" dirty="0" err="1"/>
              <a:t>jų</a:t>
            </a:r>
            <a:r>
              <a:rPr lang="es-ES" b="1" dirty="0"/>
              <a:t> ES </a:t>
            </a:r>
            <a:r>
              <a:rPr lang="lt-LT" b="1" dirty="0"/>
              <a:t>2,6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</a:t>
            </a:r>
            <a:r>
              <a:rPr lang="lt-LT" b="1" dirty="0"/>
              <a:t> </a:t>
            </a:r>
            <a:r>
              <a:rPr lang="es-ES" b="1" dirty="0" err="1"/>
              <a:t>Eur</a:t>
            </a:r>
            <a:endParaRPr lang="es-ES" b="1" dirty="0"/>
          </a:p>
          <a:p>
            <a:endParaRPr lang="lt-LT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3E8B8AE-0170-0452-8407-398824DB5599}"/>
              </a:ext>
            </a:extLst>
          </p:cNvPr>
          <p:cNvSpPr>
            <a:spLocks noGrp="1"/>
          </p:cNvSpPr>
          <p:nvPr>
            <p:ph type="body" sz="half" idx="20"/>
          </p:nvPr>
        </p:nvSpPr>
        <p:spPr/>
        <p:txBody>
          <a:bodyPr/>
          <a:lstStyle/>
          <a:p>
            <a:r>
              <a:rPr lang="lt-LT" dirty="0"/>
              <a:t>SVVP2024.11 (06-26)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0947A77-2F25-9210-D670-3AFC386935B9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lt-LT" dirty="0"/>
              <a:t>SVVP2024.11 gauti: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59A6D1D-BD32-1CB6-BB0B-2EDDB22D426F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r>
              <a:rPr lang="lt-LT" dirty="0"/>
              <a:t>SVVP2024.11 vertinimas: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EF0D92B-71C1-9689-2DE8-324FD7D348A1}"/>
              </a:ext>
            </a:extLst>
          </p:cNvPr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r>
              <a:rPr lang="lt-LT" dirty="0"/>
              <a:t>SVVP2024.11 pasirašymas</a:t>
            </a:r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2083BEA-D2F1-E5D8-9379-82A4BE2AB9B0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266672" y="2983723"/>
            <a:ext cx="2171728" cy="292987"/>
          </a:xfrm>
        </p:spPr>
        <p:txBody>
          <a:bodyPr/>
          <a:lstStyle/>
          <a:p>
            <a:r>
              <a:rPr lang="lt-LT" dirty="0"/>
              <a:t>SVVP2023.12 (08-08), 13 (09-19)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7D4A47FF-7E51-0535-D7E7-E2385EBCFD2B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lt-LT" dirty="0"/>
              <a:t>SVVP2023.12 ir 13 gauti</a:t>
            </a:r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A990010-6ECF-5BB7-3B96-8D23199A13CF}"/>
              </a:ext>
            </a:extLst>
          </p:cNvPr>
          <p:cNvSpPr>
            <a:spLocks noGrp="1"/>
          </p:cNvSpPr>
          <p:nvPr>
            <p:ph type="body" sz="half" idx="26"/>
          </p:nvPr>
        </p:nvSpPr>
        <p:spPr/>
        <p:txBody>
          <a:bodyPr/>
          <a:lstStyle/>
          <a:p>
            <a:r>
              <a:rPr lang="lt-LT" dirty="0"/>
              <a:t>SVVP2023.12 ir 13 vertinimas: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95C61925-1B8D-2F4B-7105-E0A3287BB54B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r>
              <a:rPr lang="lt-LT" dirty="0"/>
              <a:t>SVVP2023.12 ir 13 pasirašymas: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31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50979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62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/>
          <p:cNvSpPr/>
          <p:nvPr/>
        </p:nvSpPr>
        <p:spPr>
          <a:xfrm>
            <a:off x="3471665" y="1405011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91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4" name="Oval 13"/>
          <p:cNvSpPr/>
          <p:nvPr/>
        </p:nvSpPr>
        <p:spPr>
          <a:xfrm>
            <a:off x="642836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91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326955178"/>
              </p:ext>
            </p:extLst>
          </p:nvPr>
        </p:nvGraphicFramePr>
        <p:xfrm>
          <a:off x="509796" y="1313637"/>
          <a:ext cx="1902568" cy="21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973629913"/>
              </p:ext>
            </p:extLst>
          </p:nvPr>
        </p:nvGraphicFramePr>
        <p:xfrm>
          <a:off x="3439337" y="1278546"/>
          <a:ext cx="1945233" cy="2131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272146054"/>
              </p:ext>
            </p:extLst>
          </p:nvPr>
        </p:nvGraphicFramePr>
        <p:xfrm>
          <a:off x="6401205" y="1405011"/>
          <a:ext cx="1945233" cy="2004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SVVP programos kvietimų apibendrinimas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7482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1-10 kvietimais teikti PĮP nuo visų planuojamų projektų skaičiaus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49688" y="3471237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Kvietimų vertė vertinant visą SVVP projektų krepšelį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1221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Pasirašytų sutarčių vertė vertinant visą SVVP projektų krepšelį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3CD041D5-87FC-3035-ADFE-EDE3A0A86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r>
              <a:rPr lang="lt-LT" dirty="0"/>
              <a:t>Viso pasirašytos 47 paramos sutartys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5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4" grpId="0" animBg="1"/>
      <p:bldGraphic spid="17" grpId="0">
        <p:bldAsOne/>
      </p:bldGraphic>
      <p:bldGraphic spid="10" grpId="0">
        <p:bldAsOne/>
      </p:bldGraphic>
      <p:bldGraphic spid="12" grpId="0">
        <p:bldAsOne/>
      </p:bldGraphic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902D5-098A-54C1-64C9-4C3396258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77B039CE-CD5D-1A5D-11A5-8B64D9D688E8}"/>
              </a:ext>
            </a:extLst>
          </p:cNvPr>
          <p:cNvSpPr/>
          <p:nvPr/>
        </p:nvSpPr>
        <p:spPr>
          <a:xfrm>
            <a:off x="2057400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70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C39BAA8-64FD-28DF-E1A7-8083ACC383A7}"/>
              </a:ext>
            </a:extLst>
          </p:cNvPr>
          <p:cNvSpPr/>
          <p:nvPr/>
        </p:nvSpPr>
        <p:spPr>
          <a:xfrm>
            <a:off x="5626344" y="1440104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93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97391640-DC6B-A30C-7043-D43A816E9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0699312"/>
              </p:ext>
            </p:extLst>
          </p:nvPr>
        </p:nvGraphicFramePr>
        <p:xfrm>
          <a:off x="2057400" y="1313637"/>
          <a:ext cx="1875002" cy="2001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699A454-92C7-D831-D19E-77038FF8D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3408316"/>
              </p:ext>
            </p:extLst>
          </p:nvPr>
        </p:nvGraphicFramePr>
        <p:xfrm>
          <a:off x="5562600" y="1313638"/>
          <a:ext cx="1976649" cy="212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0A5DF3F2-34F7-8674-07DB-7FF64500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SVVP </a:t>
            </a:r>
            <a:r>
              <a:rPr lang="lt-LT" dirty="0"/>
              <a:t>programos kvietimų apibendrinimas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61F1378-E7AD-0A5D-FA0F-3E4E631ED8A1}"/>
              </a:ext>
            </a:extLst>
          </p:cNvPr>
          <p:cNvSpPr/>
          <p:nvPr/>
        </p:nvSpPr>
        <p:spPr>
          <a:xfrm>
            <a:off x="2125086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Pakviesta teikti PĮP nuo visų planuojamų projektų skaičiaus (iki 2024-10)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D2E7C9D-0CED-C5AA-698A-77F5CE2DFA64}"/>
              </a:ext>
            </a:extLst>
          </p:cNvPr>
          <p:cNvSpPr/>
          <p:nvPr/>
        </p:nvSpPr>
        <p:spPr>
          <a:xfrm>
            <a:off x="5704367" y="3506330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Kvietimų vertė vertinant visą SVVP projektų krepšelį (2024-10)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99578551-F907-C964-92D5-BA47C8339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r>
              <a:rPr lang="lt-LT" dirty="0"/>
              <a:t>Vertinant šiuo metu paskelbtus kvietimus (11, 12 ir 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2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Graphic spid="17" grpId="0">
        <p:bldAsOne/>
      </p:bldGraphic>
      <p:bldGraphic spid="10" grpId="0">
        <p:bldAsOne/>
      </p:bldGraphic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2EAF6-EC75-C6F3-A878-2EF1D9E30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364E7109-C39E-91C1-5036-1A44C7AF6F23}"/>
              </a:ext>
            </a:extLst>
          </p:cNvPr>
          <p:cNvSpPr/>
          <p:nvPr/>
        </p:nvSpPr>
        <p:spPr>
          <a:xfrm>
            <a:off x="50979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39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F172B64-27A2-2674-49B1-57913BAB1E35}"/>
              </a:ext>
            </a:extLst>
          </p:cNvPr>
          <p:cNvSpPr/>
          <p:nvPr/>
        </p:nvSpPr>
        <p:spPr>
          <a:xfrm>
            <a:off x="3471665" y="1405011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42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42707E1-ABB1-5491-B484-D13B155142A4}"/>
              </a:ext>
            </a:extLst>
          </p:cNvPr>
          <p:cNvSpPr/>
          <p:nvPr/>
        </p:nvSpPr>
        <p:spPr>
          <a:xfrm>
            <a:off x="642836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62%</a:t>
            </a:r>
            <a:endParaRPr lang="en-US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C45EF39-A173-8BBF-5A83-3CA6C0294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6956818"/>
              </p:ext>
            </p:extLst>
          </p:nvPr>
        </p:nvGraphicFramePr>
        <p:xfrm>
          <a:off x="509796" y="1313638"/>
          <a:ext cx="1875002" cy="205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9850DC-3EBB-E281-854B-621D54699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2470659"/>
              </p:ext>
            </p:extLst>
          </p:nvPr>
        </p:nvGraphicFramePr>
        <p:xfrm>
          <a:off x="3407921" y="1278545"/>
          <a:ext cx="1976649" cy="203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BDF678B-F421-96F0-D3B7-D69888F08A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8394244"/>
              </p:ext>
            </p:extLst>
          </p:nvPr>
        </p:nvGraphicFramePr>
        <p:xfrm>
          <a:off x="6428366" y="1302609"/>
          <a:ext cx="1902568" cy="2012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C1F9BBFC-33EC-2534-F915-22FE28B3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SVVP programos lėšų įsisavinimas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C08D38-FF75-02FE-DD39-43DA96675D24}"/>
              </a:ext>
            </a:extLst>
          </p:cNvPr>
          <p:cNvSpPr/>
          <p:nvPr/>
        </p:nvSpPr>
        <p:spPr>
          <a:xfrm>
            <a:off x="577482" y="3506329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Iki 2024-09-30 apmokėta SVVP fonde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90BFC9-FF69-A158-E54E-96E80410047E}"/>
              </a:ext>
            </a:extLst>
          </p:cNvPr>
          <p:cNvSpPr/>
          <p:nvPr/>
        </p:nvSpPr>
        <p:spPr>
          <a:xfrm>
            <a:off x="3549688" y="3471237"/>
            <a:ext cx="196114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Planuojama apmokėti iki 2024 m. pabaigos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C46F61-C450-CDB4-A45E-CF86AD1920F2}"/>
              </a:ext>
            </a:extLst>
          </p:cNvPr>
          <p:cNvSpPr/>
          <p:nvPr/>
        </p:nvSpPr>
        <p:spPr>
          <a:xfrm>
            <a:off x="6501221" y="3506329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Planuojamas įvykdymas 2025 m. pabaigoje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E4797F15-7ACA-C090-75CD-36B7AE158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3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4" grpId="0" animBg="1"/>
      <p:bldGraphic spid="17" grpId="0">
        <p:bldAsOne/>
      </p:bldGraphic>
      <p:bldGraphic spid="10" grpId="0">
        <p:bldAsOne/>
      </p:bldGraphic>
      <p:bldGraphic spid="12" grpId="0">
        <p:bldAsOne/>
      </p:bldGraphic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490C23-FC09-B1CF-B622-FC5957737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4C01B2-B918-B07F-C9A0-EE0B85EE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18" y="2209506"/>
            <a:ext cx="8368364" cy="356134"/>
          </a:xfrm>
        </p:spPr>
        <p:txBody>
          <a:bodyPr/>
          <a:lstStyle/>
          <a:p>
            <a:pPr algn="ctr"/>
            <a:r>
              <a:rPr lang="lt-LT" sz="4000" b="1" dirty="0"/>
              <a:t>Ačiū už dėmesį</a:t>
            </a:r>
          </a:p>
        </p:txBody>
      </p:sp>
    </p:spTree>
    <p:extLst>
      <p:ext uri="{BB962C8B-B14F-4D97-AF65-F5344CB8AC3E}">
        <p14:creationId xmlns:p14="http://schemas.microsoft.com/office/powerpoint/2010/main" val="348243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8" name="Rectangle 17"/>
          <p:cNvSpPr/>
          <p:nvPr/>
        </p:nvSpPr>
        <p:spPr>
          <a:xfrm>
            <a:off x="5796279" y="1487075"/>
            <a:ext cx="4991798" cy="2169351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0" y="1487075"/>
            <a:ext cx="4991798" cy="2169351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080698" y="1487075"/>
            <a:ext cx="101600" cy="2169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58265" y="1487075"/>
            <a:ext cx="101600" cy="21693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35832" y="1487075"/>
            <a:ext cx="101600" cy="21693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13400" y="1487075"/>
            <a:ext cx="101600" cy="216935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7091" y="1979499"/>
            <a:ext cx="4267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lt-LT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VSF programa</a:t>
            </a: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4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40000" decel="6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40000" decel="6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40000" decel="6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40000" decel="6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accel="4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/>
              <a:t>Viso iki 2024 m. II </a:t>
            </a:r>
            <a:r>
              <a:rPr lang="lt-LT" dirty="0" err="1"/>
              <a:t>ketv</a:t>
            </a:r>
            <a:r>
              <a:rPr lang="lt-LT" dirty="0"/>
              <a:t>. paskelbti 6 kvietimai.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VSF </a:t>
            </a:r>
            <a:r>
              <a:rPr lang="en-US" dirty="0" err="1"/>
              <a:t>kvietimai</a:t>
            </a:r>
            <a:r>
              <a:rPr lang="en-US" dirty="0"/>
              <a:t> </a:t>
            </a:r>
            <a:r>
              <a:rPr lang="en-US" dirty="0" err="1"/>
              <a:t>teikti</a:t>
            </a:r>
            <a:r>
              <a:rPr lang="en-US" dirty="0"/>
              <a:t> P</a:t>
            </a:r>
            <a:r>
              <a:rPr lang="lt-LT" dirty="0"/>
              <a:t>ĮP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-1676400" y="1170050"/>
            <a:ext cx="3341660" cy="3341660"/>
            <a:chOff x="-1836964" y="868161"/>
            <a:chExt cx="3945438" cy="3945438"/>
          </a:xfrm>
        </p:grpSpPr>
        <p:sp>
          <p:nvSpPr>
            <p:cNvPr id="31" name="Donut 30"/>
            <p:cNvSpPr/>
            <p:nvPr/>
          </p:nvSpPr>
          <p:spPr>
            <a:xfrm>
              <a:off x="-1836964" y="868161"/>
              <a:ext cx="3945438" cy="3945438"/>
            </a:xfrm>
            <a:prstGeom prst="blockArc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219200" y="1485926"/>
              <a:ext cx="2709910" cy="2709910"/>
            </a:xfrm>
            <a:prstGeom prst="blockArc">
              <a:avLst>
                <a:gd name="adj1" fmla="val 10800122"/>
                <a:gd name="adj2" fmla="val 6"/>
                <a:gd name="adj3" fmla="val 14055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Rounded Rectangle 43"/>
          <p:cNvSpPr/>
          <p:nvPr/>
        </p:nvSpPr>
        <p:spPr>
          <a:xfrm>
            <a:off x="941882" y="1114349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VSF2023.1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622295" y="2263277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VSF2023.3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455951" y="3495092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VSF2023.5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3534224" y="1114202"/>
            <a:ext cx="4103210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+mj-cs"/>
              </a:rPr>
              <a:t>Kvietime / gauti 6 PĮP, pasirašytos sutartys, 1 projektas baigtas.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+mj-cs"/>
              </a:rPr>
              <a:t>Vertė 4,3 mln., iš jų ES 3,3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  <a:cs typeface="+mj-cs"/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4182990" y="2263098"/>
            <a:ext cx="3454444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Kvietime 3, gauta 3 PĮP, pasirašytos sutartys.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Vertė 2,3 mln., iš jų ES 1,7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Text Placeholder 3"/>
          <p:cNvSpPr txBox="1">
            <a:spLocks/>
          </p:cNvSpPr>
          <p:nvPr/>
        </p:nvSpPr>
        <p:spPr>
          <a:xfrm>
            <a:off x="4183594" y="3510185"/>
            <a:ext cx="3409936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Kvietime / gauta 2 PĮP, pasirašytos sutartys.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Vertė 3,5 mln., iš jų ES 2,6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09952" y="971550"/>
            <a:ext cx="2738456" cy="3427535"/>
            <a:chOff x="7239000" y="1744663"/>
            <a:chExt cx="1697038" cy="2124075"/>
          </a:xfrm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7512050" y="1744663"/>
              <a:ext cx="1150938" cy="365125"/>
            </a:xfrm>
            <a:custGeom>
              <a:avLst/>
              <a:gdLst/>
              <a:ahLst/>
              <a:cxnLst>
                <a:cxn ang="0">
                  <a:pos x="326" y="0"/>
                </a:cxn>
                <a:cxn ang="0">
                  <a:pos x="399" y="0"/>
                </a:cxn>
                <a:cxn ang="0">
                  <a:pos x="411" y="2"/>
                </a:cxn>
                <a:cxn ang="0">
                  <a:pos x="422" y="4"/>
                </a:cxn>
                <a:cxn ang="0">
                  <a:pos x="433" y="9"/>
                </a:cxn>
                <a:cxn ang="0">
                  <a:pos x="442" y="16"/>
                </a:cxn>
                <a:cxn ang="0">
                  <a:pos x="451" y="23"/>
                </a:cxn>
                <a:cxn ang="0">
                  <a:pos x="458" y="33"/>
                </a:cxn>
                <a:cxn ang="0">
                  <a:pos x="463" y="43"/>
                </a:cxn>
                <a:cxn ang="0">
                  <a:pos x="711" y="43"/>
                </a:cxn>
                <a:cxn ang="0">
                  <a:pos x="717" y="44"/>
                </a:cxn>
                <a:cxn ang="0">
                  <a:pos x="721" y="47"/>
                </a:cxn>
                <a:cxn ang="0">
                  <a:pos x="723" y="51"/>
                </a:cxn>
                <a:cxn ang="0">
                  <a:pos x="725" y="56"/>
                </a:cxn>
                <a:cxn ang="0">
                  <a:pos x="723" y="77"/>
                </a:cxn>
                <a:cxn ang="0">
                  <a:pos x="720" y="96"/>
                </a:cxn>
                <a:cxn ang="0">
                  <a:pos x="714" y="115"/>
                </a:cxn>
                <a:cxn ang="0">
                  <a:pos x="707" y="133"/>
                </a:cxn>
                <a:cxn ang="0">
                  <a:pos x="697" y="149"/>
                </a:cxn>
                <a:cxn ang="0">
                  <a:pos x="686" y="165"/>
                </a:cxn>
                <a:cxn ang="0">
                  <a:pos x="674" y="179"/>
                </a:cxn>
                <a:cxn ang="0">
                  <a:pos x="660" y="192"/>
                </a:cxn>
                <a:cxn ang="0">
                  <a:pos x="644" y="203"/>
                </a:cxn>
                <a:cxn ang="0">
                  <a:pos x="627" y="212"/>
                </a:cxn>
                <a:cxn ang="0">
                  <a:pos x="609" y="220"/>
                </a:cxn>
                <a:cxn ang="0">
                  <a:pos x="591" y="226"/>
                </a:cxn>
                <a:cxn ang="0">
                  <a:pos x="571" y="229"/>
                </a:cxn>
                <a:cxn ang="0">
                  <a:pos x="551" y="230"/>
                </a:cxn>
                <a:cxn ang="0">
                  <a:pos x="174" y="230"/>
                </a:cxn>
                <a:cxn ang="0">
                  <a:pos x="154" y="229"/>
                </a:cxn>
                <a:cxn ang="0">
                  <a:pos x="134" y="226"/>
                </a:cxn>
                <a:cxn ang="0">
                  <a:pos x="116" y="220"/>
                </a:cxn>
                <a:cxn ang="0">
                  <a:pos x="98" y="212"/>
                </a:cxn>
                <a:cxn ang="0">
                  <a:pos x="81" y="203"/>
                </a:cxn>
                <a:cxn ang="0">
                  <a:pos x="65" y="192"/>
                </a:cxn>
                <a:cxn ang="0">
                  <a:pos x="51" y="179"/>
                </a:cxn>
                <a:cxn ang="0">
                  <a:pos x="39" y="165"/>
                </a:cxn>
                <a:cxn ang="0">
                  <a:pos x="28" y="149"/>
                </a:cxn>
                <a:cxn ang="0">
                  <a:pos x="18" y="133"/>
                </a:cxn>
                <a:cxn ang="0">
                  <a:pos x="10" y="115"/>
                </a:cxn>
                <a:cxn ang="0">
                  <a:pos x="5" y="96"/>
                </a:cxn>
                <a:cxn ang="0">
                  <a:pos x="2" y="77"/>
                </a:cxn>
                <a:cxn ang="0">
                  <a:pos x="0" y="56"/>
                </a:cxn>
                <a:cxn ang="0">
                  <a:pos x="2" y="51"/>
                </a:cxn>
                <a:cxn ang="0">
                  <a:pos x="4" y="47"/>
                </a:cxn>
                <a:cxn ang="0">
                  <a:pos x="8" y="44"/>
                </a:cxn>
                <a:cxn ang="0">
                  <a:pos x="14" y="43"/>
                </a:cxn>
                <a:cxn ang="0">
                  <a:pos x="262" y="43"/>
                </a:cxn>
                <a:cxn ang="0">
                  <a:pos x="267" y="33"/>
                </a:cxn>
                <a:cxn ang="0">
                  <a:pos x="274" y="23"/>
                </a:cxn>
                <a:cxn ang="0">
                  <a:pos x="283" y="16"/>
                </a:cxn>
                <a:cxn ang="0">
                  <a:pos x="292" y="9"/>
                </a:cxn>
                <a:cxn ang="0">
                  <a:pos x="303" y="4"/>
                </a:cxn>
                <a:cxn ang="0">
                  <a:pos x="314" y="2"/>
                </a:cxn>
                <a:cxn ang="0">
                  <a:pos x="326" y="0"/>
                </a:cxn>
              </a:cxnLst>
              <a:rect l="0" t="0" r="r" b="b"/>
              <a:pathLst>
                <a:path w="725" h="230">
                  <a:moveTo>
                    <a:pt x="326" y="0"/>
                  </a:moveTo>
                  <a:lnTo>
                    <a:pt x="399" y="0"/>
                  </a:lnTo>
                  <a:lnTo>
                    <a:pt x="411" y="2"/>
                  </a:lnTo>
                  <a:lnTo>
                    <a:pt x="422" y="4"/>
                  </a:lnTo>
                  <a:lnTo>
                    <a:pt x="433" y="9"/>
                  </a:lnTo>
                  <a:lnTo>
                    <a:pt x="442" y="16"/>
                  </a:lnTo>
                  <a:lnTo>
                    <a:pt x="451" y="23"/>
                  </a:lnTo>
                  <a:lnTo>
                    <a:pt x="458" y="33"/>
                  </a:lnTo>
                  <a:lnTo>
                    <a:pt x="463" y="43"/>
                  </a:lnTo>
                  <a:lnTo>
                    <a:pt x="711" y="43"/>
                  </a:lnTo>
                  <a:lnTo>
                    <a:pt x="717" y="44"/>
                  </a:lnTo>
                  <a:lnTo>
                    <a:pt x="721" y="47"/>
                  </a:lnTo>
                  <a:lnTo>
                    <a:pt x="723" y="51"/>
                  </a:lnTo>
                  <a:lnTo>
                    <a:pt x="725" y="56"/>
                  </a:lnTo>
                  <a:lnTo>
                    <a:pt x="723" y="77"/>
                  </a:lnTo>
                  <a:lnTo>
                    <a:pt x="720" y="96"/>
                  </a:lnTo>
                  <a:lnTo>
                    <a:pt x="714" y="115"/>
                  </a:lnTo>
                  <a:lnTo>
                    <a:pt x="707" y="133"/>
                  </a:lnTo>
                  <a:lnTo>
                    <a:pt x="697" y="149"/>
                  </a:lnTo>
                  <a:lnTo>
                    <a:pt x="686" y="165"/>
                  </a:lnTo>
                  <a:lnTo>
                    <a:pt x="674" y="179"/>
                  </a:lnTo>
                  <a:lnTo>
                    <a:pt x="660" y="192"/>
                  </a:lnTo>
                  <a:lnTo>
                    <a:pt x="644" y="203"/>
                  </a:lnTo>
                  <a:lnTo>
                    <a:pt x="627" y="212"/>
                  </a:lnTo>
                  <a:lnTo>
                    <a:pt x="609" y="220"/>
                  </a:lnTo>
                  <a:lnTo>
                    <a:pt x="591" y="226"/>
                  </a:lnTo>
                  <a:lnTo>
                    <a:pt x="571" y="229"/>
                  </a:lnTo>
                  <a:lnTo>
                    <a:pt x="551" y="230"/>
                  </a:lnTo>
                  <a:lnTo>
                    <a:pt x="174" y="230"/>
                  </a:lnTo>
                  <a:lnTo>
                    <a:pt x="154" y="229"/>
                  </a:lnTo>
                  <a:lnTo>
                    <a:pt x="134" y="226"/>
                  </a:lnTo>
                  <a:lnTo>
                    <a:pt x="116" y="220"/>
                  </a:lnTo>
                  <a:lnTo>
                    <a:pt x="98" y="212"/>
                  </a:lnTo>
                  <a:lnTo>
                    <a:pt x="81" y="203"/>
                  </a:lnTo>
                  <a:lnTo>
                    <a:pt x="65" y="192"/>
                  </a:lnTo>
                  <a:lnTo>
                    <a:pt x="51" y="179"/>
                  </a:lnTo>
                  <a:lnTo>
                    <a:pt x="39" y="165"/>
                  </a:lnTo>
                  <a:lnTo>
                    <a:pt x="28" y="149"/>
                  </a:lnTo>
                  <a:lnTo>
                    <a:pt x="18" y="133"/>
                  </a:lnTo>
                  <a:lnTo>
                    <a:pt x="10" y="115"/>
                  </a:lnTo>
                  <a:lnTo>
                    <a:pt x="5" y="96"/>
                  </a:lnTo>
                  <a:lnTo>
                    <a:pt x="2" y="77"/>
                  </a:lnTo>
                  <a:lnTo>
                    <a:pt x="0" y="56"/>
                  </a:lnTo>
                  <a:lnTo>
                    <a:pt x="2" y="51"/>
                  </a:lnTo>
                  <a:lnTo>
                    <a:pt x="4" y="47"/>
                  </a:lnTo>
                  <a:lnTo>
                    <a:pt x="8" y="44"/>
                  </a:lnTo>
                  <a:lnTo>
                    <a:pt x="14" y="43"/>
                  </a:lnTo>
                  <a:lnTo>
                    <a:pt x="262" y="43"/>
                  </a:lnTo>
                  <a:lnTo>
                    <a:pt x="267" y="33"/>
                  </a:lnTo>
                  <a:lnTo>
                    <a:pt x="274" y="23"/>
                  </a:lnTo>
                  <a:lnTo>
                    <a:pt x="283" y="16"/>
                  </a:lnTo>
                  <a:lnTo>
                    <a:pt x="292" y="9"/>
                  </a:lnTo>
                  <a:lnTo>
                    <a:pt x="303" y="4"/>
                  </a:lnTo>
                  <a:lnTo>
                    <a:pt x="314" y="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7569200" y="2593975"/>
              <a:ext cx="669925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4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6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6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6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4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6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6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7569200" y="2960688"/>
              <a:ext cx="669925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4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7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6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4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7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7569200" y="3327400"/>
              <a:ext cx="669925" cy="1381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5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7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7"/>
                </a:cxn>
                <a:cxn ang="0">
                  <a:pos x="43" y="87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5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7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5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7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7"/>
                  </a:lnTo>
                  <a:lnTo>
                    <a:pt x="43" y="87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5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8377238" y="2593975"/>
              <a:ext cx="228600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4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6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6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6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4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6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6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8377238" y="2960688"/>
              <a:ext cx="228600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4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7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6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4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7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8377238" y="3327400"/>
              <a:ext cx="228600" cy="1381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5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7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7"/>
                </a:cxn>
                <a:cxn ang="0">
                  <a:pos x="43" y="87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5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7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5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7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7"/>
                  </a:lnTo>
                  <a:lnTo>
                    <a:pt x="43" y="87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5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7" name="Freeform 13"/>
            <p:cNvSpPr>
              <a:spLocks noEditPoints="1"/>
            </p:cNvSpPr>
            <p:nvPr/>
          </p:nvSpPr>
          <p:spPr bwMode="auto">
            <a:xfrm>
              <a:off x="7239000" y="1885950"/>
              <a:ext cx="1697038" cy="1982788"/>
            </a:xfrm>
            <a:custGeom>
              <a:avLst/>
              <a:gdLst/>
              <a:ahLst/>
              <a:cxnLst>
                <a:cxn ang="0">
                  <a:pos x="139" y="329"/>
                </a:cxn>
                <a:cxn ang="0">
                  <a:pos x="127" y="336"/>
                </a:cxn>
                <a:cxn ang="0">
                  <a:pos x="120" y="349"/>
                </a:cxn>
                <a:cxn ang="0">
                  <a:pos x="118" y="1093"/>
                </a:cxn>
                <a:cxn ang="0">
                  <a:pos x="122" y="1108"/>
                </a:cxn>
                <a:cxn ang="0">
                  <a:pos x="133" y="1118"/>
                </a:cxn>
                <a:cxn ang="0">
                  <a:pos x="147" y="1122"/>
                </a:cxn>
                <a:cxn ang="0">
                  <a:pos x="930" y="1121"/>
                </a:cxn>
                <a:cxn ang="0">
                  <a:pos x="942" y="1113"/>
                </a:cxn>
                <a:cxn ang="0">
                  <a:pos x="949" y="1101"/>
                </a:cxn>
                <a:cxn ang="0">
                  <a:pos x="951" y="357"/>
                </a:cxn>
                <a:cxn ang="0">
                  <a:pos x="947" y="342"/>
                </a:cxn>
                <a:cxn ang="0">
                  <a:pos x="936" y="332"/>
                </a:cxn>
                <a:cxn ang="0">
                  <a:pos x="922" y="328"/>
                </a:cxn>
                <a:cxn ang="0">
                  <a:pos x="29" y="0"/>
                </a:cxn>
                <a:cxn ang="0">
                  <a:pos x="113" y="2"/>
                </a:cxn>
                <a:cxn ang="0">
                  <a:pos x="126" y="9"/>
                </a:cxn>
                <a:cxn ang="0">
                  <a:pos x="134" y="22"/>
                </a:cxn>
                <a:cxn ang="0">
                  <a:pos x="148" y="62"/>
                </a:cxn>
                <a:cxn ang="0">
                  <a:pos x="170" y="97"/>
                </a:cxn>
                <a:cxn ang="0">
                  <a:pos x="198" y="127"/>
                </a:cxn>
                <a:cxn ang="0">
                  <a:pos x="231" y="150"/>
                </a:cxn>
                <a:cxn ang="0">
                  <a:pos x="269" y="166"/>
                </a:cxn>
                <a:cxn ang="0">
                  <a:pos x="309" y="175"/>
                </a:cxn>
                <a:cxn ang="0">
                  <a:pos x="739" y="176"/>
                </a:cxn>
                <a:cxn ang="0">
                  <a:pos x="780" y="171"/>
                </a:cxn>
                <a:cxn ang="0">
                  <a:pos x="820" y="159"/>
                </a:cxn>
                <a:cxn ang="0">
                  <a:pos x="855" y="139"/>
                </a:cxn>
                <a:cxn ang="0">
                  <a:pos x="886" y="112"/>
                </a:cxn>
                <a:cxn ang="0">
                  <a:pos x="911" y="80"/>
                </a:cxn>
                <a:cxn ang="0">
                  <a:pos x="929" y="43"/>
                </a:cxn>
                <a:cxn ang="0">
                  <a:pos x="938" y="15"/>
                </a:cxn>
                <a:cxn ang="0">
                  <a:pos x="948" y="4"/>
                </a:cxn>
                <a:cxn ang="0">
                  <a:pos x="963" y="0"/>
                </a:cxn>
                <a:cxn ang="0">
                  <a:pos x="1048" y="2"/>
                </a:cxn>
                <a:cxn ang="0">
                  <a:pos x="1061" y="9"/>
                </a:cxn>
                <a:cxn ang="0">
                  <a:pos x="1068" y="21"/>
                </a:cxn>
                <a:cxn ang="0">
                  <a:pos x="1069" y="1220"/>
                </a:cxn>
                <a:cxn ang="0">
                  <a:pos x="1065" y="1234"/>
                </a:cxn>
                <a:cxn ang="0">
                  <a:pos x="1055" y="1245"/>
                </a:cxn>
                <a:cxn ang="0">
                  <a:pos x="1040" y="1249"/>
                </a:cxn>
                <a:cxn ang="0">
                  <a:pos x="21" y="1248"/>
                </a:cxn>
                <a:cxn ang="0">
                  <a:pos x="8" y="1240"/>
                </a:cxn>
                <a:cxn ang="0">
                  <a:pos x="1" y="1228"/>
                </a:cxn>
                <a:cxn ang="0">
                  <a:pos x="0" y="29"/>
                </a:cxn>
                <a:cxn ang="0">
                  <a:pos x="4" y="15"/>
                </a:cxn>
                <a:cxn ang="0">
                  <a:pos x="14" y="4"/>
                </a:cxn>
                <a:cxn ang="0">
                  <a:pos x="29" y="0"/>
                </a:cxn>
              </a:cxnLst>
              <a:rect l="0" t="0" r="r" b="b"/>
              <a:pathLst>
                <a:path w="1069" h="1249">
                  <a:moveTo>
                    <a:pt x="147" y="328"/>
                  </a:moveTo>
                  <a:lnTo>
                    <a:pt x="139" y="329"/>
                  </a:lnTo>
                  <a:lnTo>
                    <a:pt x="133" y="332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20" y="349"/>
                  </a:lnTo>
                  <a:lnTo>
                    <a:pt x="118" y="357"/>
                  </a:lnTo>
                  <a:lnTo>
                    <a:pt x="118" y="1093"/>
                  </a:lnTo>
                  <a:lnTo>
                    <a:pt x="120" y="1101"/>
                  </a:lnTo>
                  <a:lnTo>
                    <a:pt x="122" y="1108"/>
                  </a:lnTo>
                  <a:lnTo>
                    <a:pt x="127" y="1113"/>
                  </a:lnTo>
                  <a:lnTo>
                    <a:pt x="133" y="1118"/>
                  </a:lnTo>
                  <a:lnTo>
                    <a:pt x="139" y="1121"/>
                  </a:lnTo>
                  <a:lnTo>
                    <a:pt x="147" y="1122"/>
                  </a:lnTo>
                  <a:lnTo>
                    <a:pt x="922" y="1122"/>
                  </a:lnTo>
                  <a:lnTo>
                    <a:pt x="930" y="1121"/>
                  </a:lnTo>
                  <a:lnTo>
                    <a:pt x="936" y="1118"/>
                  </a:lnTo>
                  <a:lnTo>
                    <a:pt x="942" y="1113"/>
                  </a:lnTo>
                  <a:lnTo>
                    <a:pt x="947" y="1108"/>
                  </a:lnTo>
                  <a:lnTo>
                    <a:pt x="949" y="1101"/>
                  </a:lnTo>
                  <a:lnTo>
                    <a:pt x="951" y="1093"/>
                  </a:lnTo>
                  <a:lnTo>
                    <a:pt x="951" y="357"/>
                  </a:lnTo>
                  <a:lnTo>
                    <a:pt x="949" y="349"/>
                  </a:lnTo>
                  <a:lnTo>
                    <a:pt x="947" y="342"/>
                  </a:lnTo>
                  <a:lnTo>
                    <a:pt x="942" y="336"/>
                  </a:lnTo>
                  <a:lnTo>
                    <a:pt x="936" y="332"/>
                  </a:lnTo>
                  <a:lnTo>
                    <a:pt x="930" y="329"/>
                  </a:lnTo>
                  <a:lnTo>
                    <a:pt x="922" y="328"/>
                  </a:lnTo>
                  <a:lnTo>
                    <a:pt x="147" y="328"/>
                  </a:lnTo>
                  <a:close/>
                  <a:moveTo>
                    <a:pt x="29" y="0"/>
                  </a:moveTo>
                  <a:lnTo>
                    <a:pt x="106" y="0"/>
                  </a:lnTo>
                  <a:lnTo>
                    <a:pt x="113" y="2"/>
                  </a:lnTo>
                  <a:lnTo>
                    <a:pt x="120" y="4"/>
                  </a:lnTo>
                  <a:lnTo>
                    <a:pt x="126" y="9"/>
                  </a:lnTo>
                  <a:lnTo>
                    <a:pt x="131" y="15"/>
                  </a:lnTo>
                  <a:lnTo>
                    <a:pt x="134" y="22"/>
                  </a:lnTo>
                  <a:lnTo>
                    <a:pt x="140" y="43"/>
                  </a:lnTo>
                  <a:lnTo>
                    <a:pt x="148" y="62"/>
                  </a:lnTo>
                  <a:lnTo>
                    <a:pt x="158" y="80"/>
                  </a:lnTo>
                  <a:lnTo>
                    <a:pt x="170" y="97"/>
                  </a:lnTo>
                  <a:lnTo>
                    <a:pt x="183" y="112"/>
                  </a:lnTo>
                  <a:lnTo>
                    <a:pt x="198" y="127"/>
                  </a:lnTo>
                  <a:lnTo>
                    <a:pt x="214" y="139"/>
                  </a:lnTo>
                  <a:lnTo>
                    <a:pt x="231" y="150"/>
                  </a:lnTo>
                  <a:lnTo>
                    <a:pt x="249" y="159"/>
                  </a:lnTo>
                  <a:lnTo>
                    <a:pt x="269" y="166"/>
                  </a:lnTo>
                  <a:lnTo>
                    <a:pt x="289" y="171"/>
                  </a:lnTo>
                  <a:lnTo>
                    <a:pt x="309" y="175"/>
                  </a:lnTo>
                  <a:lnTo>
                    <a:pt x="330" y="176"/>
                  </a:lnTo>
                  <a:lnTo>
                    <a:pt x="739" y="176"/>
                  </a:lnTo>
                  <a:lnTo>
                    <a:pt x="760" y="175"/>
                  </a:lnTo>
                  <a:lnTo>
                    <a:pt x="780" y="171"/>
                  </a:lnTo>
                  <a:lnTo>
                    <a:pt x="800" y="166"/>
                  </a:lnTo>
                  <a:lnTo>
                    <a:pt x="820" y="159"/>
                  </a:lnTo>
                  <a:lnTo>
                    <a:pt x="838" y="150"/>
                  </a:lnTo>
                  <a:lnTo>
                    <a:pt x="855" y="139"/>
                  </a:lnTo>
                  <a:lnTo>
                    <a:pt x="871" y="127"/>
                  </a:lnTo>
                  <a:lnTo>
                    <a:pt x="886" y="112"/>
                  </a:lnTo>
                  <a:lnTo>
                    <a:pt x="899" y="97"/>
                  </a:lnTo>
                  <a:lnTo>
                    <a:pt x="911" y="80"/>
                  </a:lnTo>
                  <a:lnTo>
                    <a:pt x="921" y="62"/>
                  </a:lnTo>
                  <a:lnTo>
                    <a:pt x="929" y="43"/>
                  </a:lnTo>
                  <a:lnTo>
                    <a:pt x="935" y="22"/>
                  </a:lnTo>
                  <a:lnTo>
                    <a:pt x="938" y="15"/>
                  </a:lnTo>
                  <a:lnTo>
                    <a:pt x="943" y="9"/>
                  </a:lnTo>
                  <a:lnTo>
                    <a:pt x="948" y="4"/>
                  </a:lnTo>
                  <a:lnTo>
                    <a:pt x="956" y="2"/>
                  </a:lnTo>
                  <a:lnTo>
                    <a:pt x="963" y="0"/>
                  </a:lnTo>
                  <a:lnTo>
                    <a:pt x="1040" y="0"/>
                  </a:lnTo>
                  <a:lnTo>
                    <a:pt x="1048" y="2"/>
                  </a:lnTo>
                  <a:lnTo>
                    <a:pt x="1055" y="4"/>
                  </a:lnTo>
                  <a:lnTo>
                    <a:pt x="1061" y="9"/>
                  </a:lnTo>
                  <a:lnTo>
                    <a:pt x="1065" y="15"/>
                  </a:lnTo>
                  <a:lnTo>
                    <a:pt x="1068" y="21"/>
                  </a:lnTo>
                  <a:lnTo>
                    <a:pt x="1069" y="29"/>
                  </a:lnTo>
                  <a:lnTo>
                    <a:pt x="1069" y="1220"/>
                  </a:lnTo>
                  <a:lnTo>
                    <a:pt x="1068" y="1228"/>
                  </a:lnTo>
                  <a:lnTo>
                    <a:pt x="1065" y="1234"/>
                  </a:lnTo>
                  <a:lnTo>
                    <a:pt x="1061" y="1240"/>
                  </a:lnTo>
                  <a:lnTo>
                    <a:pt x="1055" y="1245"/>
                  </a:lnTo>
                  <a:lnTo>
                    <a:pt x="1048" y="1248"/>
                  </a:lnTo>
                  <a:lnTo>
                    <a:pt x="1040" y="1249"/>
                  </a:lnTo>
                  <a:lnTo>
                    <a:pt x="29" y="1249"/>
                  </a:lnTo>
                  <a:lnTo>
                    <a:pt x="21" y="1248"/>
                  </a:lnTo>
                  <a:lnTo>
                    <a:pt x="14" y="1245"/>
                  </a:lnTo>
                  <a:lnTo>
                    <a:pt x="8" y="1240"/>
                  </a:lnTo>
                  <a:lnTo>
                    <a:pt x="4" y="1235"/>
                  </a:lnTo>
                  <a:lnTo>
                    <a:pt x="1" y="1228"/>
                  </a:lnTo>
                  <a:lnTo>
                    <a:pt x="0" y="1220"/>
                  </a:lnTo>
                  <a:lnTo>
                    <a:pt x="0" y="29"/>
                  </a:lnTo>
                  <a:lnTo>
                    <a:pt x="1" y="21"/>
                  </a:lnTo>
                  <a:lnTo>
                    <a:pt x="4" y="15"/>
                  </a:lnTo>
                  <a:lnTo>
                    <a:pt x="8" y="9"/>
                  </a:lnTo>
                  <a:lnTo>
                    <a:pt x="14" y="4"/>
                  </a:lnTo>
                  <a:lnTo>
                    <a:pt x="21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Rounded Rectangle 45">
            <a:extLst>
              <a:ext uri="{FF2B5EF4-FFF2-40B4-BE49-F238E27FC236}">
                <a16:creationId xmlns:a16="http://schemas.microsoft.com/office/drawing/2014/main" id="{E76577B2-4BA4-CEB7-E97D-F74D39CA8AEE}"/>
              </a:ext>
            </a:extLst>
          </p:cNvPr>
          <p:cNvSpPr/>
          <p:nvPr/>
        </p:nvSpPr>
        <p:spPr>
          <a:xfrm>
            <a:off x="974384" y="4111755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VSF2024.6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C91FB34-5B86-F619-D2F7-E46017B33195}"/>
              </a:ext>
            </a:extLst>
          </p:cNvPr>
          <p:cNvSpPr txBox="1">
            <a:spLocks/>
          </p:cNvSpPr>
          <p:nvPr/>
        </p:nvSpPr>
        <p:spPr>
          <a:xfrm>
            <a:off x="3567702" y="4105445"/>
            <a:ext cx="3409936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Kvietime 6, gauta 5 PĮP, pasirašytos sutartys.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Vertė 6,3 mln., iš jų ES 4,7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ounded Rectangle 43">
            <a:extLst>
              <a:ext uri="{FF2B5EF4-FFF2-40B4-BE49-F238E27FC236}">
                <a16:creationId xmlns:a16="http://schemas.microsoft.com/office/drawing/2014/main" id="{32CEAE92-58B9-CC2E-7565-2E881E8443E3}"/>
              </a:ext>
            </a:extLst>
          </p:cNvPr>
          <p:cNvSpPr/>
          <p:nvPr/>
        </p:nvSpPr>
        <p:spPr>
          <a:xfrm>
            <a:off x="1367988" y="1654930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VSF2023.2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E587BE1-D222-1946-E1E6-51ACE4FB7D48}"/>
              </a:ext>
            </a:extLst>
          </p:cNvPr>
          <p:cNvSpPr txBox="1">
            <a:spLocks/>
          </p:cNvSpPr>
          <p:nvPr/>
        </p:nvSpPr>
        <p:spPr>
          <a:xfrm>
            <a:off x="4090929" y="1668017"/>
            <a:ext cx="2804586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Kvietime 3, gautas 1 PĮP, pasirašyta sutartis.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Vertė 0,9 mln., iš jų ES 0,7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ounded Rectangle 44">
            <a:extLst>
              <a:ext uri="{FF2B5EF4-FFF2-40B4-BE49-F238E27FC236}">
                <a16:creationId xmlns:a16="http://schemas.microsoft.com/office/drawing/2014/main" id="{382A7D58-245E-7566-2060-942F158424F0}"/>
              </a:ext>
            </a:extLst>
          </p:cNvPr>
          <p:cNvSpPr/>
          <p:nvPr/>
        </p:nvSpPr>
        <p:spPr>
          <a:xfrm>
            <a:off x="1633337" y="2878429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VSF2023.4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24FBB40-FBE5-342E-EC66-3AF989028A07}"/>
              </a:ext>
            </a:extLst>
          </p:cNvPr>
          <p:cNvSpPr txBox="1">
            <a:spLocks/>
          </p:cNvSpPr>
          <p:nvPr/>
        </p:nvSpPr>
        <p:spPr>
          <a:xfrm>
            <a:off x="4241070" y="2895959"/>
            <a:ext cx="3454444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Kvietime 7, gauta 6 PĮP, pasirašytos sutartys.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Vertė 9,7 mln., iš jų ES 7,3 mln. Eur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" presetClass="entr" presetSubtype="8" accel="4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13" grpId="0"/>
      <p:bldP spid="14" grpId="0"/>
      <p:bldP spid="15" grpId="0"/>
      <p:bldP spid="2" grpId="0" animBg="1"/>
      <p:bldP spid="3" grpId="0"/>
      <p:bldP spid="4" grpId="0" animBg="1"/>
      <p:bldP spid="5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Detalizuoti VSF 7/8 kvietimai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r>
              <a:rPr lang="lt-LT" b="1" dirty="0"/>
              <a:t>iki </a:t>
            </a:r>
            <a:r>
              <a:rPr lang="lt-LT" b="1" dirty="0">
                <a:solidFill>
                  <a:srgbClr val="00B050"/>
                </a:solidFill>
              </a:rPr>
              <a:t>2024-10-14</a:t>
            </a:r>
            <a:endParaRPr lang="es-ES" b="1" dirty="0">
              <a:solidFill>
                <a:srgbClr val="00B050"/>
              </a:solidFill>
            </a:endParaRPr>
          </a:p>
          <a:p>
            <a:endParaRPr lang="lt-LT" dirty="0"/>
          </a:p>
          <a:p>
            <a:endParaRPr lang="lt-LT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r>
              <a:rPr lang="lt-LT" b="1" dirty="0"/>
              <a:t>Kvietimas pateikti </a:t>
            </a:r>
            <a:r>
              <a:rPr lang="lt-LT" b="1" dirty="0">
                <a:solidFill>
                  <a:srgbClr val="00B050"/>
                </a:solidFill>
              </a:rPr>
              <a:t>5</a:t>
            </a:r>
            <a:r>
              <a:rPr lang="lt-LT" b="1" dirty="0"/>
              <a:t> PĮP</a:t>
            </a:r>
          </a:p>
          <a:p>
            <a:endParaRPr lang="lt-LT" b="1" dirty="0"/>
          </a:p>
          <a:p>
            <a:endParaRPr lang="lt-LT" b="1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  <a:p>
            <a:pPr marL="0" indent="0"/>
            <a:r>
              <a:rPr lang="lt-LT" b="1" dirty="0">
                <a:solidFill>
                  <a:srgbClr val="00B050"/>
                </a:solidFill>
              </a:rPr>
              <a:t>5</a:t>
            </a:r>
            <a:r>
              <a:rPr lang="lt-LT" b="1" dirty="0"/>
              <a:t> PĮP</a:t>
            </a:r>
          </a:p>
          <a:p>
            <a:pPr marL="0" indent="0"/>
            <a:endParaRPr lang="lt-LT" b="1" dirty="0"/>
          </a:p>
          <a:p>
            <a:pPr marL="0" indent="0"/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pPr marL="0" indent="0"/>
            <a:r>
              <a:rPr lang="lt-LT" b="1" dirty="0"/>
              <a:t>Pagal pateiktus PĮP planuojama vertė:</a:t>
            </a:r>
          </a:p>
          <a:p>
            <a:r>
              <a:rPr lang="lt-LT" b="1" dirty="0"/>
              <a:t>1,8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., </a:t>
            </a:r>
            <a:r>
              <a:rPr lang="es-ES" b="1" dirty="0" err="1"/>
              <a:t>iš</a:t>
            </a:r>
            <a:r>
              <a:rPr lang="es-ES" b="1" dirty="0"/>
              <a:t> </a:t>
            </a:r>
            <a:r>
              <a:rPr lang="es-ES" b="1" dirty="0" err="1"/>
              <a:t>jų</a:t>
            </a:r>
            <a:r>
              <a:rPr lang="es-ES" b="1" dirty="0"/>
              <a:t> ES </a:t>
            </a:r>
            <a:r>
              <a:rPr lang="lt-LT" b="1" dirty="0"/>
              <a:t>1,4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</a:t>
            </a:r>
            <a:r>
              <a:rPr lang="lt-LT" b="1" dirty="0"/>
              <a:t> </a:t>
            </a:r>
            <a:r>
              <a:rPr lang="es-ES" b="1" dirty="0" err="1"/>
              <a:t>Eur</a:t>
            </a:r>
            <a:endParaRPr lang="es-ES" b="1" dirty="0"/>
          </a:p>
          <a:p>
            <a:endParaRPr lang="lt-LT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r>
              <a:rPr lang="lt-LT" b="1" dirty="0"/>
              <a:t>iki </a:t>
            </a:r>
            <a:r>
              <a:rPr lang="lt-LT" b="1" dirty="0">
                <a:solidFill>
                  <a:srgbClr val="00B050"/>
                </a:solidFill>
              </a:rPr>
              <a:t>2024-11-27/12-18</a:t>
            </a:r>
          </a:p>
          <a:p>
            <a:endParaRPr lang="es-ES" b="1" dirty="0">
              <a:solidFill>
                <a:srgbClr val="00B050"/>
              </a:solidFill>
            </a:endParaRPr>
          </a:p>
          <a:p>
            <a:endParaRPr lang="es-ES" b="1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r>
              <a:rPr lang="lt-LT" b="1" dirty="0"/>
              <a:t>Kvietimas pateikti </a:t>
            </a:r>
            <a:r>
              <a:rPr lang="lt-LT" b="1" dirty="0">
                <a:solidFill>
                  <a:srgbClr val="00B050"/>
                </a:solidFill>
              </a:rPr>
              <a:t>3</a:t>
            </a:r>
            <a:r>
              <a:rPr lang="lt-LT" b="1" dirty="0"/>
              <a:t> PĮP</a:t>
            </a:r>
          </a:p>
          <a:p>
            <a:endParaRPr lang="lt-LT" b="1" dirty="0"/>
          </a:p>
          <a:p>
            <a:endParaRPr lang="lt-LT" b="1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pPr marL="0" indent="0"/>
            <a:r>
              <a:rPr lang="lt-LT" b="1" dirty="0"/>
              <a:t>Pateikimas iki </a:t>
            </a:r>
            <a:r>
              <a:rPr lang="lt-LT" b="1" dirty="0">
                <a:solidFill>
                  <a:srgbClr val="00B050"/>
                </a:solidFill>
              </a:rPr>
              <a:t>2024-10-08/15</a:t>
            </a:r>
          </a:p>
          <a:p>
            <a:pPr marL="0" indent="0"/>
            <a:endParaRPr lang="lt-LT" b="1" dirty="0"/>
          </a:p>
          <a:p>
            <a:pPr marL="0" indent="0"/>
            <a:endParaRPr lang="lt-LT" b="1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pPr marL="0" indent="0"/>
            <a:r>
              <a:rPr lang="lt-LT" b="1" dirty="0"/>
              <a:t>Pagal kvietimą planuojama vertė:</a:t>
            </a:r>
          </a:p>
          <a:p>
            <a:r>
              <a:rPr lang="lt-LT" b="1" dirty="0"/>
              <a:t>2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., </a:t>
            </a:r>
            <a:r>
              <a:rPr lang="es-ES" b="1" dirty="0" err="1"/>
              <a:t>iš</a:t>
            </a:r>
            <a:r>
              <a:rPr lang="es-ES" b="1" dirty="0"/>
              <a:t> </a:t>
            </a:r>
            <a:r>
              <a:rPr lang="es-ES" b="1" dirty="0" err="1"/>
              <a:t>jų</a:t>
            </a:r>
            <a:r>
              <a:rPr lang="es-ES" b="1" dirty="0"/>
              <a:t> ES </a:t>
            </a:r>
            <a:r>
              <a:rPr lang="lt-LT" b="1" dirty="0"/>
              <a:t>1,5</a:t>
            </a:r>
            <a:r>
              <a:rPr lang="es-ES" b="1" dirty="0"/>
              <a:t> </a:t>
            </a:r>
            <a:r>
              <a:rPr lang="es-ES" b="1" dirty="0" err="1"/>
              <a:t>mln</a:t>
            </a:r>
            <a:r>
              <a:rPr lang="es-ES" b="1" dirty="0"/>
              <a:t>.</a:t>
            </a:r>
            <a:r>
              <a:rPr lang="lt-LT" b="1" dirty="0"/>
              <a:t> </a:t>
            </a:r>
            <a:r>
              <a:rPr lang="es-ES" b="1" dirty="0" err="1"/>
              <a:t>Eur</a:t>
            </a:r>
            <a:endParaRPr lang="es-ES" b="1" dirty="0"/>
          </a:p>
          <a:p>
            <a:endParaRPr lang="lt-LT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half" idx="20"/>
          </p:nvPr>
        </p:nvSpPr>
        <p:spPr/>
        <p:txBody>
          <a:bodyPr/>
          <a:lstStyle/>
          <a:p>
            <a:r>
              <a:rPr lang="lt-LT" dirty="0"/>
              <a:t>VSF2024.7 (06-26)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lt-LT" dirty="0"/>
              <a:t>VSF2024.7 gauti: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r>
              <a:rPr lang="lt-LT" dirty="0"/>
              <a:t>VSF2024.7 vertinimas: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r>
              <a:rPr lang="lt-LT" dirty="0"/>
              <a:t>VSF2024.7 pasirašymas: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half" idx="24"/>
          </p:nvPr>
        </p:nvSpPr>
        <p:spPr>
          <a:xfrm>
            <a:off x="266672" y="2983723"/>
            <a:ext cx="2171728" cy="292987"/>
          </a:xfrm>
        </p:spPr>
        <p:txBody>
          <a:bodyPr/>
          <a:lstStyle/>
          <a:p>
            <a:r>
              <a:rPr lang="lt-LT" dirty="0"/>
              <a:t>VSF2024.8 (08-08)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lt-LT" dirty="0"/>
              <a:t>VSF2024.8 gauti: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half" idx="26"/>
          </p:nvPr>
        </p:nvSpPr>
        <p:spPr/>
        <p:txBody>
          <a:bodyPr/>
          <a:lstStyle/>
          <a:p>
            <a:r>
              <a:rPr lang="lt-LT" dirty="0"/>
              <a:t>VSF2024.8 vertinimas: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r>
              <a:rPr lang="lt-LT" dirty="0"/>
              <a:t>VSF2024.8 pasirašymas: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4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50979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59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/>
          <p:cNvSpPr/>
          <p:nvPr/>
        </p:nvSpPr>
        <p:spPr>
          <a:xfrm>
            <a:off x="3471665" y="1405011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73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4" name="Oval 13"/>
          <p:cNvSpPr/>
          <p:nvPr/>
        </p:nvSpPr>
        <p:spPr>
          <a:xfrm>
            <a:off x="642836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72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709489108"/>
              </p:ext>
            </p:extLst>
          </p:nvPr>
        </p:nvGraphicFramePr>
        <p:xfrm>
          <a:off x="454664" y="1313639"/>
          <a:ext cx="1983542" cy="209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554270672"/>
              </p:ext>
            </p:extLst>
          </p:nvPr>
        </p:nvGraphicFramePr>
        <p:xfrm>
          <a:off x="3401028" y="1278545"/>
          <a:ext cx="1983542" cy="209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301146631"/>
              </p:ext>
            </p:extLst>
          </p:nvPr>
        </p:nvGraphicFramePr>
        <p:xfrm>
          <a:off x="6385295" y="1313639"/>
          <a:ext cx="1983542" cy="2157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VSF programos kvietimų apibendrinimas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7482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1-6 kvietimais teikti PĮP nuo visų planuojamų projektų skaičiaus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49688" y="3471237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Kvietimų vertė vertinant visą VSF projektų krepšelį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1221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Pasirašytų sutarčių vertė vertinant visą VSF projektų krepšelį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C795C5CB-876D-9EEC-F85B-1FA0E0694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r>
              <a:rPr lang="lt-LT" dirty="0"/>
              <a:t>Viso pasirašyta 23 paramos sutarčių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6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4" grpId="0" animBg="1"/>
      <p:bldGraphic spid="17" grpId="0">
        <p:bldAsOne/>
      </p:bldGraphic>
      <p:bldGraphic spid="10" grpId="0">
        <p:bldAsOne/>
      </p:bldGraphic>
      <p:bldGraphic spid="12" grpId="0">
        <p:bldAsOne/>
      </p:bldGraphic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2EAF6-EC75-C6F3-A878-2EF1D9E30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364E7109-C39E-91C1-5036-1A44C7AF6F23}"/>
              </a:ext>
            </a:extLst>
          </p:cNvPr>
          <p:cNvSpPr/>
          <p:nvPr/>
        </p:nvSpPr>
        <p:spPr>
          <a:xfrm>
            <a:off x="50979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80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F172B64-27A2-2674-49B1-57913BAB1E35}"/>
              </a:ext>
            </a:extLst>
          </p:cNvPr>
          <p:cNvSpPr/>
          <p:nvPr/>
        </p:nvSpPr>
        <p:spPr>
          <a:xfrm>
            <a:off x="3471665" y="1405011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83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42707E1-ABB1-5491-B484-D13B155142A4}"/>
              </a:ext>
            </a:extLst>
          </p:cNvPr>
          <p:cNvSpPr/>
          <p:nvPr/>
        </p:nvSpPr>
        <p:spPr>
          <a:xfrm>
            <a:off x="642836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0,5 mln./</a:t>
            </a:r>
          </a:p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2%</a:t>
            </a:r>
            <a:endParaRPr lang="en-US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C45EF39-A173-8BBF-5A83-3CA6C0294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5659723"/>
              </p:ext>
            </p:extLst>
          </p:nvPr>
        </p:nvGraphicFramePr>
        <p:xfrm>
          <a:off x="509796" y="1313638"/>
          <a:ext cx="1875002" cy="209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9850DC-3EBB-E281-854B-621D54699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2197299"/>
              </p:ext>
            </p:extLst>
          </p:nvPr>
        </p:nvGraphicFramePr>
        <p:xfrm>
          <a:off x="3407921" y="1278545"/>
          <a:ext cx="1976649" cy="209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BDF678B-F421-96F0-D3B7-D69888F08A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5282575"/>
              </p:ext>
            </p:extLst>
          </p:nvPr>
        </p:nvGraphicFramePr>
        <p:xfrm>
          <a:off x="6369790" y="1313638"/>
          <a:ext cx="2088410" cy="208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C1F9BBFC-33EC-2534-F915-22FE28B3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VSF programos kvietimų apibendrinimas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C08D38-FF75-02FE-DD39-43DA96675D24}"/>
              </a:ext>
            </a:extLst>
          </p:cNvPr>
          <p:cNvSpPr/>
          <p:nvPr/>
        </p:nvSpPr>
        <p:spPr>
          <a:xfrm>
            <a:off x="577482" y="3506329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Pakviesta teikti PĮP nuo visų planuojamų projektų skaičiaus (2024-10)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90BFC9-FF69-A158-E54E-96E80410047E}"/>
              </a:ext>
            </a:extLst>
          </p:cNvPr>
          <p:cNvSpPr/>
          <p:nvPr/>
        </p:nvSpPr>
        <p:spPr>
          <a:xfrm>
            <a:off x="3549688" y="3471237"/>
            <a:ext cx="173963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Kvietimų vertė vertinant visą VSF projektų krepšelį (2024-10)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C46F61-C450-CDB4-A45E-CF86AD1920F2}"/>
              </a:ext>
            </a:extLst>
          </p:cNvPr>
          <p:cNvSpPr/>
          <p:nvPr/>
        </p:nvSpPr>
        <p:spPr>
          <a:xfrm>
            <a:off x="6501221" y="3506329"/>
            <a:ext cx="173963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Skirtumas programos veiksmų įgyvendinimo plano ir patvirtintų projektinių verčių 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E4797F15-7ACA-C090-75CD-36B7AE158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r>
              <a:rPr lang="lt-LT" dirty="0"/>
              <a:t>Vertinant šiuo metu paskelbtus kvietimus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5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4" grpId="0" animBg="1"/>
      <p:bldGraphic spid="17" grpId="0">
        <p:bldAsOne/>
      </p:bldGraphic>
      <p:bldGraphic spid="10" grpId="0">
        <p:bldAsOne/>
      </p:bldGraphic>
      <p:bldGraphic spid="12" grpId="0">
        <p:bldAsOne/>
      </p:bldGraphic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2EAF6-EC75-C6F3-A878-2EF1D9E30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364E7109-C39E-91C1-5036-1A44C7AF6F23}"/>
              </a:ext>
            </a:extLst>
          </p:cNvPr>
          <p:cNvSpPr/>
          <p:nvPr/>
        </p:nvSpPr>
        <p:spPr>
          <a:xfrm>
            <a:off x="50979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6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F172B64-27A2-2674-49B1-57913BAB1E35}"/>
              </a:ext>
            </a:extLst>
          </p:cNvPr>
          <p:cNvSpPr/>
          <p:nvPr/>
        </p:nvSpPr>
        <p:spPr>
          <a:xfrm>
            <a:off x="3471665" y="1405011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14</a:t>
            </a:r>
            <a:r>
              <a:rPr lang="en-U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42707E1-ABB1-5491-B484-D13B155142A4}"/>
              </a:ext>
            </a:extLst>
          </p:cNvPr>
          <p:cNvSpPr/>
          <p:nvPr/>
        </p:nvSpPr>
        <p:spPr>
          <a:xfrm>
            <a:off x="6428366" y="1440103"/>
            <a:ext cx="1875002" cy="187500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2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2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30%</a:t>
            </a:r>
            <a:endParaRPr lang="en-US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C45EF39-A173-8BBF-5A83-3CA6C0294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8466179"/>
              </p:ext>
            </p:extLst>
          </p:nvPr>
        </p:nvGraphicFramePr>
        <p:xfrm>
          <a:off x="509796" y="1278545"/>
          <a:ext cx="1875002" cy="2116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9850DC-3EBB-E281-854B-621D54699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738994"/>
              </p:ext>
            </p:extLst>
          </p:nvPr>
        </p:nvGraphicFramePr>
        <p:xfrm>
          <a:off x="3423426" y="1278545"/>
          <a:ext cx="1961144" cy="209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BDF678B-F421-96F0-D3B7-D69888F08A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181178"/>
              </p:ext>
            </p:extLst>
          </p:nvPr>
        </p:nvGraphicFramePr>
        <p:xfrm>
          <a:off x="6369790" y="1302609"/>
          <a:ext cx="1961144" cy="2116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C1F9BBFC-33EC-2534-F915-22FE28B3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VSF programos lėšų įsisavinimas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C08D38-FF75-02FE-DD39-43DA96675D24}"/>
              </a:ext>
            </a:extLst>
          </p:cNvPr>
          <p:cNvSpPr/>
          <p:nvPr/>
        </p:nvSpPr>
        <p:spPr>
          <a:xfrm>
            <a:off x="577482" y="3506329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Iki 2024-09-30 apmokėta VSF fonde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90BFC9-FF69-A158-E54E-96E80410047E}"/>
              </a:ext>
            </a:extLst>
          </p:cNvPr>
          <p:cNvSpPr/>
          <p:nvPr/>
        </p:nvSpPr>
        <p:spPr>
          <a:xfrm>
            <a:off x="3574985" y="3614210"/>
            <a:ext cx="196114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Planuojama apmokėti iki 2024 m. pabaigos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C46F61-C450-CDB4-A45E-CF86AD1920F2}"/>
              </a:ext>
            </a:extLst>
          </p:cNvPr>
          <p:cNvSpPr/>
          <p:nvPr/>
        </p:nvSpPr>
        <p:spPr>
          <a:xfrm>
            <a:off x="6501221" y="3506329"/>
            <a:ext cx="17396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Planuojamas įvykdymas 2025 m. pabaigoje</a:t>
            </a:r>
            <a:endParaRPr lang="lt-LT" sz="105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E4797F15-7ACA-C090-75CD-36B7AE158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0" y="770021"/>
            <a:ext cx="8349114" cy="1732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5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4" grpId="0" animBg="1"/>
      <p:bldGraphic spid="17" grpId="0">
        <p:bldAsOne/>
      </p:bldGraphic>
      <p:bldGraphic spid="10" grpId="0">
        <p:bldAsOne/>
      </p:bldGraphic>
      <p:bldGraphic spid="12" grpId="0">
        <p:bldAsOne/>
      </p:bldGraphic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8" name="Rectangle 17"/>
          <p:cNvSpPr/>
          <p:nvPr/>
        </p:nvSpPr>
        <p:spPr>
          <a:xfrm>
            <a:off x="5796279" y="1487075"/>
            <a:ext cx="4991798" cy="2169351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0" y="1487075"/>
            <a:ext cx="4991798" cy="2169351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080698" y="1487075"/>
            <a:ext cx="101600" cy="2169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58265" y="1487075"/>
            <a:ext cx="101600" cy="21693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35832" y="1487075"/>
            <a:ext cx="101600" cy="21693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13400" y="1487075"/>
            <a:ext cx="101600" cy="216935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7091" y="1979499"/>
            <a:ext cx="4267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lt-LT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SVVP programa</a:t>
            </a: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0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4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40000" decel="6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40000" decel="6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40000" decel="6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40000" decel="6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accel="40000" decel="6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/>
              <a:t>Viso iki 2024 m. II </a:t>
            </a:r>
            <a:r>
              <a:rPr lang="lt-LT" dirty="0" err="1"/>
              <a:t>ketv</a:t>
            </a:r>
            <a:r>
              <a:rPr lang="lt-LT" dirty="0"/>
              <a:t>. Paskelbta 10 kvietimų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SVVP</a:t>
            </a:r>
            <a:r>
              <a:rPr lang="en-US" dirty="0"/>
              <a:t> </a:t>
            </a:r>
            <a:r>
              <a:rPr lang="en-US" dirty="0" err="1"/>
              <a:t>kvietimai</a:t>
            </a:r>
            <a:r>
              <a:rPr lang="en-US" dirty="0"/>
              <a:t> </a:t>
            </a:r>
            <a:r>
              <a:rPr lang="en-US" dirty="0" err="1"/>
              <a:t>teikti</a:t>
            </a:r>
            <a:r>
              <a:rPr lang="en-US" dirty="0"/>
              <a:t> P</a:t>
            </a:r>
            <a:r>
              <a:rPr lang="lt-LT" dirty="0"/>
              <a:t>ĮP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-1676400" y="1170050"/>
            <a:ext cx="3341660" cy="3341660"/>
            <a:chOff x="-1836964" y="868161"/>
            <a:chExt cx="3945438" cy="3945438"/>
          </a:xfrm>
        </p:grpSpPr>
        <p:sp>
          <p:nvSpPr>
            <p:cNvPr id="31" name="Donut 30"/>
            <p:cNvSpPr/>
            <p:nvPr/>
          </p:nvSpPr>
          <p:spPr>
            <a:xfrm>
              <a:off x="-1836964" y="868161"/>
              <a:ext cx="3945438" cy="3945438"/>
            </a:xfrm>
            <a:prstGeom prst="blockArc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219200" y="1485926"/>
              <a:ext cx="2709910" cy="2709910"/>
            </a:xfrm>
            <a:prstGeom prst="blockArc">
              <a:avLst>
                <a:gd name="adj1" fmla="val 10800122"/>
                <a:gd name="adj2" fmla="val 6"/>
                <a:gd name="adj3" fmla="val 14055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Rounded Rectangle 43"/>
          <p:cNvSpPr/>
          <p:nvPr/>
        </p:nvSpPr>
        <p:spPr>
          <a:xfrm>
            <a:off x="1311104" y="1493024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2020-2022 m. kvietimai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690630" y="2578306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2023 m. kvietimai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265256" y="3744997"/>
            <a:ext cx="2496986" cy="4213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bg1"/>
                </a:solidFill>
              </a:rPr>
              <a:t>2024 m. I </a:t>
            </a:r>
            <a:r>
              <a:rPr lang="lt-LT" sz="1600" b="1" dirty="0" err="1">
                <a:solidFill>
                  <a:schemeClr val="bg1"/>
                </a:solidFill>
              </a:rPr>
              <a:t>ketv</a:t>
            </a:r>
            <a:r>
              <a:rPr lang="lt-LT" sz="1600" b="1" dirty="0">
                <a:solidFill>
                  <a:schemeClr val="bg1"/>
                </a:solidFill>
              </a:rPr>
              <a:t>. kvietimai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3916652" y="1500571"/>
            <a:ext cx="3606844" cy="4062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kvietimai. Kviesta 12 / gauti 9 PĮP, pasirašytos sutartys.</a:t>
            </a:r>
          </a:p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Vertė 97,6 mln., iš jų ES 93,5 mln. Eur. 6 projektai baigti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4267200" y="2540206"/>
            <a:ext cx="3100954" cy="553998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kvietimai. Kviesta 47 / gauti 35 PĮP, pasirašytos sutartys. Vertė 152,5 mln., iš jų ES 140,6 mln. Eur. 1 projektas baigtas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 Placeholder 3"/>
          <p:cNvSpPr txBox="1">
            <a:spLocks/>
          </p:cNvSpPr>
          <p:nvPr/>
        </p:nvSpPr>
        <p:spPr>
          <a:xfrm>
            <a:off x="3843142" y="3771009"/>
            <a:ext cx="3409936" cy="36933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914377">
              <a:spcBef>
                <a:spcPct val="20000"/>
              </a:spcBef>
              <a:defRPr/>
            </a:pPr>
            <a:r>
              <a:rPr lang="lt-L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kvietimas. Kviesta 4 / gauta3 1 PĮP, pasirašytos sutartys. Vertė 12,6 mln., iš jų ES 10 mln. Eur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09952" y="971550"/>
            <a:ext cx="2738456" cy="3427535"/>
            <a:chOff x="7239000" y="1744663"/>
            <a:chExt cx="1697038" cy="2124075"/>
          </a:xfrm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7512050" y="1744663"/>
              <a:ext cx="1150938" cy="365125"/>
            </a:xfrm>
            <a:custGeom>
              <a:avLst/>
              <a:gdLst/>
              <a:ahLst/>
              <a:cxnLst>
                <a:cxn ang="0">
                  <a:pos x="326" y="0"/>
                </a:cxn>
                <a:cxn ang="0">
                  <a:pos x="399" y="0"/>
                </a:cxn>
                <a:cxn ang="0">
                  <a:pos x="411" y="2"/>
                </a:cxn>
                <a:cxn ang="0">
                  <a:pos x="422" y="4"/>
                </a:cxn>
                <a:cxn ang="0">
                  <a:pos x="433" y="9"/>
                </a:cxn>
                <a:cxn ang="0">
                  <a:pos x="442" y="16"/>
                </a:cxn>
                <a:cxn ang="0">
                  <a:pos x="451" y="23"/>
                </a:cxn>
                <a:cxn ang="0">
                  <a:pos x="458" y="33"/>
                </a:cxn>
                <a:cxn ang="0">
                  <a:pos x="463" y="43"/>
                </a:cxn>
                <a:cxn ang="0">
                  <a:pos x="711" y="43"/>
                </a:cxn>
                <a:cxn ang="0">
                  <a:pos x="717" y="44"/>
                </a:cxn>
                <a:cxn ang="0">
                  <a:pos x="721" y="47"/>
                </a:cxn>
                <a:cxn ang="0">
                  <a:pos x="723" y="51"/>
                </a:cxn>
                <a:cxn ang="0">
                  <a:pos x="725" y="56"/>
                </a:cxn>
                <a:cxn ang="0">
                  <a:pos x="723" y="77"/>
                </a:cxn>
                <a:cxn ang="0">
                  <a:pos x="720" y="96"/>
                </a:cxn>
                <a:cxn ang="0">
                  <a:pos x="714" y="115"/>
                </a:cxn>
                <a:cxn ang="0">
                  <a:pos x="707" y="133"/>
                </a:cxn>
                <a:cxn ang="0">
                  <a:pos x="697" y="149"/>
                </a:cxn>
                <a:cxn ang="0">
                  <a:pos x="686" y="165"/>
                </a:cxn>
                <a:cxn ang="0">
                  <a:pos x="674" y="179"/>
                </a:cxn>
                <a:cxn ang="0">
                  <a:pos x="660" y="192"/>
                </a:cxn>
                <a:cxn ang="0">
                  <a:pos x="644" y="203"/>
                </a:cxn>
                <a:cxn ang="0">
                  <a:pos x="627" y="212"/>
                </a:cxn>
                <a:cxn ang="0">
                  <a:pos x="609" y="220"/>
                </a:cxn>
                <a:cxn ang="0">
                  <a:pos x="591" y="226"/>
                </a:cxn>
                <a:cxn ang="0">
                  <a:pos x="571" y="229"/>
                </a:cxn>
                <a:cxn ang="0">
                  <a:pos x="551" y="230"/>
                </a:cxn>
                <a:cxn ang="0">
                  <a:pos x="174" y="230"/>
                </a:cxn>
                <a:cxn ang="0">
                  <a:pos x="154" y="229"/>
                </a:cxn>
                <a:cxn ang="0">
                  <a:pos x="134" y="226"/>
                </a:cxn>
                <a:cxn ang="0">
                  <a:pos x="116" y="220"/>
                </a:cxn>
                <a:cxn ang="0">
                  <a:pos x="98" y="212"/>
                </a:cxn>
                <a:cxn ang="0">
                  <a:pos x="81" y="203"/>
                </a:cxn>
                <a:cxn ang="0">
                  <a:pos x="65" y="192"/>
                </a:cxn>
                <a:cxn ang="0">
                  <a:pos x="51" y="179"/>
                </a:cxn>
                <a:cxn ang="0">
                  <a:pos x="39" y="165"/>
                </a:cxn>
                <a:cxn ang="0">
                  <a:pos x="28" y="149"/>
                </a:cxn>
                <a:cxn ang="0">
                  <a:pos x="18" y="133"/>
                </a:cxn>
                <a:cxn ang="0">
                  <a:pos x="10" y="115"/>
                </a:cxn>
                <a:cxn ang="0">
                  <a:pos x="5" y="96"/>
                </a:cxn>
                <a:cxn ang="0">
                  <a:pos x="2" y="77"/>
                </a:cxn>
                <a:cxn ang="0">
                  <a:pos x="0" y="56"/>
                </a:cxn>
                <a:cxn ang="0">
                  <a:pos x="2" y="51"/>
                </a:cxn>
                <a:cxn ang="0">
                  <a:pos x="4" y="47"/>
                </a:cxn>
                <a:cxn ang="0">
                  <a:pos x="8" y="44"/>
                </a:cxn>
                <a:cxn ang="0">
                  <a:pos x="14" y="43"/>
                </a:cxn>
                <a:cxn ang="0">
                  <a:pos x="262" y="43"/>
                </a:cxn>
                <a:cxn ang="0">
                  <a:pos x="267" y="33"/>
                </a:cxn>
                <a:cxn ang="0">
                  <a:pos x="274" y="23"/>
                </a:cxn>
                <a:cxn ang="0">
                  <a:pos x="283" y="16"/>
                </a:cxn>
                <a:cxn ang="0">
                  <a:pos x="292" y="9"/>
                </a:cxn>
                <a:cxn ang="0">
                  <a:pos x="303" y="4"/>
                </a:cxn>
                <a:cxn ang="0">
                  <a:pos x="314" y="2"/>
                </a:cxn>
                <a:cxn ang="0">
                  <a:pos x="326" y="0"/>
                </a:cxn>
              </a:cxnLst>
              <a:rect l="0" t="0" r="r" b="b"/>
              <a:pathLst>
                <a:path w="725" h="230">
                  <a:moveTo>
                    <a:pt x="326" y="0"/>
                  </a:moveTo>
                  <a:lnTo>
                    <a:pt x="399" y="0"/>
                  </a:lnTo>
                  <a:lnTo>
                    <a:pt x="411" y="2"/>
                  </a:lnTo>
                  <a:lnTo>
                    <a:pt x="422" y="4"/>
                  </a:lnTo>
                  <a:lnTo>
                    <a:pt x="433" y="9"/>
                  </a:lnTo>
                  <a:lnTo>
                    <a:pt x="442" y="16"/>
                  </a:lnTo>
                  <a:lnTo>
                    <a:pt x="451" y="23"/>
                  </a:lnTo>
                  <a:lnTo>
                    <a:pt x="458" y="33"/>
                  </a:lnTo>
                  <a:lnTo>
                    <a:pt x="463" y="43"/>
                  </a:lnTo>
                  <a:lnTo>
                    <a:pt x="711" y="43"/>
                  </a:lnTo>
                  <a:lnTo>
                    <a:pt x="717" y="44"/>
                  </a:lnTo>
                  <a:lnTo>
                    <a:pt x="721" y="47"/>
                  </a:lnTo>
                  <a:lnTo>
                    <a:pt x="723" y="51"/>
                  </a:lnTo>
                  <a:lnTo>
                    <a:pt x="725" y="56"/>
                  </a:lnTo>
                  <a:lnTo>
                    <a:pt x="723" y="77"/>
                  </a:lnTo>
                  <a:lnTo>
                    <a:pt x="720" y="96"/>
                  </a:lnTo>
                  <a:lnTo>
                    <a:pt x="714" y="115"/>
                  </a:lnTo>
                  <a:lnTo>
                    <a:pt x="707" y="133"/>
                  </a:lnTo>
                  <a:lnTo>
                    <a:pt x="697" y="149"/>
                  </a:lnTo>
                  <a:lnTo>
                    <a:pt x="686" y="165"/>
                  </a:lnTo>
                  <a:lnTo>
                    <a:pt x="674" y="179"/>
                  </a:lnTo>
                  <a:lnTo>
                    <a:pt x="660" y="192"/>
                  </a:lnTo>
                  <a:lnTo>
                    <a:pt x="644" y="203"/>
                  </a:lnTo>
                  <a:lnTo>
                    <a:pt x="627" y="212"/>
                  </a:lnTo>
                  <a:lnTo>
                    <a:pt x="609" y="220"/>
                  </a:lnTo>
                  <a:lnTo>
                    <a:pt x="591" y="226"/>
                  </a:lnTo>
                  <a:lnTo>
                    <a:pt x="571" y="229"/>
                  </a:lnTo>
                  <a:lnTo>
                    <a:pt x="551" y="230"/>
                  </a:lnTo>
                  <a:lnTo>
                    <a:pt x="174" y="230"/>
                  </a:lnTo>
                  <a:lnTo>
                    <a:pt x="154" y="229"/>
                  </a:lnTo>
                  <a:lnTo>
                    <a:pt x="134" y="226"/>
                  </a:lnTo>
                  <a:lnTo>
                    <a:pt x="116" y="220"/>
                  </a:lnTo>
                  <a:lnTo>
                    <a:pt x="98" y="212"/>
                  </a:lnTo>
                  <a:lnTo>
                    <a:pt x="81" y="203"/>
                  </a:lnTo>
                  <a:lnTo>
                    <a:pt x="65" y="192"/>
                  </a:lnTo>
                  <a:lnTo>
                    <a:pt x="51" y="179"/>
                  </a:lnTo>
                  <a:lnTo>
                    <a:pt x="39" y="165"/>
                  </a:lnTo>
                  <a:lnTo>
                    <a:pt x="28" y="149"/>
                  </a:lnTo>
                  <a:lnTo>
                    <a:pt x="18" y="133"/>
                  </a:lnTo>
                  <a:lnTo>
                    <a:pt x="10" y="115"/>
                  </a:lnTo>
                  <a:lnTo>
                    <a:pt x="5" y="96"/>
                  </a:lnTo>
                  <a:lnTo>
                    <a:pt x="2" y="77"/>
                  </a:lnTo>
                  <a:lnTo>
                    <a:pt x="0" y="56"/>
                  </a:lnTo>
                  <a:lnTo>
                    <a:pt x="2" y="51"/>
                  </a:lnTo>
                  <a:lnTo>
                    <a:pt x="4" y="47"/>
                  </a:lnTo>
                  <a:lnTo>
                    <a:pt x="8" y="44"/>
                  </a:lnTo>
                  <a:lnTo>
                    <a:pt x="14" y="43"/>
                  </a:lnTo>
                  <a:lnTo>
                    <a:pt x="262" y="43"/>
                  </a:lnTo>
                  <a:lnTo>
                    <a:pt x="267" y="33"/>
                  </a:lnTo>
                  <a:lnTo>
                    <a:pt x="274" y="23"/>
                  </a:lnTo>
                  <a:lnTo>
                    <a:pt x="283" y="16"/>
                  </a:lnTo>
                  <a:lnTo>
                    <a:pt x="292" y="9"/>
                  </a:lnTo>
                  <a:lnTo>
                    <a:pt x="303" y="4"/>
                  </a:lnTo>
                  <a:lnTo>
                    <a:pt x="314" y="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7569200" y="2593975"/>
              <a:ext cx="669925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4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6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6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6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4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6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6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7569200" y="2960688"/>
              <a:ext cx="669925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4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7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6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4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7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7569200" y="3327400"/>
              <a:ext cx="669925" cy="1381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78" y="0"/>
                </a:cxn>
                <a:cxn ang="0">
                  <a:pos x="388" y="1"/>
                </a:cxn>
                <a:cxn ang="0">
                  <a:pos x="397" y="5"/>
                </a:cxn>
                <a:cxn ang="0">
                  <a:pos x="405" y="9"/>
                </a:cxn>
                <a:cxn ang="0">
                  <a:pos x="412" y="16"/>
                </a:cxn>
                <a:cxn ang="0">
                  <a:pos x="417" y="24"/>
                </a:cxn>
                <a:cxn ang="0">
                  <a:pos x="421" y="33"/>
                </a:cxn>
                <a:cxn ang="0">
                  <a:pos x="422" y="43"/>
                </a:cxn>
                <a:cxn ang="0">
                  <a:pos x="421" y="53"/>
                </a:cxn>
                <a:cxn ang="0">
                  <a:pos x="417" y="62"/>
                </a:cxn>
                <a:cxn ang="0">
                  <a:pos x="412" y="70"/>
                </a:cxn>
                <a:cxn ang="0">
                  <a:pos x="405" y="77"/>
                </a:cxn>
                <a:cxn ang="0">
                  <a:pos x="397" y="82"/>
                </a:cxn>
                <a:cxn ang="0">
                  <a:pos x="388" y="85"/>
                </a:cxn>
                <a:cxn ang="0">
                  <a:pos x="378" y="87"/>
                </a:cxn>
                <a:cxn ang="0">
                  <a:pos x="43" y="87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5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5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5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422" h="87">
                  <a:moveTo>
                    <a:pt x="43" y="0"/>
                  </a:moveTo>
                  <a:lnTo>
                    <a:pt x="378" y="0"/>
                  </a:lnTo>
                  <a:lnTo>
                    <a:pt x="388" y="1"/>
                  </a:lnTo>
                  <a:lnTo>
                    <a:pt x="397" y="5"/>
                  </a:lnTo>
                  <a:lnTo>
                    <a:pt x="405" y="9"/>
                  </a:lnTo>
                  <a:lnTo>
                    <a:pt x="412" y="16"/>
                  </a:lnTo>
                  <a:lnTo>
                    <a:pt x="417" y="24"/>
                  </a:lnTo>
                  <a:lnTo>
                    <a:pt x="421" y="33"/>
                  </a:lnTo>
                  <a:lnTo>
                    <a:pt x="422" y="43"/>
                  </a:lnTo>
                  <a:lnTo>
                    <a:pt x="421" y="53"/>
                  </a:lnTo>
                  <a:lnTo>
                    <a:pt x="417" y="62"/>
                  </a:lnTo>
                  <a:lnTo>
                    <a:pt x="412" y="70"/>
                  </a:lnTo>
                  <a:lnTo>
                    <a:pt x="405" y="77"/>
                  </a:lnTo>
                  <a:lnTo>
                    <a:pt x="397" y="82"/>
                  </a:lnTo>
                  <a:lnTo>
                    <a:pt x="388" y="85"/>
                  </a:lnTo>
                  <a:lnTo>
                    <a:pt x="378" y="87"/>
                  </a:lnTo>
                  <a:lnTo>
                    <a:pt x="43" y="87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5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5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5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8377238" y="2593975"/>
              <a:ext cx="228600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4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6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6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6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4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6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6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8377238" y="2960688"/>
              <a:ext cx="228600" cy="13652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4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7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6"/>
                </a:cxn>
                <a:cxn ang="0">
                  <a:pos x="43" y="86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4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6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4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7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6"/>
                  </a:lnTo>
                  <a:lnTo>
                    <a:pt x="43" y="86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4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8377238" y="3327400"/>
              <a:ext cx="228600" cy="1381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1" y="0"/>
                </a:cxn>
                <a:cxn ang="0">
                  <a:pos x="111" y="1"/>
                </a:cxn>
                <a:cxn ang="0">
                  <a:pos x="120" y="5"/>
                </a:cxn>
                <a:cxn ang="0">
                  <a:pos x="128" y="9"/>
                </a:cxn>
                <a:cxn ang="0">
                  <a:pos x="135" y="16"/>
                </a:cxn>
                <a:cxn ang="0">
                  <a:pos x="139" y="24"/>
                </a:cxn>
                <a:cxn ang="0">
                  <a:pos x="143" y="33"/>
                </a:cxn>
                <a:cxn ang="0">
                  <a:pos x="144" y="43"/>
                </a:cxn>
                <a:cxn ang="0">
                  <a:pos x="143" y="53"/>
                </a:cxn>
                <a:cxn ang="0">
                  <a:pos x="139" y="62"/>
                </a:cxn>
                <a:cxn ang="0">
                  <a:pos x="135" y="70"/>
                </a:cxn>
                <a:cxn ang="0">
                  <a:pos x="128" y="77"/>
                </a:cxn>
                <a:cxn ang="0">
                  <a:pos x="120" y="82"/>
                </a:cxn>
                <a:cxn ang="0">
                  <a:pos x="111" y="85"/>
                </a:cxn>
                <a:cxn ang="0">
                  <a:pos x="101" y="87"/>
                </a:cxn>
                <a:cxn ang="0">
                  <a:pos x="43" y="87"/>
                </a:cxn>
                <a:cxn ang="0">
                  <a:pos x="33" y="85"/>
                </a:cxn>
                <a:cxn ang="0">
                  <a:pos x="24" y="82"/>
                </a:cxn>
                <a:cxn ang="0">
                  <a:pos x="16" y="77"/>
                </a:cxn>
                <a:cxn ang="0">
                  <a:pos x="9" y="70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4"/>
                </a:cxn>
                <a:cxn ang="0">
                  <a:pos x="9" y="16"/>
                </a:cxn>
                <a:cxn ang="0">
                  <a:pos x="16" y="9"/>
                </a:cxn>
                <a:cxn ang="0">
                  <a:pos x="24" y="5"/>
                </a:cxn>
                <a:cxn ang="0">
                  <a:pos x="33" y="1"/>
                </a:cxn>
                <a:cxn ang="0">
                  <a:pos x="43" y="0"/>
                </a:cxn>
              </a:cxnLst>
              <a:rect l="0" t="0" r="r" b="b"/>
              <a:pathLst>
                <a:path w="144" h="87">
                  <a:moveTo>
                    <a:pt x="43" y="0"/>
                  </a:moveTo>
                  <a:lnTo>
                    <a:pt x="101" y="0"/>
                  </a:lnTo>
                  <a:lnTo>
                    <a:pt x="111" y="1"/>
                  </a:lnTo>
                  <a:lnTo>
                    <a:pt x="120" y="5"/>
                  </a:lnTo>
                  <a:lnTo>
                    <a:pt x="128" y="9"/>
                  </a:lnTo>
                  <a:lnTo>
                    <a:pt x="135" y="16"/>
                  </a:lnTo>
                  <a:lnTo>
                    <a:pt x="139" y="24"/>
                  </a:lnTo>
                  <a:lnTo>
                    <a:pt x="143" y="33"/>
                  </a:lnTo>
                  <a:lnTo>
                    <a:pt x="144" y="43"/>
                  </a:lnTo>
                  <a:lnTo>
                    <a:pt x="143" y="53"/>
                  </a:lnTo>
                  <a:lnTo>
                    <a:pt x="139" y="62"/>
                  </a:lnTo>
                  <a:lnTo>
                    <a:pt x="135" y="70"/>
                  </a:lnTo>
                  <a:lnTo>
                    <a:pt x="128" y="77"/>
                  </a:lnTo>
                  <a:lnTo>
                    <a:pt x="120" y="82"/>
                  </a:lnTo>
                  <a:lnTo>
                    <a:pt x="111" y="85"/>
                  </a:lnTo>
                  <a:lnTo>
                    <a:pt x="101" y="87"/>
                  </a:lnTo>
                  <a:lnTo>
                    <a:pt x="43" y="87"/>
                  </a:lnTo>
                  <a:lnTo>
                    <a:pt x="33" y="85"/>
                  </a:lnTo>
                  <a:lnTo>
                    <a:pt x="24" y="82"/>
                  </a:lnTo>
                  <a:lnTo>
                    <a:pt x="16" y="77"/>
                  </a:lnTo>
                  <a:lnTo>
                    <a:pt x="9" y="70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4" y="24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4" y="5"/>
                  </a:lnTo>
                  <a:lnTo>
                    <a:pt x="33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7" name="Freeform 13"/>
            <p:cNvSpPr>
              <a:spLocks noEditPoints="1"/>
            </p:cNvSpPr>
            <p:nvPr/>
          </p:nvSpPr>
          <p:spPr bwMode="auto">
            <a:xfrm>
              <a:off x="7239000" y="1885950"/>
              <a:ext cx="1697038" cy="1982788"/>
            </a:xfrm>
            <a:custGeom>
              <a:avLst/>
              <a:gdLst/>
              <a:ahLst/>
              <a:cxnLst>
                <a:cxn ang="0">
                  <a:pos x="139" y="329"/>
                </a:cxn>
                <a:cxn ang="0">
                  <a:pos x="127" y="336"/>
                </a:cxn>
                <a:cxn ang="0">
                  <a:pos x="120" y="349"/>
                </a:cxn>
                <a:cxn ang="0">
                  <a:pos x="118" y="1093"/>
                </a:cxn>
                <a:cxn ang="0">
                  <a:pos x="122" y="1108"/>
                </a:cxn>
                <a:cxn ang="0">
                  <a:pos x="133" y="1118"/>
                </a:cxn>
                <a:cxn ang="0">
                  <a:pos x="147" y="1122"/>
                </a:cxn>
                <a:cxn ang="0">
                  <a:pos x="930" y="1121"/>
                </a:cxn>
                <a:cxn ang="0">
                  <a:pos x="942" y="1113"/>
                </a:cxn>
                <a:cxn ang="0">
                  <a:pos x="949" y="1101"/>
                </a:cxn>
                <a:cxn ang="0">
                  <a:pos x="951" y="357"/>
                </a:cxn>
                <a:cxn ang="0">
                  <a:pos x="947" y="342"/>
                </a:cxn>
                <a:cxn ang="0">
                  <a:pos x="936" y="332"/>
                </a:cxn>
                <a:cxn ang="0">
                  <a:pos x="922" y="328"/>
                </a:cxn>
                <a:cxn ang="0">
                  <a:pos x="29" y="0"/>
                </a:cxn>
                <a:cxn ang="0">
                  <a:pos x="113" y="2"/>
                </a:cxn>
                <a:cxn ang="0">
                  <a:pos x="126" y="9"/>
                </a:cxn>
                <a:cxn ang="0">
                  <a:pos x="134" y="22"/>
                </a:cxn>
                <a:cxn ang="0">
                  <a:pos x="148" y="62"/>
                </a:cxn>
                <a:cxn ang="0">
                  <a:pos x="170" y="97"/>
                </a:cxn>
                <a:cxn ang="0">
                  <a:pos x="198" y="127"/>
                </a:cxn>
                <a:cxn ang="0">
                  <a:pos x="231" y="150"/>
                </a:cxn>
                <a:cxn ang="0">
                  <a:pos x="269" y="166"/>
                </a:cxn>
                <a:cxn ang="0">
                  <a:pos x="309" y="175"/>
                </a:cxn>
                <a:cxn ang="0">
                  <a:pos x="739" y="176"/>
                </a:cxn>
                <a:cxn ang="0">
                  <a:pos x="780" y="171"/>
                </a:cxn>
                <a:cxn ang="0">
                  <a:pos x="820" y="159"/>
                </a:cxn>
                <a:cxn ang="0">
                  <a:pos x="855" y="139"/>
                </a:cxn>
                <a:cxn ang="0">
                  <a:pos x="886" y="112"/>
                </a:cxn>
                <a:cxn ang="0">
                  <a:pos x="911" y="80"/>
                </a:cxn>
                <a:cxn ang="0">
                  <a:pos x="929" y="43"/>
                </a:cxn>
                <a:cxn ang="0">
                  <a:pos x="938" y="15"/>
                </a:cxn>
                <a:cxn ang="0">
                  <a:pos x="948" y="4"/>
                </a:cxn>
                <a:cxn ang="0">
                  <a:pos x="963" y="0"/>
                </a:cxn>
                <a:cxn ang="0">
                  <a:pos x="1048" y="2"/>
                </a:cxn>
                <a:cxn ang="0">
                  <a:pos x="1061" y="9"/>
                </a:cxn>
                <a:cxn ang="0">
                  <a:pos x="1068" y="21"/>
                </a:cxn>
                <a:cxn ang="0">
                  <a:pos x="1069" y="1220"/>
                </a:cxn>
                <a:cxn ang="0">
                  <a:pos x="1065" y="1234"/>
                </a:cxn>
                <a:cxn ang="0">
                  <a:pos x="1055" y="1245"/>
                </a:cxn>
                <a:cxn ang="0">
                  <a:pos x="1040" y="1249"/>
                </a:cxn>
                <a:cxn ang="0">
                  <a:pos x="21" y="1248"/>
                </a:cxn>
                <a:cxn ang="0">
                  <a:pos x="8" y="1240"/>
                </a:cxn>
                <a:cxn ang="0">
                  <a:pos x="1" y="1228"/>
                </a:cxn>
                <a:cxn ang="0">
                  <a:pos x="0" y="29"/>
                </a:cxn>
                <a:cxn ang="0">
                  <a:pos x="4" y="15"/>
                </a:cxn>
                <a:cxn ang="0">
                  <a:pos x="14" y="4"/>
                </a:cxn>
                <a:cxn ang="0">
                  <a:pos x="29" y="0"/>
                </a:cxn>
              </a:cxnLst>
              <a:rect l="0" t="0" r="r" b="b"/>
              <a:pathLst>
                <a:path w="1069" h="1249">
                  <a:moveTo>
                    <a:pt x="147" y="328"/>
                  </a:moveTo>
                  <a:lnTo>
                    <a:pt x="139" y="329"/>
                  </a:lnTo>
                  <a:lnTo>
                    <a:pt x="133" y="332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20" y="349"/>
                  </a:lnTo>
                  <a:lnTo>
                    <a:pt x="118" y="357"/>
                  </a:lnTo>
                  <a:lnTo>
                    <a:pt x="118" y="1093"/>
                  </a:lnTo>
                  <a:lnTo>
                    <a:pt x="120" y="1101"/>
                  </a:lnTo>
                  <a:lnTo>
                    <a:pt x="122" y="1108"/>
                  </a:lnTo>
                  <a:lnTo>
                    <a:pt x="127" y="1113"/>
                  </a:lnTo>
                  <a:lnTo>
                    <a:pt x="133" y="1118"/>
                  </a:lnTo>
                  <a:lnTo>
                    <a:pt x="139" y="1121"/>
                  </a:lnTo>
                  <a:lnTo>
                    <a:pt x="147" y="1122"/>
                  </a:lnTo>
                  <a:lnTo>
                    <a:pt x="922" y="1122"/>
                  </a:lnTo>
                  <a:lnTo>
                    <a:pt x="930" y="1121"/>
                  </a:lnTo>
                  <a:lnTo>
                    <a:pt x="936" y="1118"/>
                  </a:lnTo>
                  <a:lnTo>
                    <a:pt x="942" y="1113"/>
                  </a:lnTo>
                  <a:lnTo>
                    <a:pt x="947" y="1108"/>
                  </a:lnTo>
                  <a:lnTo>
                    <a:pt x="949" y="1101"/>
                  </a:lnTo>
                  <a:lnTo>
                    <a:pt x="951" y="1093"/>
                  </a:lnTo>
                  <a:lnTo>
                    <a:pt x="951" y="357"/>
                  </a:lnTo>
                  <a:lnTo>
                    <a:pt x="949" y="349"/>
                  </a:lnTo>
                  <a:lnTo>
                    <a:pt x="947" y="342"/>
                  </a:lnTo>
                  <a:lnTo>
                    <a:pt x="942" y="336"/>
                  </a:lnTo>
                  <a:lnTo>
                    <a:pt x="936" y="332"/>
                  </a:lnTo>
                  <a:lnTo>
                    <a:pt x="930" y="329"/>
                  </a:lnTo>
                  <a:lnTo>
                    <a:pt x="922" y="328"/>
                  </a:lnTo>
                  <a:lnTo>
                    <a:pt x="147" y="328"/>
                  </a:lnTo>
                  <a:close/>
                  <a:moveTo>
                    <a:pt x="29" y="0"/>
                  </a:moveTo>
                  <a:lnTo>
                    <a:pt x="106" y="0"/>
                  </a:lnTo>
                  <a:lnTo>
                    <a:pt x="113" y="2"/>
                  </a:lnTo>
                  <a:lnTo>
                    <a:pt x="120" y="4"/>
                  </a:lnTo>
                  <a:lnTo>
                    <a:pt x="126" y="9"/>
                  </a:lnTo>
                  <a:lnTo>
                    <a:pt x="131" y="15"/>
                  </a:lnTo>
                  <a:lnTo>
                    <a:pt x="134" y="22"/>
                  </a:lnTo>
                  <a:lnTo>
                    <a:pt x="140" y="43"/>
                  </a:lnTo>
                  <a:lnTo>
                    <a:pt x="148" y="62"/>
                  </a:lnTo>
                  <a:lnTo>
                    <a:pt x="158" y="80"/>
                  </a:lnTo>
                  <a:lnTo>
                    <a:pt x="170" y="97"/>
                  </a:lnTo>
                  <a:lnTo>
                    <a:pt x="183" y="112"/>
                  </a:lnTo>
                  <a:lnTo>
                    <a:pt x="198" y="127"/>
                  </a:lnTo>
                  <a:lnTo>
                    <a:pt x="214" y="139"/>
                  </a:lnTo>
                  <a:lnTo>
                    <a:pt x="231" y="150"/>
                  </a:lnTo>
                  <a:lnTo>
                    <a:pt x="249" y="159"/>
                  </a:lnTo>
                  <a:lnTo>
                    <a:pt x="269" y="166"/>
                  </a:lnTo>
                  <a:lnTo>
                    <a:pt x="289" y="171"/>
                  </a:lnTo>
                  <a:lnTo>
                    <a:pt x="309" y="175"/>
                  </a:lnTo>
                  <a:lnTo>
                    <a:pt x="330" y="176"/>
                  </a:lnTo>
                  <a:lnTo>
                    <a:pt x="739" y="176"/>
                  </a:lnTo>
                  <a:lnTo>
                    <a:pt x="760" y="175"/>
                  </a:lnTo>
                  <a:lnTo>
                    <a:pt x="780" y="171"/>
                  </a:lnTo>
                  <a:lnTo>
                    <a:pt x="800" y="166"/>
                  </a:lnTo>
                  <a:lnTo>
                    <a:pt x="820" y="159"/>
                  </a:lnTo>
                  <a:lnTo>
                    <a:pt x="838" y="150"/>
                  </a:lnTo>
                  <a:lnTo>
                    <a:pt x="855" y="139"/>
                  </a:lnTo>
                  <a:lnTo>
                    <a:pt x="871" y="127"/>
                  </a:lnTo>
                  <a:lnTo>
                    <a:pt x="886" y="112"/>
                  </a:lnTo>
                  <a:lnTo>
                    <a:pt x="899" y="97"/>
                  </a:lnTo>
                  <a:lnTo>
                    <a:pt x="911" y="80"/>
                  </a:lnTo>
                  <a:lnTo>
                    <a:pt x="921" y="62"/>
                  </a:lnTo>
                  <a:lnTo>
                    <a:pt x="929" y="43"/>
                  </a:lnTo>
                  <a:lnTo>
                    <a:pt x="935" y="22"/>
                  </a:lnTo>
                  <a:lnTo>
                    <a:pt x="938" y="15"/>
                  </a:lnTo>
                  <a:lnTo>
                    <a:pt x="943" y="9"/>
                  </a:lnTo>
                  <a:lnTo>
                    <a:pt x="948" y="4"/>
                  </a:lnTo>
                  <a:lnTo>
                    <a:pt x="956" y="2"/>
                  </a:lnTo>
                  <a:lnTo>
                    <a:pt x="963" y="0"/>
                  </a:lnTo>
                  <a:lnTo>
                    <a:pt x="1040" y="0"/>
                  </a:lnTo>
                  <a:lnTo>
                    <a:pt x="1048" y="2"/>
                  </a:lnTo>
                  <a:lnTo>
                    <a:pt x="1055" y="4"/>
                  </a:lnTo>
                  <a:lnTo>
                    <a:pt x="1061" y="9"/>
                  </a:lnTo>
                  <a:lnTo>
                    <a:pt x="1065" y="15"/>
                  </a:lnTo>
                  <a:lnTo>
                    <a:pt x="1068" y="21"/>
                  </a:lnTo>
                  <a:lnTo>
                    <a:pt x="1069" y="29"/>
                  </a:lnTo>
                  <a:lnTo>
                    <a:pt x="1069" y="1220"/>
                  </a:lnTo>
                  <a:lnTo>
                    <a:pt x="1068" y="1228"/>
                  </a:lnTo>
                  <a:lnTo>
                    <a:pt x="1065" y="1234"/>
                  </a:lnTo>
                  <a:lnTo>
                    <a:pt x="1061" y="1240"/>
                  </a:lnTo>
                  <a:lnTo>
                    <a:pt x="1055" y="1245"/>
                  </a:lnTo>
                  <a:lnTo>
                    <a:pt x="1048" y="1248"/>
                  </a:lnTo>
                  <a:lnTo>
                    <a:pt x="1040" y="1249"/>
                  </a:lnTo>
                  <a:lnTo>
                    <a:pt x="29" y="1249"/>
                  </a:lnTo>
                  <a:lnTo>
                    <a:pt x="21" y="1248"/>
                  </a:lnTo>
                  <a:lnTo>
                    <a:pt x="14" y="1245"/>
                  </a:lnTo>
                  <a:lnTo>
                    <a:pt x="8" y="1240"/>
                  </a:lnTo>
                  <a:lnTo>
                    <a:pt x="4" y="1235"/>
                  </a:lnTo>
                  <a:lnTo>
                    <a:pt x="1" y="1228"/>
                  </a:lnTo>
                  <a:lnTo>
                    <a:pt x="0" y="1220"/>
                  </a:lnTo>
                  <a:lnTo>
                    <a:pt x="0" y="29"/>
                  </a:lnTo>
                  <a:lnTo>
                    <a:pt x="1" y="21"/>
                  </a:lnTo>
                  <a:lnTo>
                    <a:pt x="4" y="15"/>
                  </a:lnTo>
                  <a:lnTo>
                    <a:pt x="8" y="9"/>
                  </a:lnTo>
                  <a:lnTo>
                    <a:pt x="14" y="4"/>
                  </a:lnTo>
                  <a:lnTo>
                    <a:pt x="21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425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40000" decel="6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Default Theme">
  <a:themeElements>
    <a:clrScheme name="01_Theme0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76490"/>
      </a:accent1>
      <a:accent2>
        <a:srgbClr val="0187AC"/>
      </a:accent2>
      <a:accent3>
        <a:srgbClr val="1AA4BE"/>
      </a:accent3>
      <a:accent4>
        <a:srgbClr val="52C3CB"/>
      </a:accent4>
      <a:accent5>
        <a:srgbClr val="42BDC6"/>
      </a:accent5>
      <a:accent6>
        <a:srgbClr val="168EA6"/>
      </a:accent6>
      <a:hlink>
        <a:srgbClr val="FFFFFF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480CBBDF509A22429B74C7AB179229BE" ma:contentTypeVersion="14" ma:contentTypeDescription="Kurkite naują dokumentą." ma:contentTypeScope="" ma:versionID="ad095edc3c8cbfbf131d37be47b03659">
  <xsd:schema xmlns:xsd="http://www.w3.org/2001/XMLSchema" xmlns:xs="http://www.w3.org/2001/XMLSchema" xmlns:p="http://schemas.microsoft.com/office/2006/metadata/properties" xmlns:ns2="6c29bf8b-cf19-4b1e-bcfe-e31869d0bff7" xmlns:ns3="f181837e-15f8-4d0e-82e0-fac8758d8313" targetNamespace="http://schemas.microsoft.com/office/2006/metadata/properties" ma:root="true" ma:fieldsID="275340ee49ed889d3a2c7f3f669ea8fe" ns2:_="" ns3:_="">
    <xsd:import namespace="6c29bf8b-cf19-4b1e-bcfe-e31869d0bff7"/>
    <xsd:import namespace="f181837e-15f8-4d0e-82e0-fac8758d83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9bf8b-cf19-4b1e-bcfe-e31869d0bf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Vaizdų žymės" ma:readOnly="false" ma:fieldId="{5cf76f15-5ced-4ddc-b409-7134ff3c332f}" ma:taxonomyMulti="true" ma:sspId="f781ab1e-fa2b-46d0-818f-2857c8270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1837e-15f8-4d0e-82e0-fac8758d831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47d1213e-8728-4342-abb7-9bcb9ea03b66}" ma:internalName="TaxCatchAll" ma:showField="CatchAllData" ma:web="f181837e-15f8-4d0e-82e0-fac8758d83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81837e-15f8-4d0e-82e0-fac8758d8313" xsi:nil="true"/>
    <lcf76f155ced4ddcb4097134ff3c332f xmlns="6c29bf8b-cf19-4b1e-bcfe-e31869d0bff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D0ECF5-610A-4F96-BA27-3744A77501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051529-21D1-4DDE-8259-76D887D463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29bf8b-cf19-4b1e-bcfe-e31869d0bff7"/>
    <ds:schemaRef ds:uri="f181837e-15f8-4d0e-82e0-fac8758d83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0A2CF4-FB5A-4F20-B2BF-F8E631B4586A}">
  <ds:schemaRefs>
    <ds:schemaRef ds:uri="f181837e-15f8-4d0e-82e0-fac8758d8313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6c29bf8b-cf19-4b1e-bcfe-e31869d0bff7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693</Words>
  <Application>Microsoft Office PowerPoint</Application>
  <PresentationFormat>Demonstracija ekrane (16:9)</PresentationFormat>
  <Paragraphs>142</Paragraphs>
  <Slides>14</Slides>
  <Notes>11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9" baseType="lpstr">
      <vt:lpstr>Arial</vt:lpstr>
      <vt:lpstr>Calibri</vt:lpstr>
      <vt:lpstr>HP Simplified</vt:lpstr>
      <vt:lpstr>Calibri Light</vt:lpstr>
      <vt:lpstr>Default Theme</vt:lpstr>
      <vt:lpstr>„PowerPoint“ pateiktis</vt:lpstr>
      <vt:lpstr>„PowerPoint“ pateiktis</vt:lpstr>
      <vt:lpstr>VSF kvietimai teikti PĮP</vt:lpstr>
      <vt:lpstr>Detalizuoti VSF 7/8 kvietimai</vt:lpstr>
      <vt:lpstr>VSF programos kvietimų apibendrinimas</vt:lpstr>
      <vt:lpstr>VSF programos kvietimų apibendrinimas</vt:lpstr>
      <vt:lpstr>VSF programos lėšų įsisavinimas</vt:lpstr>
      <vt:lpstr>„PowerPoint“ pateiktis</vt:lpstr>
      <vt:lpstr>SVVP kvietimai teikti PĮP</vt:lpstr>
      <vt:lpstr>Detalizuoti SVVP 11-13 kvietimai</vt:lpstr>
      <vt:lpstr>SVVP programos kvietimų apibendrinimas</vt:lpstr>
      <vt:lpstr>SVVP programos kvietimų apibendrinimas</vt:lpstr>
      <vt:lpstr>SVVP programos lėšų įsisavinimas</vt:lpstr>
      <vt:lpstr>Ačiū už dėmesį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CPVA</dc:creator>
  <cp:lastModifiedBy>Asta Lančinskienė</cp:lastModifiedBy>
  <cp:revision>445</cp:revision>
  <dcterms:created xsi:type="dcterms:W3CDTF">2015-09-08T18:46:55Z</dcterms:created>
  <dcterms:modified xsi:type="dcterms:W3CDTF">2024-10-08T11:54:54Z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0x010100480CBBDF509A22429B74C7AB179229BE</vt:lpwstr>
  </property>
  <property fmtid="{D5CDD505-2E9C-101B-9397-08002B2CF9AE}" pid="3" name="MediaServiceImageTags">
    <vt:lpwstr/>
  </property>
</Properties>
</file>